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102"/>
  </p:notesMasterIdLst>
  <p:sldIdLst>
    <p:sldId id="304" r:id="rId6"/>
    <p:sldId id="363" r:id="rId7"/>
    <p:sldId id="258" r:id="rId8"/>
    <p:sldId id="259" r:id="rId9"/>
    <p:sldId id="362" r:id="rId10"/>
    <p:sldId id="312" r:id="rId11"/>
    <p:sldId id="497" r:id="rId12"/>
    <p:sldId id="464" r:id="rId13"/>
    <p:sldId id="365" r:id="rId14"/>
    <p:sldId id="455" r:id="rId15"/>
    <p:sldId id="264" r:id="rId16"/>
    <p:sldId id="266" r:id="rId17"/>
    <p:sldId id="355" r:id="rId18"/>
    <p:sldId id="366" r:id="rId19"/>
    <p:sldId id="367" r:id="rId20"/>
    <p:sldId id="368" r:id="rId21"/>
    <p:sldId id="370" r:id="rId22"/>
    <p:sldId id="371" r:id="rId23"/>
    <p:sldId id="374" r:id="rId24"/>
    <p:sldId id="373" r:id="rId25"/>
    <p:sldId id="446" r:id="rId26"/>
    <p:sldId id="375" r:id="rId27"/>
    <p:sldId id="376" r:id="rId28"/>
    <p:sldId id="465" r:id="rId29"/>
    <p:sldId id="377" r:id="rId30"/>
    <p:sldId id="378" r:id="rId31"/>
    <p:sldId id="379" r:id="rId32"/>
    <p:sldId id="380" r:id="rId33"/>
    <p:sldId id="383" r:id="rId34"/>
    <p:sldId id="381" r:id="rId35"/>
    <p:sldId id="447" r:id="rId36"/>
    <p:sldId id="385" r:id="rId37"/>
    <p:sldId id="386" r:id="rId38"/>
    <p:sldId id="466" r:id="rId39"/>
    <p:sldId id="387" r:id="rId40"/>
    <p:sldId id="448" r:id="rId41"/>
    <p:sldId id="382" r:id="rId42"/>
    <p:sldId id="389" r:id="rId43"/>
    <p:sldId id="296" r:id="rId44"/>
    <p:sldId id="390" r:id="rId45"/>
    <p:sldId id="391" r:id="rId46"/>
    <p:sldId id="392" r:id="rId47"/>
    <p:sldId id="301" r:id="rId48"/>
    <p:sldId id="393" r:id="rId49"/>
    <p:sldId id="394" r:id="rId50"/>
    <p:sldId id="396" r:id="rId51"/>
    <p:sldId id="449" r:id="rId52"/>
    <p:sldId id="467" r:id="rId53"/>
    <p:sldId id="397" r:id="rId54"/>
    <p:sldId id="451" r:id="rId55"/>
    <p:sldId id="399" r:id="rId56"/>
    <p:sldId id="402" r:id="rId57"/>
    <p:sldId id="400" r:id="rId58"/>
    <p:sldId id="403" r:id="rId59"/>
    <p:sldId id="404" r:id="rId60"/>
    <p:sldId id="405" r:id="rId61"/>
    <p:sldId id="406" r:id="rId62"/>
    <p:sldId id="407" r:id="rId63"/>
    <p:sldId id="408" r:id="rId64"/>
    <p:sldId id="409" r:id="rId65"/>
    <p:sldId id="468" r:id="rId66"/>
    <p:sldId id="410" r:id="rId67"/>
    <p:sldId id="450" r:id="rId68"/>
    <p:sldId id="411" r:id="rId69"/>
    <p:sldId id="412" r:id="rId70"/>
    <p:sldId id="413" r:id="rId71"/>
    <p:sldId id="414" r:id="rId72"/>
    <p:sldId id="418" r:id="rId73"/>
    <p:sldId id="415" r:id="rId74"/>
    <p:sldId id="416" r:id="rId75"/>
    <p:sldId id="419" r:id="rId76"/>
    <p:sldId id="420" r:id="rId77"/>
    <p:sldId id="469" r:id="rId78"/>
    <p:sldId id="421" r:id="rId79"/>
    <p:sldId id="452" r:id="rId80"/>
    <p:sldId id="424" r:id="rId81"/>
    <p:sldId id="423" r:id="rId82"/>
    <p:sldId id="425" r:id="rId83"/>
    <p:sldId id="426" r:id="rId84"/>
    <p:sldId id="427" r:id="rId85"/>
    <p:sldId id="428" r:id="rId86"/>
    <p:sldId id="429" r:id="rId87"/>
    <p:sldId id="430" r:id="rId88"/>
    <p:sldId id="453" r:id="rId89"/>
    <p:sldId id="431" r:id="rId90"/>
    <p:sldId id="432" r:id="rId91"/>
    <p:sldId id="470" r:id="rId92"/>
    <p:sldId id="433" r:id="rId93"/>
    <p:sldId id="434" r:id="rId94"/>
    <p:sldId id="435" r:id="rId95"/>
    <p:sldId id="436" r:id="rId96"/>
    <p:sldId id="443" r:id="rId97"/>
    <p:sldId id="445" r:id="rId98"/>
    <p:sldId id="440" r:id="rId99"/>
    <p:sldId id="454" r:id="rId100"/>
    <p:sldId id="438" r:id="rId101"/>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4A70C-888B-83F8-9FA2-567A7591BE23}" name="Saksola Anja" initials="SA" userId="S::Anja.Saksola@redcross.fi::b77a38aa-e28c-487b-aa97-8dbd4197b9ba" providerId="AD"/>
  <p188:author id="{39C1DBC5-0432-3903-704A-32401336917E}" name="Alaranta Maaret" initials="AM" userId="S::maaret.alaranta@redcross.fi::0b3e22e7-7284-445d-b25c-b4d2d67a00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na Liikan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2D8"/>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E89E4-19A7-6CC7-9E40-136372E221B6}" v="13" dt="2026-03-25T04:44:52.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83535" autoAdjust="0"/>
  </p:normalViewPr>
  <p:slideViewPr>
    <p:cSldViewPr snapToGrid="0">
      <p:cViewPr varScale="1">
        <p:scale>
          <a:sx n="63" d="100"/>
          <a:sy n="63" d="100"/>
        </p:scale>
        <p:origin x="252" y="32"/>
      </p:cViewPr>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415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commentAuthors" Target="commentAuthors.xml"/><Relationship Id="rId108"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24.3.2026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fgipfxm3_u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fgipfxm3_u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lsinkimissio.fi/wp-content/uploads/2022/08/Yksinaisyystyokirja-HelsinkiMissio-1.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ielenterveystalo.fi/fi/omahoito/yksinaisyyden-omahoito-ohjelma"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elsinkimissio.fi/wp-content/uploads/2022/08/Yksinaisyystyokirja-HelsinkiMissio-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v=aOANrnGQCDw"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youtube.com/watch?v=FSY8Q3jiH8c"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youtube.com/watch?v=e-nc3R99WC8"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youtube.com/watch?v=HkkbFNz1ByU"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helsinkimissio.fi/tarvitsetko-apua/aikuisille/yksinaisyystyo/"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www.helsinkimissio.fi/wp-content/uploads/2022/08/Yksinaisyystyokirja-HelsinkiMissio-1.pdf" TargetMode="Externa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www.ninalyytinen.fi/psykopodiaa/loneliness-social-exclusion-migr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Let's take a closer look at leading the "Talking About Loneliness" group and the first meeting.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D9D1C9AF-C8A2-E248-9C2D-AAFE8E0C60B5}" type="slidenum">
              <a:rPr/>
              <a:t>1</a:t>
            </a:fld>
            <a:endParaRPr lang="en-gb"/>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After the introduction round, we will take a moment to think about what rules participants would like to follow in the group to ensure everyone feels safe during the meetings. Although the principles of a safer space provide a good foundation, participants may have specific wishes regarding, for example, turn-taking or the use of cameras and microphones. Wishes can be shared either via microphone or by writing in the chat. It is also good to highlight confidentiality, meaning that everything shared in the group stays within the group. The rules should be written down and shown to the participants, which increases their commitment to them. The rules can be shown at the beginning of each meeting.</a:t>
            </a:r>
            <a:endParaRPr lang="fi-FI" sz="1800" dirty="0">
              <a:effectLst/>
              <a:latin typeface="Times New Roman" panose="02020603050405020304" pitchFamily="18" charset="0"/>
              <a:ea typeface="Times New Roman" panose="02020603050405020304" pitchFamily="18" charset="0"/>
            </a:endParaRPr>
          </a:p>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11</a:t>
            </a:fld>
            <a:endParaRPr lang="en-gb"/>
          </a:p>
        </p:txBody>
      </p:sp>
    </p:spTree>
    <p:extLst>
      <p:ext uri="{BB962C8B-B14F-4D97-AF65-F5344CB8AC3E}">
        <p14:creationId xmlns:p14="http://schemas.microsoft.com/office/powerpoint/2010/main" val="353481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You can write down the most important ground rules here. In the future, these rules can be displayed at the start of every meeting. </a:t>
            </a:r>
          </a:p>
        </p:txBody>
      </p:sp>
      <p:sp>
        <p:nvSpPr>
          <p:cNvPr id="4" name="Dian numeron paikkamerkki 3"/>
          <p:cNvSpPr>
            <a:spLocks noGrp="1"/>
          </p:cNvSpPr>
          <p:nvPr>
            <p:ph type="sldNum" sz="quarter" idx="5"/>
          </p:nvPr>
        </p:nvSpPr>
        <p:spPr/>
        <p:txBody>
          <a:bodyPr/>
          <a:lstStyle/>
          <a:p>
            <a:pPr algn="l" rtl="0"/>
            <a:fld id="{D9D1C9AF-C8A2-E248-9C2D-AAFE8E0C60B5}" type="slidenum">
              <a:rPr/>
              <a:t>12</a:t>
            </a:fld>
            <a:endParaRPr lang="en-gb"/>
          </a:p>
        </p:txBody>
      </p:sp>
    </p:spTree>
    <p:extLst>
      <p:ext uri="{BB962C8B-B14F-4D97-AF65-F5344CB8AC3E}">
        <p14:creationId xmlns:p14="http://schemas.microsoft.com/office/powerpoint/2010/main" val="415545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030" marR="0" lvl="0" indent="0" algn="l" defTabSz="914400" rtl="0" eaLnBrk="1" fontAlgn="auto" latinLnBrk="0" hangingPunct="1">
              <a:lnSpc>
                <a:spcPct val="80000"/>
              </a:lnSpc>
              <a:spcBef>
                <a:spcPts val="0"/>
              </a:spcBef>
              <a:spcAft>
                <a:spcPts val="0"/>
              </a:spcAft>
              <a:buClr>
                <a:srgbClr val="000000"/>
              </a:buClr>
              <a:buSzPts val="1820"/>
              <a:buFont typeface="Arial"/>
              <a:buNone/>
              <a:tabLst/>
              <a:defRPr/>
            </a:pPr>
            <a:r>
              <a:rPr lang="en-US" sz="1800" dirty="0">
                <a:effectLst/>
                <a:latin typeface="Times New Roman" panose="02020603050405020304" pitchFamily="18" charset="0"/>
                <a:ea typeface="Times New Roman" panose="02020603050405020304" pitchFamily="18" charset="0"/>
              </a:rPr>
              <a:t>Next, we will move on to the topic of loneliness. You do not necessarily need to show these slides but can simply share these facts without them. </a:t>
            </a:r>
            <a:endParaRPr lang="en-gb"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D9D1C9AF-C8A2-E248-9C2D-AAFE8E0C60B5}" type="slidenum">
              <a:rPr/>
              <a:t>13</a:t>
            </a:fld>
            <a:endParaRPr lang="en-gb"/>
          </a:p>
        </p:txBody>
      </p:sp>
    </p:spTree>
    <p:extLst>
      <p:ext uri="{BB962C8B-B14F-4D97-AF65-F5344CB8AC3E}">
        <p14:creationId xmlns:p14="http://schemas.microsoft.com/office/powerpoint/2010/main" val="141774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We will also discuss together whether loneliness should be talked about more, who should talk about it, and whether it is easy to talk about loneliness.</a:t>
            </a:r>
            <a:endParaRPr lang="fi-FI"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66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Encourage participants by mentioning that there are many things that can be done to reduce loneliness, even though it is a significant experience and challenge that may have lasted for years.</a:t>
            </a:r>
            <a:endParaRPr lang="fi-FI"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10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44170" algn="l" defTabSz="914400" rtl="0" eaLnBrk="1" fontAlgn="auto" latinLnBrk="0" hangingPunct="1">
              <a:lnSpc>
                <a:spcPct val="80000"/>
              </a:lnSpc>
              <a:spcBef>
                <a:spcPts val="0"/>
              </a:spcBef>
              <a:spcAft>
                <a:spcPts val="0"/>
              </a:spcAft>
              <a:buClrTx/>
              <a:buSzPts val="1820"/>
              <a:buFontTx/>
              <a:buChar char="●"/>
              <a:tabLst/>
              <a:defRPr/>
            </a:pPr>
            <a:r>
              <a:rPr lang="en-US" sz="1800" dirty="0">
                <a:effectLst/>
                <a:latin typeface="Times New Roman" panose="02020603050405020304" pitchFamily="18" charset="0"/>
                <a:ea typeface="Times New Roman" panose="02020603050405020304" pitchFamily="18" charset="0"/>
              </a:rPr>
              <a:t>A bit more facts about loneliness: loneliness can be divided into emotional and social loneliness, depending on whether the person needs more social networks or lacks a close personal relationship. We can have many acquaintances and networks but still lack a close personal relationship. Emotional loneliness is more harmful to us humans, and it is good to remember that even one close personal relationship can be enough to eliminate the feeling of loneliness. It is good to try to identify what kind of loneliness one is experiencing, as it helps to find the right approaches and tools for one's situation.</a:t>
            </a:r>
            <a:endParaRPr lang="fi-FI" sz="1800" dirty="0">
              <a:effectLst/>
              <a:latin typeface="Times New Roman" panose="02020603050405020304" pitchFamily="18" charset="0"/>
              <a:ea typeface="Times New Roman" panose="02020603050405020304" pitchFamily="18" charset="0"/>
            </a:endParaRPr>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endParaRPr lang="en-gb" sz="1200" dirty="0">
              <a:latin typeface="Arial" panose="020B0604020202020204" pitchFamily="34" charset="0"/>
              <a:cs typeface="Arial" panose="020B0604020202020204" pitchFamily="34" charset="0"/>
            </a:endParaRPr>
          </a:p>
          <a:p>
            <a:pPr marL="113030" marR="0" lvl="0" indent="0" algn="l" defTabSz="914400" rtl="0" eaLnBrk="1" fontAlgn="auto" latinLnBrk="0" hangingPunct="1">
              <a:lnSpc>
                <a:spcPct val="80000"/>
              </a:lnSpc>
              <a:spcBef>
                <a:spcPts val="0"/>
              </a:spcBef>
              <a:spcAft>
                <a:spcPts val="0"/>
              </a:spcAft>
              <a:buClr>
                <a:srgbClr val="000000"/>
              </a:buClr>
              <a:buSzPts val="1820"/>
              <a:buFont typeface="Arial"/>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8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also want to remind in this group that the experience of loneliness is always an individual and unique story and valuable as such.</a:t>
            </a:r>
            <a:endParaRPr lang="fi-FI"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8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dirty="0">
                <a:effectLst/>
                <a:latin typeface="Times New Roman" panose="02020603050405020304" pitchFamily="18" charset="0"/>
                <a:ea typeface="Times New Roman" panose="02020603050405020304" pitchFamily="18" charset="0"/>
              </a:rPr>
              <a:t>After this, we encourage participants to reflect on their own experience of loneliness. Is there perhaps a memory from childhood, adolescence, or adulthood that is particularly memorable related to loneliness? </a:t>
            </a:r>
            <a:r>
              <a:rPr lang="fi-FI" sz="1800" dirty="0" err="1">
                <a:effectLst/>
                <a:latin typeface="Times New Roman" panose="02020603050405020304" pitchFamily="18" charset="0"/>
                <a:ea typeface="Times New Roman" panose="02020603050405020304" pitchFamily="18" charset="0"/>
              </a:rPr>
              <a:t>Participants</a:t>
            </a:r>
            <a:r>
              <a:rPr lang="fi-FI" sz="1800" dirty="0">
                <a:effectLst/>
                <a:latin typeface="Times New Roman" panose="02020603050405020304" pitchFamily="18" charset="0"/>
                <a:ea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rPr>
              <a:t>can</a:t>
            </a:r>
            <a:r>
              <a:rPr lang="fi-FI" sz="1800" dirty="0">
                <a:effectLst/>
                <a:latin typeface="Times New Roman" panose="02020603050405020304" pitchFamily="18" charset="0"/>
                <a:ea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rPr>
              <a:t>share</a:t>
            </a:r>
            <a:r>
              <a:rPr lang="fi-FI" sz="1800" dirty="0">
                <a:effectLst/>
                <a:latin typeface="Times New Roman" panose="02020603050405020304" pitchFamily="18" charset="0"/>
                <a:ea typeface="Times New Roman" panose="02020603050405020304" pitchFamily="18" charset="0"/>
              </a:rPr>
              <a:t> as </a:t>
            </a:r>
            <a:r>
              <a:rPr lang="fi-FI" sz="1800" dirty="0" err="1">
                <a:effectLst/>
                <a:latin typeface="Times New Roman" panose="02020603050405020304" pitchFamily="18" charset="0"/>
                <a:ea typeface="Times New Roman" panose="02020603050405020304" pitchFamily="18" charset="0"/>
              </a:rPr>
              <a:t>much</a:t>
            </a:r>
            <a:r>
              <a:rPr lang="fi-FI" sz="1800" dirty="0">
                <a:effectLst/>
                <a:latin typeface="Times New Roman" panose="02020603050405020304" pitchFamily="18" charset="0"/>
                <a:ea typeface="Times New Roman" panose="02020603050405020304" pitchFamily="18" charset="0"/>
              </a:rPr>
              <a:t> as </a:t>
            </a:r>
            <a:r>
              <a:rPr lang="fi-FI" sz="1800" dirty="0" err="1">
                <a:effectLst/>
                <a:latin typeface="Times New Roman" panose="02020603050405020304" pitchFamily="18" charset="0"/>
                <a:ea typeface="Times New Roman" panose="02020603050405020304" pitchFamily="18" charset="0"/>
              </a:rPr>
              <a:t>they</a:t>
            </a:r>
            <a:r>
              <a:rPr lang="fi-FI" sz="1800" dirty="0">
                <a:effectLst/>
                <a:latin typeface="Times New Roman" panose="02020603050405020304" pitchFamily="18" charset="0"/>
                <a:ea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rPr>
              <a:t>feel</a:t>
            </a:r>
            <a:r>
              <a:rPr lang="fi-FI" sz="1800" dirty="0">
                <a:effectLst/>
                <a:latin typeface="Times New Roman" panose="02020603050405020304" pitchFamily="18" charset="0"/>
                <a:ea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rPr>
              <a:t>comfortable</a:t>
            </a:r>
            <a:r>
              <a:rPr lang="fi-FI" sz="1800" dirty="0">
                <a:effectLst/>
                <a:latin typeface="Times New Roman" panose="02020603050405020304" pitchFamily="18" charset="0"/>
                <a:ea typeface="Times New Roman" panose="02020603050405020304" pitchFamily="18" charset="0"/>
              </a:rPr>
              <a:t>.</a:t>
            </a:r>
          </a:p>
          <a:p>
            <a:pPr marL="0" lvl="0" indent="0" algn="l" rtl="0">
              <a:spcBef>
                <a:spcPts val="0"/>
              </a:spcBef>
              <a:spcAft>
                <a:spcPts val="0"/>
              </a:spcAft>
              <a:buClr>
                <a:schemeClr val="dk1"/>
              </a:buClr>
              <a:buSzPts val="1100"/>
              <a:buFont typeface="Arial"/>
              <a:buNone/>
            </a:pPr>
            <a:endParaRPr lang="en-gb" sz="1200" b="0" i="0" u="none" baseline="0" dirty="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13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At this stage, we are already nearing the end of the meeting, and we will talk a bit about gratitude. As mentioned in the first video, in this group, we aim to focus on things that are going well or that we are grateful for. </a:t>
            </a:r>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98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effectLst/>
                <a:latin typeface="Times New Roman" panose="02020603050405020304" pitchFamily="18" charset="0"/>
                <a:ea typeface="Times New Roman" panose="02020603050405020304" pitchFamily="18" charset="0"/>
              </a:rPr>
              <a:t>One part of this is a gratitude journal. Participants can keep a gratitude journal throughout the group process or write in it occasionally when thoughts arise. In addition to gratitude topics, the journal can include other thoughts that arise during the group process. Introduce the gratitude journal as a tool to make it easier for participants to use it.</a:t>
            </a:r>
            <a:endParaRPr lang="fi-FI"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 main goals of the first meeting are to agree on common practices, get to know other group members, and introduce the concept of loneliness. The aim is that before the first meeting, participants will have received a link to our shared platform and written a brief introduction about themselves in the chat, so that participants already have an idea of who else is in the group. You volunteers should also write an introduction about yourselves to encourage others to share about themselves as much as they feel comfortable.</a:t>
            </a:r>
            <a:endParaRPr lang="fi-FI" sz="1200" dirty="0">
              <a:effectLst/>
              <a:latin typeface="Times New Roman" panose="02020603050405020304" pitchFamily="18" charset="0"/>
              <a:ea typeface="Times New Roman" panose="02020603050405020304" pitchFamily="18" charset="0"/>
            </a:endParaRPr>
          </a:p>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2</a:t>
            </a:fld>
            <a:endParaRPr lang="en-gb"/>
          </a:p>
        </p:txBody>
      </p:sp>
    </p:spTree>
    <p:extLst>
      <p:ext uri="{BB962C8B-B14F-4D97-AF65-F5344CB8AC3E}">
        <p14:creationId xmlns:p14="http://schemas.microsoft.com/office/powerpoint/2010/main" val="236569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Times New Roman" panose="02020603050405020304" pitchFamily="18" charset="0"/>
                <a:ea typeface="Times New Roman" panose="02020603050405020304" pitchFamily="18" charset="0"/>
              </a:rPr>
              <a:t>Finally, we will introduce the weekly task. During the week, participants can write in their gratitude journals, and one task is to pay attention to where loneliness appears, e.g., in movies, books, news. This way, we open our eyes to the fact that loneliness as a phenomenon is quite common and will certainly be encountered.</a:t>
            </a:r>
            <a:endParaRPr lang="fi-FI"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50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dirty="0">
                <a:effectLst/>
                <a:latin typeface="Times New Roman"/>
                <a:ea typeface="Times New Roman" panose="02020603050405020304" pitchFamily="18" charset="0"/>
                <a:cs typeface="Times New Roman"/>
              </a:rPr>
              <a:t>Remember to thank everyone after each meeting. It is a good way to end the meeting on a positive note. Also, give space to share thoughts about how the meeting felt.</a:t>
            </a:r>
            <a:endParaRPr lang="fi-FI" sz="1800" dirty="0">
              <a:effectLst/>
              <a:latin typeface="Times New Roman"/>
              <a:ea typeface="Times New Roman" panose="02020603050405020304" pitchFamily="18" charset="0"/>
              <a:cs typeface="Times New Roman"/>
            </a:endParaRPr>
          </a:p>
          <a:p>
            <a:pPr fontAlgn="base"/>
            <a:r>
              <a:rPr lang="en-US" sz="1800">
                <a:effectLst/>
                <a:latin typeface="Times New Roman"/>
                <a:ea typeface="Times New Roman" panose="02020603050405020304" pitchFamily="18" charset="0"/>
                <a:cs typeface="Times New Roman"/>
              </a:rPr>
              <a:t>After the meeting, you can share links, attachments, etc., in the group </a:t>
            </a:r>
            <a:r>
              <a:rPr lang="en-US" sz="1800">
                <a:latin typeface="Times New Roman"/>
                <a:ea typeface="Times New Roman" panose="02020603050405020304" pitchFamily="18" charset="0"/>
                <a:cs typeface="Times New Roman"/>
              </a:rPr>
              <a:t>chat</a:t>
            </a:r>
            <a:r>
              <a:rPr lang="en-US" sz="1800">
                <a:effectLst/>
                <a:latin typeface="Times New Roman"/>
                <a:ea typeface="Times New Roman" panose="02020603050405020304" pitchFamily="18" charset="0"/>
                <a:cs typeface="Times New Roman"/>
              </a:rPr>
              <a:t> so that participants can easily find them there. Participants also </a:t>
            </a:r>
            <a:r>
              <a:rPr lang="en-US" sz="1800" dirty="0">
                <a:effectLst/>
                <a:latin typeface="Times New Roman"/>
                <a:ea typeface="Times New Roman" panose="02020603050405020304" pitchFamily="18" charset="0"/>
                <a:cs typeface="Times New Roman"/>
              </a:rPr>
              <a:t>have the opportunity to write in the chat between meetings.</a:t>
            </a:r>
            <a:endParaRPr lang="fi-FI" sz="1800">
              <a:effectLst/>
              <a:latin typeface="Times New Roman"/>
              <a:ea typeface="Times New Roman" panose="02020603050405020304" pitchFamily="18" charset="0"/>
              <a:cs typeface="Times New Roman"/>
            </a:endParaRPr>
          </a:p>
          <a:p>
            <a:endParaRPr lang="en-US" sz="1800" dirty="0">
              <a:latin typeface="Times New Roman"/>
              <a:cs typeface="Times New Roman"/>
            </a:endParaRPr>
          </a:p>
          <a:p>
            <a:r>
              <a:rPr lang="fi-FI" sz="1800" b="1">
                <a:latin typeface="Times New Roman"/>
                <a:ea typeface="Calibri" panose="020F0502020204030204"/>
                <a:cs typeface="Times New Roman"/>
              </a:rPr>
              <a:t>Podcast recommendations:</a:t>
            </a:r>
            <a:endParaRPr lang="en-US" sz="1800" b="1" dirty="0">
              <a:latin typeface="Times New Roman"/>
              <a:ea typeface="Calibri" panose="020F0502020204030204"/>
              <a:cs typeface="Times New Roman"/>
            </a:endParaRPr>
          </a:p>
          <a:p>
            <a:r>
              <a:rPr lang="fi-FI" dirty="0">
                <a:hlinkClick r:id="rId3"/>
              </a:rPr>
              <a:t>How to be yourself in relationships</a:t>
            </a:r>
            <a:endParaRPr lang="fi-FI" dirty="0">
              <a:ea typeface="Calibri"/>
              <a:cs typeface="Calibri"/>
              <a:hlinkClick r:id="rId3"/>
            </a:endParaRPr>
          </a:p>
          <a:p>
            <a:r>
              <a:rPr lang="fi-FI" dirty="0">
                <a:ea typeface="Calibri" panose="020F0502020204030204"/>
                <a:cs typeface="Calibri" panose="020F0502020204030204"/>
                <a:hlinkClick r:id="rId4"/>
              </a:rPr>
              <a:t>Loneliness and social exclusion among migrant populations in Finland</a:t>
            </a:r>
            <a:endParaRPr lang="fi-FI" dirty="0">
              <a:ea typeface="Calibri" panose="020F0502020204030204"/>
              <a:cs typeface="Calibri" panose="020F0502020204030204"/>
            </a:endParaRPr>
          </a:p>
          <a:p>
            <a:endParaRPr lang="fi-FI" dirty="0">
              <a:ea typeface="Calibri" panose="020F0502020204030204"/>
              <a:cs typeface="Calibri" panose="020F0502020204030204"/>
            </a:endParaRPr>
          </a:p>
          <a:p>
            <a:endParaRPr lang="fi-FI"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2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lnSpc>
                <a:spcPct val="80000"/>
              </a:lnSpc>
              <a:spcBef>
                <a:spcPts val="0"/>
              </a:spcBef>
              <a:spcAft>
                <a:spcPts val="0"/>
              </a:spcAft>
              <a:buSzPts val="275"/>
              <a:buNone/>
            </a:pPr>
            <a:endParaRPr lang="en-gb" sz="1200" dirty="0"/>
          </a:p>
          <a:p>
            <a:pPr marL="457200" lvl="0" indent="-317500" algn="l" rtl="0">
              <a:lnSpc>
                <a:spcPct val="80000"/>
              </a:lnSpc>
              <a:spcBef>
                <a:spcPts val="0"/>
              </a:spcBef>
              <a:spcAft>
                <a:spcPts val="0"/>
              </a:spcAft>
              <a:buSzPts val="14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Catching up</a:t>
            </a:r>
          </a:p>
          <a:p>
            <a:pPr marL="457200" lvl="0" indent="-317500" algn="l" rtl="0">
              <a:lnSpc>
                <a:spcPct val="80000"/>
              </a:lnSpc>
              <a:spcBef>
                <a:spcPts val="0"/>
              </a:spcBef>
              <a:spcAft>
                <a:spcPts val="0"/>
              </a:spcAft>
              <a:buSzPts val="14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Exercise: What factors can cause loneliness?</a:t>
            </a:r>
          </a:p>
          <a:p>
            <a:pPr marL="457200" lvl="0" indent="-317500" algn="l" rtl="0">
              <a:lnSpc>
                <a:spcPct val="80000"/>
              </a:lnSpc>
              <a:spcBef>
                <a:spcPts val="0"/>
              </a:spcBef>
              <a:spcAft>
                <a:spcPts val="0"/>
              </a:spcAft>
              <a:buSzPts val="14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Exercise: What things, in your opinion, create a sense of loneliness in your own life?</a:t>
            </a:r>
          </a:p>
          <a:p>
            <a:pPr marL="457200" lvl="0" indent="-317500" algn="l" rtl="0">
              <a:lnSpc>
                <a:spcPct val="80000"/>
              </a:lnSpc>
              <a:spcBef>
                <a:spcPts val="0"/>
              </a:spcBef>
              <a:spcAft>
                <a:spcPts val="0"/>
              </a:spcAft>
              <a:buSzPts val="14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About loneliness</a:t>
            </a:r>
          </a:p>
          <a:p>
            <a:pPr marL="457200" lvl="0" indent="-317500" algn="l" rtl="0">
              <a:lnSpc>
                <a:spcPct val="80000"/>
              </a:lnSpc>
              <a:spcBef>
                <a:spcPts val="0"/>
              </a:spcBef>
              <a:spcAft>
                <a:spcPts val="0"/>
              </a:spcAft>
              <a:buSzPts val="14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About the impact of social media</a:t>
            </a:r>
          </a:p>
          <a:p>
            <a:pPr marL="457200" lvl="0" indent="-317500" algn="l" rtl="0">
              <a:lnSpc>
                <a:spcPct val="80000"/>
              </a:lnSpc>
              <a:spcBef>
                <a:spcPts val="0"/>
              </a:spcBef>
              <a:spcAft>
                <a:spcPts val="0"/>
              </a:spcAft>
              <a:buSzPts val="1400"/>
              <a:buChar char="●"/>
            </a:pPr>
            <a:r>
              <a:rPr lang="en-gb" b="0" i="0" u="none" baseline="0">
                <a:latin typeface="Arial"/>
                <a:ea typeface="Arial"/>
                <a:cs typeface="Arial"/>
                <a:sym typeface="Arial"/>
              </a:rPr>
              <a:t>Homework</a:t>
            </a:r>
            <a:endParaRPr lang="en-gb" sz="1200" dirty="0">
              <a:latin typeface="Arial" panose="020B0604020202020204" pitchFamily="34" charset="0"/>
              <a:cs typeface="Arial" panose="020B0604020202020204" pitchFamily="34" charset="0"/>
            </a:endParaRP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0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24</a:t>
            </a:fld>
            <a:endParaRPr lang="en-gb"/>
          </a:p>
        </p:txBody>
      </p:sp>
    </p:spTree>
    <p:extLst>
      <p:ext uri="{BB962C8B-B14F-4D97-AF65-F5344CB8AC3E}">
        <p14:creationId xmlns:p14="http://schemas.microsoft.com/office/powerpoint/2010/main" val="392410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gb">
                <a:latin typeface="Arial" panose="020B0604020202020204" pitchFamily="34" charset="0"/>
                <a:cs typeface="Arial" panose="020B0604020202020204" pitchFamily="34" charset="0"/>
              </a:rPr>
            </a:br>
            <a:r>
              <a:rPr lang="en-gb"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Last time, the homework was also to follow loneliness-related news, etc. You can ask if the participants noticed any news items such as this during the week.</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74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Let’s go through the four-quadrant model, which is one way to approach loneliness and its underlying factors. Show one section at a time. The slide serves as an introduction to the next task, so let's not spend more than 5 minutes going through it. What matters is that the participants understand, more or less, what the categories mean.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Note! A Finnish-language video related to the theme in the Friendship Skills programme: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Kaveritaitoja 5: Yksinäisyys (youtube.com)</a:t>
            </a:r>
            <a:endParaRPr lang="en-gb" dirty="0">
              <a:latin typeface="Arial" panose="020B0604020202020204" pitchFamily="34" charset="0"/>
              <a:cs typeface="Arial" panose="020B0604020202020204" pitchFamily="34" charset="0"/>
            </a:endParaRPr>
          </a:p>
          <a:p>
            <a:pPr marL="171450" lvl="0" indent="-171450" algn="l" rtl="0">
              <a:spcBef>
                <a:spcPts val="0"/>
              </a:spcBef>
              <a:spcAft>
                <a:spcPts val="0"/>
              </a:spcAft>
            </a:pPr>
            <a:endParaRPr lang="en-gb" dirty="0"/>
          </a:p>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26</a:t>
            </a:fld>
            <a:endParaRPr lang="en-gb"/>
          </a:p>
        </p:txBody>
      </p:sp>
    </p:spTree>
    <p:extLst>
      <p:ext uri="{BB962C8B-B14F-4D97-AF65-F5344CB8AC3E}">
        <p14:creationId xmlns:p14="http://schemas.microsoft.com/office/powerpoint/2010/main" val="414245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Instruct the participants to consider the underlying factors of loneliness on a general level, rather than through personal experiences. Personal experiences will not be shared until the next exercise.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exercise should be done in Padlet, where everyone can write observations under each heading at the same time. In this case, the content of these boxes is transferred as separate discussion topics to Padlet, and the participants will write (comment on) examples of different factors under each theme. Therefore, this slide does not need to be shown; instead, the Padlet view can be shared directly.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Allocate about 10 minutes for the commenting.  After that, go over each theme together through discussion. The volunteers can read the responses aloud, one theme at a time, and ask clarifying questions or share observations about them with the participants, for example: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Does shyness automatically lead to feelings of loneliness or difficulty in social situations?</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other unpleasant experiences can there be in relationships besides the abovementioned bullying at school?</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kinds of life situations that cause loneliness are typical for young people? What about pensioners?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Have you experienced an environment where it was easy to be yourself or get to know other people, such as school, a hobby group, workplace or a village community? What about experiences in an environment or community where people were excluded or discriminated against based on some characteristic?</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what ways does individualism manifest in Finnish society?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factors that promote community spirit do you recognise in our society?</a:t>
            </a:r>
          </a:p>
          <a:p>
            <a:pPr marL="171450" lvl="0" indent="-171450" algn="l" rtl="0">
              <a:spcBef>
                <a:spcPts val="0"/>
              </a:spcBef>
              <a:spcAft>
                <a:spcPts val="0"/>
              </a:spcAft>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recommended to allocate plenty of time for this exercise, as it will help the participants understand how extensive the phenomenon of loneliness is. </a:t>
            </a:r>
          </a:p>
          <a:p>
            <a:pPr marL="171450" lvl="0" indent="-171450" algn="l" rtl="0">
              <a:spcBef>
                <a:spcPts val="0"/>
              </a:spcBef>
              <a:spcAft>
                <a:spcPts val="0"/>
              </a:spcAft>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Note! A Finnish-language video related to the theme in the Friendship Skills programme: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Kaveritaitoja 5: Yksinäisyys (youtube.com)</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64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Give the participants a few minutes to think. Remind them that they can record their thoughts in their journal, on a piece of paper, on a computer, etc.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Go through a round where everyone can share as much as they feel comfortable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96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this exercise, we will think about the positive and negative aspects of social media in relation to the feeling of loneliness.</a:t>
            </a: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 example, you can discuss the following together:</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much do you use social media?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do you follow there?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And do you share pictures and posts about your own life?</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effects does social media have on your own feeling of loneliness? Does it increase or reduce it?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type of content or activity on social media can increase or decrease loneliness?</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12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this group, we aim to focus on things that we can influence in some way. It can be very frustrating if you feel that your biggest worries are ones you cannot influence.</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You should learn to distinguish between the things you can influence and those that are beyond your control.</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also important to recognise the things that provide you with mental resources and how to acknowledge the good in yourself.</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next exercise is intended as homework, but if there is still time and the group is interested in discussing the topic, it can be done at the end of the meeting.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7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en-US" sz="1800" dirty="0">
                <a:effectLst/>
                <a:latin typeface="Times New Roman"/>
                <a:ea typeface="Times New Roman" panose="02020603050405020304" pitchFamily="18" charset="0"/>
                <a:cs typeface="Times New Roman"/>
              </a:rPr>
              <a:t>During the first meeting, it is important to mention that the group will meet </a:t>
            </a:r>
            <a:r>
              <a:rPr lang="en-US" sz="1800" dirty="0">
                <a:latin typeface="Times New Roman"/>
                <a:ea typeface="Times New Roman" panose="02020603050405020304" pitchFamily="18" charset="0"/>
                <a:cs typeface="Times New Roman"/>
              </a:rPr>
              <a:t>5-8 </a:t>
            </a:r>
            <a:r>
              <a:rPr lang="en-US" sz="1800" dirty="0">
                <a:effectLst/>
                <a:latin typeface="Times New Roman"/>
                <a:ea typeface="Times New Roman" panose="02020603050405020304" pitchFamily="18" charset="0"/>
                <a:cs typeface="Times New Roman"/>
              </a:rPr>
              <a:t>times and that commitment is required to benefit from the group. Participants may have moments when they feel too tired to </a:t>
            </a:r>
            <a:r>
              <a:rPr lang="en-US" sz="1800" dirty="0">
                <a:latin typeface="Times New Roman"/>
                <a:ea typeface="Times New Roman" panose="02020603050405020304" pitchFamily="18" charset="0"/>
                <a:cs typeface="Times New Roman"/>
              </a:rPr>
              <a:t>reflection</a:t>
            </a:r>
            <a:r>
              <a:rPr lang="en-US" sz="1800" dirty="0">
                <a:effectLst/>
                <a:latin typeface="Times New Roman"/>
                <a:ea typeface="Times New Roman" panose="02020603050405020304" pitchFamily="18" charset="0"/>
                <a:cs typeface="Times New Roman"/>
              </a:rPr>
              <a:t> things and might want to quit the process, but they should be encouraged to give the group a chance. It should also be stated that we cannot promise that loneliness will decrease for everyone through this group. For many, loneliness may have lasted for several years, and overcoming it can be a long process. However, it should be mentioned that such a group process can offer new ways of thinking and approaching different issues, which can affect our lives in many ways and initiate important processes on the path to overcoming loneliness.</a:t>
            </a:r>
            <a:endParaRPr lang="fi-FI" sz="1800" dirty="0">
              <a:effectLst/>
              <a:latin typeface="Times New Roman"/>
              <a:ea typeface="Times New Roman" panose="02020603050405020304" pitchFamily="18" charset="0"/>
              <a:cs typeface="Times New Roman"/>
            </a:endParaRPr>
          </a:p>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3</a:t>
            </a:fld>
            <a:endParaRPr lang="en-gb"/>
          </a:p>
        </p:txBody>
      </p:sp>
    </p:spTree>
    <p:extLst>
      <p:ext uri="{BB962C8B-B14F-4D97-AF65-F5344CB8AC3E}">
        <p14:creationId xmlns:p14="http://schemas.microsoft.com/office/powerpoint/2010/main" val="1423116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solidFill>
                  <a:schemeClr val="dk2"/>
                </a:solidFill>
                <a:latin typeface="Arial"/>
                <a:ea typeface="Arial" panose="020B0604020202020204" pitchFamily="34" charset="0"/>
                <a:cs typeface="Arial"/>
                <a:sym typeface="Arial" panose="020B0604020202020204" pitchFamily="34" charset="0"/>
              </a:rPr>
              <a:t>Things I cannot influence</a:t>
            </a:r>
            <a:br>
              <a:rPr lang="en-gb" sz="1200" dirty="0">
                <a:latin typeface="Arial" panose="020B0604020202020204" pitchFamily="34" charset="0"/>
                <a:cs typeface="Arial" panose="020B0604020202020204" pitchFamily="34" charset="0"/>
              </a:rPr>
            </a:br>
            <a:r>
              <a:rPr lang="en-gb" sz="1200" b="0" i="0" u="none" baseline="0">
                <a:solidFill>
                  <a:schemeClr val="dk2"/>
                </a:solidFill>
                <a:latin typeface="Arial"/>
                <a:ea typeface="Arial" panose="020B0604020202020204" pitchFamily="34" charset="0"/>
                <a:cs typeface="Arial"/>
                <a:sym typeface="Arial" panose="020B0604020202020204" pitchFamily="34" charset="0"/>
              </a:rPr>
              <a:t>Things I can try to influence</a:t>
            </a:r>
            <a:br>
              <a:rPr lang="en-gb" sz="1200" dirty="0">
                <a:latin typeface="Arial" panose="020B0604020202020204" pitchFamily="34" charset="0"/>
                <a:cs typeface="Arial" panose="020B0604020202020204" pitchFamily="34" charset="0"/>
              </a:rPr>
            </a:br>
            <a:r>
              <a:rPr lang="en-gb" sz="1200" b="0" i="0" u="none" baseline="0">
                <a:solidFill>
                  <a:schemeClr val="dk2"/>
                </a:solidFill>
                <a:latin typeface="Arial"/>
                <a:ea typeface="Arial" panose="020B0604020202020204" pitchFamily="34" charset="0"/>
                <a:cs typeface="Arial"/>
                <a:sym typeface="Arial" panose="020B0604020202020204" pitchFamily="34" charset="0"/>
              </a:rPr>
              <a:t>Things I can influence</a:t>
            </a:r>
            <a:br>
              <a:rPr lang="en-gb" sz="1200" dirty="0">
                <a:latin typeface="Arial" panose="020B0604020202020204" pitchFamily="34" charset="0"/>
                <a:cs typeface="Arial" panose="020B0604020202020204" pitchFamily="34" charset="0"/>
              </a:rPr>
            </a:br>
            <a:endParaRPr lang="en-gb"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Go over the instructions for the exercises. The participants can choose the exercise that best suits them. </a:t>
            </a:r>
            <a:r>
              <a:rPr lang="en-gb"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They can also take a photo of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dirty="0">
                <a:solidFill>
                  <a:schemeClr val="dk2"/>
                </a:solidFill>
                <a:latin typeface="Arial"/>
                <a:ea typeface="Arial" panose="020B0604020202020204" pitchFamily="34" charset="0"/>
                <a:cs typeface="Arial"/>
                <a:sym typeface="Arial" panose="020B0604020202020204" pitchFamily="34" charset="0"/>
              </a:rPr>
              <a:t>The dartboard exercise is intended to be done at home, but if there is time, you can start discussing it in the group. Instead of spending time on independent work, ask if any participants can immediately think of things in their own lives that they can/cannot influence. </a:t>
            </a:r>
            <a:endParaRPr lang="en-gb" dirty="0">
              <a:solidFill>
                <a:schemeClr val="dk1"/>
              </a:solidFill>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If the participants want to delve deeper into loneliness and friendship skills as the group progresses, you can also share the following links (in Finnish):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b="0" i="0" u="none" baseline="0">
                <a:solidFill>
                  <a:schemeClr val="dk1"/>
                </a:solidFill>
                <a:latin typeface="Arial"/>
                <a:ea typeface="Arial" panose="020B0604020202020204" pitchFamily="34" charset="0"/>
                <a:cs typeface="Arial"/>
                <a:sym typeface="Arial" panose="020B0604020202020204" pitchFamily="34" charset="0"/>
              </a:rPr>
              <a:t>www.</a:t>
            </a:r>
            <a:r>
              <a:rPr lang="en-gb">
                <a:solidFill>
                  <a:schemeClr val="dk1"/>
                </a:solidFill>
                <a:latin typeface="Arial"/>
                <a:ea typeface="Arial" panose="020B0604020202020204" pitchFamily="34" charset="0"/>
                <a:cs typeface="Arial"/>
                <a:sym typeface="Arial" panose="020B0604020202020204" pitchFamily="34" charset="0"/>
              </a:rPr>
              <a:t>redcross.fi/friendshipskills</a:t>
            </a:r>
            <a:endParaRPr lang="en-gb" b="0" i="0" u="none" baseline="0">
              <a:solidFill>
                <a:schemeClr val="dk1"/>
              </a:solidFill>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b="0" i="0" u="none" baseline="0" dirty="0">
                <a:latin typeface="Arial"/>
                <a:ea typeface="Arial" panose="020B0604020202020204" pitchFamily="34" charset="0"/>
                <a:cs typeface="Arial"/>
                <a:sym typeface="Arial" panose="020B0604020202020204" pitchFamily="34" charset="0"/>
                <a:hlinkClick r:id="rId3"/>
              </a:rPr>
              <a:t>https://www.helsinkimissio.fi/en/for-adults/the-loneliness-workbook/</a:t>
            </a:r>
            <a:endParaRPr lang="en-gb" dirty="0">
              <a:solidFill>
                <a:schemeClr val="dk1"/>
              </a:solidFill>
              <a:latin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b="0" i="0" u="none" baseline="0" dirty="0">
                <a:latin typeface="Arial"/>
                <a:ea typeface="Arial" panose="020B0604020202020204" pitchFamily="34" charset="0"/>
                <a:cs typeface="Arial"/>
                <a:sym typeface="Arial" panose="020B0604020202020204" pitchFamily="34" charset="0"/>
                <a:hlinkClick r:id="rId4"/>
              </a:rPr>
              <a:t>Welcome to the self-help programme for loneliness! ¦ Mielenterveystalo.fi</a:t>
            </a:r>
            <a:endParaRPr lang="en-gb" dirty="0">
              <a:solidFill>
                <a:schemeClr val="dk1"/>
              </a:solidFill>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1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Thank the participants at the end of each meeting. You can also remind them of the next meeting's theme. </a:t>
            </a:r>
          </a:p>
          <a:p>
            <a:endParaRPr lang="en-GB" dirty="0">
              <a:latin typeface="Arial"/>
              <a:cs typeface="Arial"/>
            </a:endParaRPr>
          </a:p>
          <a:p>
            <a:r>
              <a:rPr lang="fi-FI" b="1"/>
              <a:t>Podcast recommendations:</a:t>
            </a:r>
            <a:endParaRPr lang="en-US">
              <a:solidFill>
                <a:srgbClr val="444444"/>
              </a:solidFill>
            </a:endParaRPr>
          </a:p>
          <a:p>
            <a:r>
              <a:rPr lang="fi-FI" dirty="0">
                <a:solidFill>
                  <a:srgbClr val="444444"/>
                </a:solidFill>
                <a:hlinkClick r:id="rId3"/>
              </a:rPr>
              <a:t>How to be yourself in relationships</a:t>
            </a:r>
            <a:endParaRPr lang="fi-FI">
              <a:solidFill>
                <a:srgbClr val="444444"/>
              </a:solidFill>
            </a:endParaRPr>
          </a:p>
          <a:p>
            <a:r>
              <a:rPr lang="fi-FI" dirty="0">
                <a:solidFill>
                  <a:srgbClr val="444444"/>
                </a:solidFill>
                <a:hlinkClick r:id="rId4"/>
              </a:rPr>
              <a:t>Loneliness and social exclusion among migrant populations in Finland</a:t>
            </a:r>
            <a:endParaRPr lang="fi-FI">
              <a:solidFill>
                <a:srgbClr val="444444"/>
              </a:solidFill>
            </a:endParaRPr>
          </a:p>
          <a:p>
            <a:endParaRPr lang="en-gb" dirty="0">
              <a:latin typeface="Arial"/>
              <a:cs typeface="Arial"/>
            </a:endParaRPr>
          </a:p>
          <a:p>
            <a:endParaRPr lang="en-gb"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51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4485" algn="l" rtl="0">
              <a:lnSpc>
                <a:spcPct val="80000"/>
              </a:lnSpc>
              <a:spcBef>
                <a:spcPts val="0"/>
              </a:spcBef>
              <a:spcAft>
                <a:spcPts val="0"/>
              </a:spcAft>
              <a:buSzPts val="1510"/>
              <a:buChar char="●"/>
            </a:pPr>
            <a:r>
              <a:rPr lang="en-gb" sz="1200" b="0" i="0" u="none" baseline="0"/>
              <a:t>Catching up</a:t>
            </a:r>
          </a:p>
          <a:p>
            <a:pPr marL="457200" lvl="0" indent="-324485" algn="l" rtl="0">
              <a:lnSpc>
                <a:spcPct val="80000"/>
              </a:lnSpc>
              <a:spcBef>
                <a:spcPts val="0"/>
              </a:spcBef>
              <a:spcAft>
                <a:spcPts val="0"/>
              </a:spcAft>
              <a:buSzPts val="1510"/>
              <a:buChar char="●"/>
            </a:pPr>
            <a:r>
              <a:rPr lang="en-gb" sz="1200" b="0" i="0" u="none" baseline="0"/>
              <a:t>A discussion on the previous meeting's exercise</a:t>
            </a:r>
          </a:p>
          <a:p>
            <a:pPr marL="457200" lvl="0" indent="-324485" algn="l" rtl="0">
              <a:lnSpc>
                <a:spcPct val="80000"/>
              </a:lnSpc>
              <a:spcBef>
                <a:spcPts val="0"/>
              </a:spcBef>
              <a:spcAft>
                <a:spcPts val="0"/>
              </a:spcAft>
              <a:buSzPts val="1510"/>
              <a:buChar char="●"/>
            </a:pPr>
            <a:r>
              <a:rPr lang="en-gb" sz="1200" b="0" i="0" u="none" baseline="0"/>
              <a:t>Harmful thoughts caused by loneliness</a:t>
            </a:r>
            <a:endParaRPr lang="en-gb" sz="1200" dirty="0">
              <a:ea typeface="Calibri"/>
              <a:cs typeface="Calibri"/>
            </a:endParaRPr>
          </a:p>
          <a:p>
            <a:pPr marL="457200" indent="-324485" algn="l" rtl="0">
              <a:lnSpc>
                <a:spcPct val="80000"/>
              </a:lnSpc>
              <a:buSzPts val="1510"/>
              <a:buChar char="●"/>
            </a:pPr>
            <a:r>
              <a:rPr lang="en-gb" b="0" i="0" u="none" baseline="0"/>
              <a:t>A positive snowball effect</a:t>
            </a:r>
            <a:endParaRPr lang="en-gb" sz="1200" dirty="0">
              <a:ea typeface="Calibri"/>
              <a:cs typeface="Calibri"/>
            </a:endParaRPr>
          </a:p>
          <a:p>
            <a:pPr marL="457200" indent="-324485" algn="l" rtl="0">
              <a:lnSpc>
                <a:spcPct val="80000"/>
              </a:lnSpc>
              <a:buSzPts val="1510"/>
              <a:buChar char="●"/>
            </a:pPr>
            <a:r>
              <a:rPr lang="en-gb" b="0" i="0" u="none" baseline="0">
                <a:latin typeface="Calibri"/>
                <a:ea typeface="Calibri"/>
                <a:cs typeface="Calibri"/>
                <a:sym typeface="Calibri"/>
              </a:rPr>
              <a:t>Loneliness and shame</a:t>
            </a:r>
          </a:p>
          <a:p>
            <a:pPr marL="457200" lvl="0" indent="-324485" algn="l" rtl="0">
              <a:lnSpc>
                <a:spcPct val="80000"/>
              </a:lnSpc>
              <a:spcBef>
                <a:spcPts val="0"/>
              </a:spcBef>
              <a:spcAft>
                <a:spcPts val="0"/>
              </a:spcAft>
              <a:buSzPts val="1510"/>
              <a:buChar char="●"/>
            </a:pPr>
            <a:r>
              <a:rPr lang="en-gb" sz="1200" b="0" i="0" u="none" baseline="0"/>
              <a:t>Homework</a:t>
            </a:r>
            <a:endParaRPr lang="en-gb" sz="1200" dirty="0">
              <a:ea typeface="Calibri"/>
              <a:cs typeface="Calibri"/>
            </a:endParaRP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27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34</a:t>
            </a:fld>
            <a:endParaRPr lang="en-gb"/>
          </a:p>
        </p:txBody>
      </p:sp>
    </p:spTree>
    <p:extLst>
      <p:ext uri="{BB962C8B-B14F-4D97-AF65-F5344CB8AC3E}">
        <p14:creationId xmlns:p14="http://schemas.microsoft.com/office/powerpoint/2010/main" val="555916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75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Last time, the homework was to reflect on the things you can influence in your life and, on the other hand, to think about how you could better accept the things you cannot influence. The exercise is closely related to this session's theme, which is the power of thoughts. Ask if anyone would like to share their thoughts triggered by the homework. Also ask if anyone paid attention to their use of social media.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09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Discuss whether you recognise that you feel shame in relation to loneliness. As we have established through previous exercises, many different factors cause loneliness and loneliness is very rarely "your own fault". At this point, it is important to verbalise that loneliness does not need to be, and should not be, something to be ashamed of. </a:t>
            </a:r>
          </a:p>
          <a:p>
            <a:pPr marL="0" indent="0" algn="l" rtl="0">
              <a:buNone/>
            </a:pPr>
            <a:endParaRPr lang="en-gb" dirty="0"/>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36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Source: HelsinkiMissio – Loneliness workbook: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https://www.helsinkimissio.fi/en/for-adults/the-loneliness-workbook/</a:t>
            </a:r>
            <a:endParaRPr lang="en-gb" dirty="0">
              <a:latin typeface="Arial" panose="020B0604020202020204" pitchFamily="34" charset="0"/>
              <a:cs typeface="Arial" panose="020B0604020202020204" pitchFamily="34" charset="0"/>
            </a:endParaRP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986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e9569c404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e9569c40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Go over the situation step by step (the slide is animated), pausing after each section and encouraging the participants to briefly reflect on what thoughts or feelings they might have experienced. Only then proceed.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Discuss together what different possible explanations there could be for the acquaintance's seemingly indifferent behaviour. </a:t>
            </a: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 example: </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acquaintance has something important to take care of on their phone.</a:t>
            </a:r>
          </a:p>
          <a:p>
            <a:pPr marL="171450" lvl="0" indent="-171450" algn="l" rtl="0">
              <a:spcBef>
                <a:spcPts val="0"/>
              </a:spcBef>
              <a:spcAft>
                <a:spcPts val="0"/>
              </a:spcAft>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acquaintance is feeling down, stressed or tired, and is unable to focus or cannot muster the energy to concentrate on the conversation...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Note! The instructor can point out that some people may not feel this way or have such thoughts themselves. </a:t>
            </a:r>
          </a:p>
          <a:p>
            <a:pPr marL="0" lvl="0" indent="0" algn="l" rtl="0">
              <a:spcBef>
                <a:spcPts val="0"/>
              </a:spcBef>
              <a:spcAft>
                <a:spcPts val="0"/>
              </a:spcAft>
              <a:buNone/>
            </a:pPr>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Ask the participants if they can think of any other examples of harmful thoughts.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Source: Mielenterveystalo.fi</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algn="l" rtl="0"/>
            <a:fld id="{D9D1C9AF-C8A2-E248-9C2D-AAFE8E0C60B5}" type="slidenum">
              <a:rPr/>
              <a:t>4</a:t>
            </a:fld>
            <a:endParaRPr lang="en-gb"/>
          </a:p>
        </p:txBody>
      </p:sp>
    </p:spTree>
    <p:extLst>
      <p:ext uri="{BB962C8B-B14F-4D97-AF65-F5344CB8AC3E}">
        <p14:creationId xmlns:p14="http://schemas.microsoft.com/office/powerpoint/2010/main" val="345964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Take a moment for everyone to come up with similar examples from their own lives. The instructors can give examples of these situations, such as parties, meeting a new person, a conflict or thoughts arising from feelings of loneliness.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Discuss the experiences. There is no need to write down the thoughts. </a:t>
            </a: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75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316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ec2b78ce6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ec2b78ce6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Let's think about the situation for a moment. Point out that the situation could happen in other environments as well, such as at work, school, in a hobby group, etc.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the participants have similar experiences where they have dared to speak to strangers, even though the situation is nerve-wracking and they "fear the worst"?</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Does it matter if a conversation with a stranger is not a "success"? Is the most important thing that you dare to try?</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Also think (if there is time) of situations where it is easy or difficult to approach people and start a conversation.</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this group, we aim to focus on things that we can influence in some way. It can be very frustrating if you feel that your biggest worries are ones you cannot influence.</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You should learn to distinguish between the things you can influence and those that are beyond your control.</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also important to recognise the things that provide you with mental resources and how to acknowledge the good in yourself.</a:t>
            </a:r>
          </a:p>
          <a:p>
            <a:pPr marL="457200" lvl="0" indent="-345440" algn="l" rtl="0">
              <a:lnSpc>
                <a:spcPct val="80000"/>
              </a:lnSpc>
              <a:spcBef>
                <a:spcPts val="0"/>
              </a:spcBef>
              <a:spcAft>
                <a:spcPts val="0"/>
              </a:spcAft>
              <a:buSzPts val="184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next exercise is intended as homework, but if there is still time and the group is interested in discussing the topic, it can be done at the end of the meeting.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63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en-gb" sz="1200" b="0" i="0" u="none" baseline="0">
                <a:solidFill>
                  <a:schemeClr val="dk2"/>
                </a:solidFill>
                <a:latin typeface="Arial"/>
                <a:ea typeface="Arial"/>
                <a:cs typeface="Arial"/>
                <a:sym typeface="Arial"/>
              </a:rPr>
              <a:t>Go over the instructions for the exercises. The participants can choose the exercise that best suits them. </a:t>
            </a:r>
            <a:r>
              <a:rPr lang="en-gb" b="0" i="0" u="none" baseline="0">
                <a:solidFill>
                  <a:srgbClr val="44546A"/>
                </a:solidFill>
                <a:latin typeface="Arial"/>
                <a:ea typeface="Arial"/>
                <a:cs typeface="Arial"/>
                <a:sym typeface="Arial"/>
              </a:rPr>
              <a:t>Share the links in the chat. </a:t>
            </a:r>
            <a:r>
              <a:rPr lang="en-gb" b="0" i="0" u="none" baseline="0">
                <a:solidFill>
                  <a:schemeClr val="dk1"/>
                </a:solidFill>
                <a:latin typeface="Arial"/>
                <a:ea typeface="Arial"/>
                <a:cs typeface="Arial"/>
                <a:sym typeface="Arial"/>
              </a:rPr>
              <a:t>The participants can also take a photo of the slide. The exercises are voluntary. </a:t>
            </a:r>
          </a:p>
          <a:p>
            <a:pPr algn="l" rtl="0">
              <a:buClr>
                <a:srgbClr val="000000"/>
              </a:buClr>
              <a:buSzPts val="1100"/>
              <a:defRPr/>
            </a:pPr>
            <a:endParaRPr lang="en-gb" sz="1200" dirty="0">
              <a:solidFill>
                <a:schemeClr val="dk1"/>
              </a:solidFill>
              <a:latin typeface="Arial"/>
              <a:cs typeface="Arial"/>
            </a:endParaRPr>
          </a:p>
          <a:p>
            <a:pPr>
              <a:defRPr/>
            </a:pPr>
            <a:r>
              <a:rPr lang="fi-FI" b="1"/>
              <a:t>Podcast recommendations:</a:t>
            </a:r>
            <a:endParaRPr lang="en-US">
              <a:solidFill>
                <a:srgbClr val="444444"/>
              </a:solidFill>
            </a:endParaRPr>
          </a:p>
          <a:p>
            <a:pPr>
              <a:defRPr/>
            </a:pPr>
            <a:r>
              <a:rPr lang="fi-FI" dirty="0">
                <a:solidFill>
                  <a:srgbClr val="444444"/>
                </a:solidFill>
                <a:hlinkClick r:id="rId3"/>
              </a:rPr>
              <a:t>How to be yourself in relationships</a:t>
            </a:r>
            <a:endParaRPr lang="fi-FI">
              <a:solidFill>
                <a:srgbClr val="444444"/>
              </a:solidFill>
            </a:endParaRPr>
          </a:p>
          <a:p>
            <a:pPr>
              <a:defRPr/>
            </a:pPr>
            <a:r>
              <a:rPr lang="fi-FI" dirty="0">
                <a:solidFill>
                  <a:srgbClr val="444444"/>
                </a:solidFill>
                <a:hlinkClick r:id="rId4"/>
              </a:rPr>
              <a:t>Loneliness and social exclusion among migrant populations in Finland</a:t>
            </a:r>
            <a:endParaRPr lang="fi-FI">
              <a:solidFill>
                <a:srgbClr val="444444"/>
              </a:solidFill>
            </a:endParaRPr>
          </a:p>
          <a:p>
            <a:pPr algn="l">
              <a:buSzPts val="1100"/>
              <a:defRPr/>
            </a:pPr>
            <a:endParaRPr lang="en-gb" sz="1200" dirty="0">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Remember to thank the participants after each meeting and remind them about the next meeting's theme.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157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4485" algn="l" rtl="0">
              <a:lnSpc>
                <a:spcPct val="80000"/>
              </a:lnSpc>
              <a:spcBef>
                <a:spcPts val="0"/>
              </a:spcBef>
              <a:spcAft>
                <a:spcPts val="0"/>
              </a:spcAft>
              <a:buSzPts val="151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Catching up</a:t>
            </a:r>
          </a:p>
          <a:p>
            <a:pPr marL="457200" lvl="0" indent="-324485" algn="l" rtl="0">
              <a:lnSpc>
                <a:spcPct val="80000"/>
              </a:lnSpc>
              <a:spcBef>
                <a:spcPts val="0"/>
              </a:spcBef>
              <a:spcAft>
                <a:spcPts val="0"/>
              </a:spcAft>
              <a:buSzPts val="151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 discussion on the previous meeting's exercise</a:t>
            </a:r>
          </a:p>
          <a:p>
            <a:pPr marL="457200" lvl="0" indent="-324485" algn="l" rtl="0">
              <a:lnSpc>
                <a:spcPct val="80000"/>
              </a:lnSpc>
              <a:spcBef>
                <a:spcPts val="0"/>
              </a:spcBef>
              <a:spcAft>
                <a:spcPts val="0"/>
              </a:spcAft>
              <a:buSzPts val="151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Self-awareness</a:t>
            </a:r>
          </a:p>
          <a:p>
            <a:pPr marL="457200" lvl="0" indent="-324485" algn="l" rtl="0">
              <a:lnSpc>
                <a:spcPct val="80000"/>
              </a:lnSpc>
              <a:spcBef>
                <a:spcPts val="0"/>
              </a:spcBef>
              <a:spcAft>
                <a:spcPts val="0"/>
              </a:spcAft>
              <a:buSzPts val="151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Strengths and values</a:t>
            </a:r>
          </a:p>
          <a:p>
            <a:pPr marL="457200" lvl="0" indent="-324485" algn="l" rtl="0">
              <a:lnSpc>
                <a:spcPct val="80000"/>
              </a:lnSpc>
              <a:spcBef>
                <a:spcPts val="0"/>
              </a:spcBef>
              <a:spcAft>
                <a:spcPts val="0"/>
              </a:spcAft>
              <a:buSzPts val="151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Self-compassion</a:t>
            </a:r>
          </a:p>
          <a:p>
            <a:pPr marL="457200" lvl="0" indent="-324485" algn="l" rtl="0">
              <a:lnSpc>
                <a:spcPct val="80000"/>
              </a:lnSpc>
              <a:spcBef>
                <a:spcPts val="0"/>
              </a:spcBef>
              <a:spcAft>
                <a:spcPts val="0"/>
              </a:spcAft>
              <a:buSzPts val="151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Homework</a:t>
            </a:r>
            <a:endParaRPr lang="en-gb" sz="1200" dirty="0">
              <a:latin typeface="Arial" panose="020B0604020202020204" pitchFamily="34" charset="0"/>
              <a:cs typeface="Arial" panose="020B0604020202020204" pitchFamily="34" charset="0"/>
            </a:endParaRPr>
          </a:p>
          <a:p>
            <a:pPr marL="132715" algn="l" rtl="0">
              <a:lnSpc>
                <a:spcPct val="80000"/>
              </a:lnSpc>
              <a:buSzPts val="1510"/>
            </a:pPr>
            <a:endParaRPr lang="en-gb" dirty="0">
              <a:latin typeface="Arial" panose="020B0604020202020204" pitchFamily="34" charset="0"/>
              <a:cs typeface="Arial" panose="020B0604020202020204" pitchFamily="34" charset="0"/>
            </a:endParaRPr>
          </a:p>
          <a:p>
            <a:endParaRPr lang="en-gb" dirty="0">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827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48</a:t>
            </a:fld>
            <a:endParaRPr lang="en-gb"/>
          </a:p>
        </p:txBody>
      </p:sp>
    </p:spTree>
    <p:extLst>
      <p:ext uri="{BB962C8B-B14F-4D97-AF65-F5344CB8AC3E}">
        <p14:creationId xmlns:p14="http://schemas.microsoft.com/office/powerpoint/2010/main" val="369669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187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gb" b="0" i="0" u="none" baseline="0">
                <a:solidFill>
                  <a:schemeClr val="dk1"/>
                </a:solidFill>
              </a:rPr>
              <a:t>Ask if anyone would like to share their thoughts triggered by the homework. </a:t>
            </a:r>
          </a:p>
          <a:p>
            <a:pPr marL="0" marR="0" lvl="0" indent="0" algn="l" defTabSz="914400" rtl="0">
              <a:lnSpc>
                <a:spcPct val="100000"/>
              </a:lnSpc>
              <a:spcBef>
                <a:spcPts val="0"/>
              </a:spcBef>
              <a:spcAft>
                <a:spcPts val="0"/>
              </a:spcAft>
              <a:buSzPts val="1100"/>
              <a:buFont typeface="Arial"/>
              <a:buNone/>
              <a:tabLst/>
              <a:defRPr/>
            </a:pPr>
            <a:endParaRPr lang="en-gb"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15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5</a:t>
            </a:fld>
            <a:endParaRPr lang="en-gb"/>
          </a:p>
        </p:txBody>
      </p:sp>
    </p:spTree>
    <p:extLst>
      <p:ext uri="{BB962C8B-B14F-4D97-AF65-F5344CB8AC3E}">
        <p14:creationId xmlns:p14="http://schemas.microsoft.com/office/powerpoint/2010/main" val="875781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You can also watch a video (in Finnish) from the Friendship Skills programme about self-awareness: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Kaveritaitoja 2: Itsetuntemus (youtube.com)</a:t>
            </a:r>
            <a:endParaRPr lang="en-gb" dirty="0">
              <a:latin typeface="Arial" panose="020B0604020202020204" pitchFamily="34" charset="0"/>
              <a:cs typeface="Arial" panose="020B0604020202020204" pitchFamily="34" charset="0"/>
            </a:endParaRP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006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ebbb445f6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ebbb445f6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46050" lvl="0" indent="0" algn="l" rtl="0">
              <a:spcBef>
                <a:spcPts val="0"/>
              </a:spcBef>
              <a:spcAft>
                <a:spcPts val="0"/>
              </a:spcAft>
              <a:buSzPts val="1300"/>
              <a:buNone/>
            </a:pPr>
            <a:r>
              <a:rPr lang="en-gb" sz="1100" b="0" i="0" u="none" baseline="0"/>
              <a:t>Exercise instructions:</a:t>
            </a:r>
          </a:p>
          <a:p>
            <a:pPr marL="317500" lvl="0" indent="-171450" algn="l" rtl="0">
              <a:spcBef>
                <a:spcPts val="0"/>
              </a:spcBef>
              <a:spcAft>
                <a:spcPts val="0"/>
              </a:spcAft>
              <a:buSzPts val="1300"/>
            </a:pPr>
            <a:r>
              <a:rPr lang="en-gb" sz="1100" b="0" i="0" u="none" baseline="0"/>
              <a:t>Choose 1–3 strengths from the list that you recognise in yourself. You can write them down on a piece of paper. </a:t>
            </a:r>
          </a:p>
          <a:p>
            <a:pPr marL="317500" lvl="0" indent="-171450" algn="l" rtl="0">
              <a:spcBef>
                <a:spcPts val="0"/>
              </a:spcBef>
              <a:spcAft>
                <a:spcPts val="0"/>
              </a:spcAft>
              <a:buSzPts val="1300"/>
            </a:pPr>
            <a:r>
              <a:rPr lang="en-gb" sz="1100" b="0" i="0" u="none" baseline="0"/>
              <a:t>If you have a strength that is not on the list, you can write it down as well.</a:t>
            </a:r>
          </a:p>
          <a:p>
            <a:pPr marL="317500" lvl="0" indent="-171450" algn="l" rtl="0">
              <a:spcBef>
                <a:spcPts val="0"/>
              </a:spcBef>
              <a:spcAft>
                <a:spcPts val="0"/>
              </a:spcAft>
              <a:buSzPts val="1300"/>
            </a:pPr>
            <a:endParaRPr lang="en-gb" sz="1100" dirty="0"/>
          </a:p>
          <a:p>
            <a:pPr marL="317500" lvl="0" indent="-171450" algn="l" rtl="0">
              <a:spcBef>
                <a:spcPts val="0"/>
              </a:spcBef>
              <a:spcAft>
                <a:spcPts val="0"/>
              </a:spcAft>
              <a:buSzPts val="1300"/>
            </a:pPr>
            <a:r>
              <a:rPr lang="en-gb" sz="1100" b="0" i="0" u="none" baseline="0"/>
              <a:t>Can you find a strength that you would like to enhance? Write it down too or memorise it.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80000"/>
              </a:lnSpc>
              <a:spcBef>
                <a:spcPts val="0"/>
              </a:spcBef>
              <a:spcAft>
                <a:spcPts val="0"/>
              </a:spcAft>
              <a:buNone/>
            </a:pPr>
            <a:r>
              <a:rPr lang="en-gb" sz="1200" b="0" i="0" u="none" baseline="0">
                <a:solidFill>
                  <a:srgbClr val="595959"/>
                </a:solidFill>
              </a:rPr>
              <a:t>Go through a round where everyone can highlight one or more strengths and share how they are reflected in their relationships or in the way they interact with others. It is important to be aware that a strength can sometimes "turn against itself". For example, a helpful person may find themselves always supporting others but may not know how to accept help for themselves. You can also highlight qualities that you would like to develop and explain why you chose those particular ones (how these qualities could help in relationships). </a:t>
            </a:r>
          </a:p>
          <a:p>
            <a:pPr marL="0" lvl="0" indent="0" algn="l" rtl="0">
              <a:lnSpc>
                <a:spcPct val="80000"/>
              </a:lnSpc>
              <a:spcBef>
                <a:spcPts val="0"/>
              </a:spcBef>
              <a:spcAft>
                <a:spcPts val="0"/>
              </a:spcAft>
              <a:buNone/>
            </a:pPr>
            <a:endParaRPr lang="en-gb" sz="1200" dirty="0">
              <a:solidFill>
                <a:srgbClr val="595959"/>
              </a:solidFill>
            </a:endParaRPr>
          </a:p>
          <a:p>
            <a:pPr marL="0" lvl="0" indent="0" algn="l" rtl="0">
              <a:lnSpc>
                <a:spcPct val="80000"/>
              </a:lnSpc>
              <a:spcBef>
                <a:spcPts val="0"/>
              </a:spcBef>
              <a:spcAft>
                <a:spcPts val="0"/>
              </a:spcAft>
              <a:buNone/>
            </a:pPr>
            <a:r>
              <a:rPr lang="en-gb" sz="1200" b="0" i="0" u="none" baseline="0">
                <a:solidFill>
                  <a:srgbClr val="595959"/>
                </a:solidFill>
              </a:rPr>
              <a:t>Additional questions on the topic:</a:t>
            </a:r>
          </a:p>
          <a:p>
            <a:pPr marL="171450" lvl="0" indent="-171450" algn="l" rtl="0">
              <a:lnSpc>
                <a:spcPct val="80000"/>
              </a:lnSpc>
              <a:spcBef>
                <a:spcPts val="0"/>
              </a:spcBef>
              <a:spcAft>
                <a:spcPts val="0"/>
              </a:spcAft>
            </a:pPr>
            <a:r>
              <a:rPr lang="en-gb" sz="1200" b="0" i="0" u="none" baseline="0">
                <a:solidFill>
                  <a:srgbClr val="595959"/>
                </a:solidFill>
              </a:rPr>
              <a:t>Have you noticed an increased experience of gratitude by keeping a gratitude journal?</a:t>
            </a:r>
          </a:p>
          <a:p>
            <a:pPr marL="171450" lvl="0" indent="-171450" algn="l" rtl="0">
              <a:lnSpc>
                <a:spcPct val="80000"/>
              </a:lnSpc>
              <a:spcBef>
                <a:spcPts val="0"/>
              </a:spcBef>
              <a:spcAft>
                <a:spcPts val="0"/>
              </a:spcAft>
            </a:pPr>
            <a:r>
              <a:rPr lang="en-gb" sz="1200" b="0" i="0" u="none" baseline="0"/>
              <a:t>Have any of your strengths surprised you?</a:t>
            </a:r>
          </a:p>
          <a:p>
            <a:pPr marL="0" lvl="0" indent="0" algn="l" rtl="0">
              <a:spcBef>
                <a:spcPts val="0"/>
              </a:spcBef>
              <a:spcAft>
                <a:spcPts val="0"/>
              </a:spcAft>
              <a:buNone/>
            </a:pPr>
            <a:endParaRPr lang="en-gb" sz="1200"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0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0" i="0" u="none" baseline="0">
                <a:solidFill>
                  <a:schemeClr val="dk1"/>
                </a:solidFill>
              </a:rPr>
              <a:t>Have an informal discussion.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34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solidFill>
                <a:schemeClr val="hlink"/>
              </a:solidFill>
              <a:uFill>
                <a:noFill/>
              </a:uFill>
              <a:latin typeface="Roboto"/>
              <a:ea typeface="Roboto"/>
              <a:cs typeface="Roboto"/>
              <a:sym typeface="Roboto"/>
              <a:hlinkClick r:id="rId3"/>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t>You can watch a video (in Finnish) from the Friendship Skills programme about self-compassion: </a:t>
            </a:r>
            <a:r>
              <a:rPr lang="en-gb" sz="2000" b="0" i="0" u="none" baseline="0">
                <a:hlinkClick r:id="rId4"/>
              </a:rPr>
              <a:t>Kaveritaitoja 3: Itsemyötätunto (youtube.com)</a:t>
            </a:r>
            <a:endParaRPr lang="en-gb" sz="20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t>Alternatively, watch Mieli ry's video on self-acceptance: </a:t>
            </a:r>
            <a:r>
              <a:rPr lang="en-gb" sz="1100" b="0" i="0" u="none" baseline="0">
                <a:solidFill>
                  <a:schemeClr val="hlink"/>
                </a:solidFill>
                <a:uFill>
                  <a:noFill/>
                </a:uFill>
                <a:latin typeface="Roboto"/>
                <a:ea typeface="Roboto"/>
                <a:cs typeface="Roboto"/>
                <a:sym typeface="Roboto"/>
                <a:hlinkClick r:id="rId3"/>
              </a:rPr>
              <a:t>https://youtu.be/wZ16Dg7dsX8</a:t>
            </a:r>
            <a:r>
              <a:rPr lang="en-gb" b="0" i="0" u="none" baseline="0"/>
              <a:t> (in Finnish)</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35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u="none" baseline="0">
                <a:solidFill>
                  <a:schemeClr val="dk1"/>
                </a:solidFill>
              </a:rPr>
              <a:t>. </a:t>
            </a:r>
          </a:p>
          <a:p>
            <a:pPr marL="0" lvl="0" indent="0" algn="l" rtl="0">
              <a:spcBef>
                <a:spcPts val="0"/>
              </a:spcBef>
              <a:spcAft>
                <a:spcPts val="0"/>
              </a:spcAft>
              <a:buNone/>
            </a:pPr>
            <a:r>
              <a:rPr lang="en-gb" sz="1100" b="0" i="0" u="none" baseline="0">
                <a:solidFill>
                  <a:schemeClr val="dk2"/>
                </a:solidFill>
              </a:rPr>
              <a:t>Take a moment to think about how you could say these things more compassionately. What would you think if you saw someone else make the same "mistake"? You can think about what you would say to a friend or a small child. </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b="0" i="0" u="none" baseline="0">
                <a:solidFill>
                  <a:schemeClr val="dk1"/>
                </a:solidFill>
              </a:rPr>
              <a:t>Potential answers:  </a:t>
            </a:r>
          </a:p>
          <a:p>
            <a:pPr marL="171450" lvl="0" indent="-171450" algn="l" rtl="0">
              <a:spcBef>
                <a:spcPts val="0"/>
              </a:spcBef>
              <a:spcAft>
                <a:spcPts val="0"/>
              </a:spcAft>
              <a:buClr>
                <a:schemeClr val="dk1"/>
              </a:buClr>
              <a:buSzPts val="1100"/>
            </a:pPr>
            <a:r>
              <a:rPr lang="en-gb" sz="1200" b="0" i="0" u="none" baseline="0">
                <a:solidFill>
                  <a:schemeClr val="dk1"/>
                </a:solidFill>
              </a:rPr>
              <a:t>"Well, these things happen. Let's try again tomorrow." </a:t>
            </a:r>
          </a:p>
          <a:p>
            <a:pPr marL="171450" lvl="0" indent="-171450" algn="l" rtl="0">
              <a:spcBef>
                <a:spcPts val="0"/>
              </a:spcBef>
              <a:spcAft>
                <a:spcPts val="0"/>
              </a:spcAft>
              <a:buClr>
                <a:schemeClr val="dk1"/>
              </a:buClr>
              <a:buSzPts val="1100"/>
            </a:pPr>
            <a:r>
              <a:rPr lang="en-gb" sz="1200" b="0" i="0" u="none" baseline="0">
                <a:solidFill>
                  <a:schemeClr val="dk1"/>
                </a:solidFill>
              </a:rPr>
              <a:t>"I was probably nice company at the party, even though I might have acted a bit strangely." </a:t>
            </a:r>
          </a:p>
          <a:p>
            <a:pPr marL="171450" lvl="0" indent="-171450" algn="l" rtl="0">
              <a:spcBef>
                <a:spcPts val="0"/>
              </a:spcBef>
              <a:spcAft>
                <a:spcPts val="0"/>
              </a:spcAft>
              <a:buClr>
                <a:schemeClr val="dk1"/>
              </a:buClr>
              <a:buSzPts val="1100"/>
            </a:pPr>
            <a:r>
              <a:rPr lang="en-gb" sz="1200" b="0" i="0" u="none" baseline="0">
                <a:solidFill>
                  <a:schemeClr val="dk1"/>
                </a:solidFill>
              </a:rPr>
              <a:t>"I tend to get nervous and that's why I sometimes freeze up. It's part of who I am, and it doesn't make me a bad person." </a:t>
            </a:r>
          </a:p>
        </p:txBody>
      </p:sp>
    </p:spTree>
    <p:extLst>
      <p:ext uri="{BB962C8B-B14F-4D97-AF65-F5344CB8AC3E}">
        <p14:creationId xmlns:p14="http://schemas.microsoft.com/office/powerpoint/2010/main" val="3087810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t>An exercise in Padlet:</a:t>
            </a:r>
          </a:p>
          <a:p>
            <a:pPr marL="228600" lvl="0" indent="-228600" algn="l" rtl="0">
              <a:spcBef>
                <a:spcPts val="0"/>
              </a:spcBef>
              <a:spcAft>
                <a:spcPts val="0"/>
              </a:spcAft>
              <a:buAutoNum type="arabicPeriod"/>
            </a:pPr>
            <a:r>
              <a:rPr lang="en-gb" b="0" i="0" u="none" baseline="0"/>
              <a:t>Let's take a moment to think about situations where you easily criticise yourself and things that are difficult to accept about yourself.</a:t>
            </a:r>
            <a:endParaRPr lang="en-gb" dirty="0">
              <a:ea typeface="Calibri"/>
              <a:cs typeface="Calibri"/>
            </a:endParaRPr>
          </a:p>
          <a:p>
            <a:pPr marL="228600" lvl="0" indent="-228600" algn="l" rtl="0">
              <a:spcBef>
                <a:spcPts val="0"/>
              </a:spcBef>
              <a:spcAft>
                <a:spcPts val="0"/>
              </a:spcAft>
              <a:buAutoNum type="arabicPeriod"/>
            </a:pPr>
            <a:r>
              <a:rPr lang="en-gb" b="0" i="0" u="none" baseline="0"/>
              <a:t> Everyone writes one thing in Padlet. It can be imaginary or a real one that weighs on your mind. </a:t>
            </a:r>
            <a:endParaRPr lang="en-gb" dirty="0">
              <a:ea typeface="Calibri"/>
              <a:cs typeface="Calibri"/>
            </a:endParaRPr>
          </a:p>
          <a:p>
            <a:pPr marL="228600" lvl="0" indent="-228600" algn="l" rtl="0">
              <a:spcBef>
                <a:spcPts val="0"/>
              </a:spcBef>
              <a:spcAft>
                <a:spcPts val="0"/>
              </a:spcAft>
              <a:buAutoNum type="arabicPeriod"/>
            </a:pPr>
            <a:r>
              <a:rPr lang="en-gb" b="0" i="0" u="none" baseline="0"/>
              <a:t>Read the situations written by others and write a compassionate response to the person, aiming to offer other perspectives on the situation. Write the response in the first person – as if the person were speaking to themselves with compassion. </a:t>
            </a:r>
            <a:endParaRPr lang="en-gb" dirty="0">
              <a:ea typeface="Calibri"/>
              <a:cs typeface="Calibri"/>
            </a:endParaRPr>
          </a:p>
          <a:p>
            <a:pPr marL="228600" lvl="0" indent="-228600" algn="l" rtl="0">
              <a:spcBef>
                <a:spcPts val="0"/>
              </a:spcBef>
              <a:spcAft>
                <a:spcPts val="0"/>
              </a:spcAft>
              <a:buAutoNum type="arabicPeriod"/>
            </a:pPr>
            <a:r>
              <a:rPr lang="en-gb" b="0" i="0" u="none" baseline="0"/>
              <a:t>Afterwards, discuss each situation one by one and ask participants for clarifications and additions, if necessary. </a:t>
            </a:r>
            <a:endParaRPr lang="en-gb" dirty="0">
              <a:ea typeface="Calibri"/>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b="0" i="0" u="none" baseline="0"/>
              <a:t>Note! No one is required to share which one was their response. </a:t>
            </a:r>
            <a:endParaRPr lang="en-gb" dirty="0">
              <a:ea typeface="Calibri"/>
              <a:cs typeface="Calibri"/>
            </a:endParaRPr>
          </a:p>
          <a:p>
            <a:pPr marL="0" lvl="0" indent="0" algn="l" rtl="0">
              <a:spcBef>
                <a:spcPts val="0"/>
              </a:spcBef>
              <a:spcAft>
                <a:spcPts val="0"/>
              </a:spcAft>
              <a:buNone/>
            </a:pPr>
            <a:endParaRPr lang="en-gb" dirty="0">
              <a:ea typeface="Calibri"/>
              <a:cs typeface="Calibri"/>
            </a:endParaRPr>
          </a:p>
          <a:p>
            <a:pPr algn="l" rtl="0"/>
            <a:r>
              <a:rPr lang="en-gb" b="0" i="0" u="none" baseline="0">
                <a:latin typeface="Calibri"/>
                <a:ea typeface="Calibri"/>
                <a:cs typeface="Calibri"/>
                <a:sym typeface="Calibri"/>
              </a:rPr>
              <a:t>The exercise can also be done in the chat. </a:t>
            </a: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68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baseline="0">
                <a:solidFill>
                  <a:schemeClr val="dk2"/>
                </a:solidFill>
                <a:latin typeface="Arial"/>
                <a:ea typeface="Arial"/>
                <a:cs typeface="Arial"/>
                <a:sym typeface="Arial"/>
              </a:rPr>
              <a:t>Go over the instructions for the exercises. The participants can choose the exercise that best suits them. </a:t>
            </a:r>
            <a:r>
              <a:rPr lang="en-gb" b="0" i="0" u="none" baseline="0">
                <a:solidFill>
                  <a:srgbClr val="44546A"/>
                </a:solidFill>
                <a:latin typeface="Arial"/>
                <a:ea typeface="Arial"/>
                <a:cs typeface="Arial"/>
                <a:sym typeface="Arial"/>
              </a:rPr>
              <a:t>Share the links in the chat. </a:t>
            </a:r>
            <a:r>
              <a:rPr lang="en-gb" b="0" i="0" u="none" baseline="0">
                <a:solidFill>
                  <a:schemeClr val="dk1"/>
                </a:solidFill>
                <a:latin typeface="Arial"/>
                <a:ea typeface="Arial"/>
                <a:cs typeface="Arial"/>
                <a:sym typeface="Arial"/>
              </a:rPr>
              <a:t>The participants can also take a photo of the slide. The exercises are voluntary. </a:t>
            </a: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important to point out that listing personal weaknesses can be challenging and the task may bring up negative emotions. It is normal, as people often avoid talking about them. However, it is helpful to experience these feelings and beneficial to write about them as well.</a:t>
            </a:r>
          </a:p>
          <a:p>
            <a:pPr marL="0" lvl="0" indent="0" algn="l" rtl="0">
              <a:spcBef>
                <a:spcPts val="0"/>
              </a:spcBef>
              <a:spcAft>
                <a:spcPts val="0"/>
              </a:spcAft>
              <a:buNone/>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https://positivepsychology.com/self-compassion-exercises-worksheets/#6-self-compassion-exercises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475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Remember to thank the participants after each meeting and remind them about the next meeting's theme. </a:t>
            </a:r>
          </a:p>
          <a:p>
            <a:r>
              <a:rPr lang="fi-FI" b="1"/>
              <a:t>Podcast recommendations:</a:t>
            </a:r>
            <a:endParaRPr lang="en-US">
              <a:solidFill>
                <a:srgbClr val="444444"/>
              </a:solidFill>
            </a:endParaRPr>
          </a:p>
          <a:p>
            <a:r>
              <a:rPr lang="fi-FI" dirty="0">
                <a:solidFill>
                  <a:srgbClr val="444444"/>
                </a:solidFill>
                <a:hlinkClick r:id="rId3"/>
              </a:rPr>
              <a:t>How to be yourself in relationships</a:t>
            </a:r>
            <a:endParaRPr lang="fi-FI">
              <a:solidFill>
                <a:srgbClr val="444444"/>
              </a:solidFill>
            </a:endParaRPr>
          </a:p>
          <a:p>
            <a:r>
              <a:rPr lang="fi-FI" dirty="0">
                <a:solidFill>
                  <a:srgbClr val="444444"/>
                </a:solidFill>
                <a:hlinkClick r:id="rId4"/>
              </a:rPr>
              <a:t>Loneliness and social exclusion among migrant populations in Finland</a:t>
            </a:r>
            <a:endParaRPr lang="fi-FI">
              <a:solidFill>
                <a:srgbClr val="444444"/>
              </a:solidFill>
            </a:endParaRPr>
          </a:p>
          <a:p>
            <a:endParaRPr lang="en-gb"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076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Catching up</a:t>
            </a:r>
          </a:p>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significance of the past</a:t>
            </a:r>
            <a:endParaRPr lang="en-gb" sz="1200" dirty="0">
              <a:solidFill>
                <a:schemeClr val="dk2"/>
              </a:solidFill>
              <a:highlight>
                <a:srgbClr val="FFD966"/>
              </a:highlight>
              <a:latin typeface="Arial" panose="020B0604020202020204" pitchFamily="34" charset="0"/>
              <a:cs typeface="Arial" panose="020B0604020202020204" pitchFamily="34" charset="0"/>
            </a:endParaRPr>
          </a:p>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influence of childhood home</a:t>
            </a:r>
          </a:p>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Previous empowering experiences</a:t>
            </a:r>
          </a:p>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a:ea typeface="Arial"/>
                <a:cs typeface="Arial"/>
                <a:sym typeface="Arial"/>
              </a:rPr>
              <a:t>Reflection on past social relationships</a:t>
            </a:r>
          </a:p>
          <a:p>
            <a:pPr marL="457200" indent="-323850" algn="l" rtl="0">
              <a:buClr>
                <a:schemeClr val="dk2"/>
              </a:buClr>
              <a:buSzPts val="1500"/>
              <a:buChar char="●"/>
            </a:pPr>
            <a:r>
              <a:rPr lang="en-gb" b="0" i="0" u="none" baseline="0">
                <a:solidFill>
                  <a:schemeClr val="dk2"/>
                </a:solidFill>
                <a:latin typeface="Arial"/>
                <a:ea typeface="Arial"/>
                <a:cs typeface="Arial"/>
                <a:sym typeface="Arial"/>
              </a:rPr>
              <a:t>Empowering memories</a:t>
            </a:r>
          </a:p>
          <a:p>
            <a:pPr marL="457200" indent="-323850" algn="l" rtl="0">
              <a:buClr>
                <a:schemeClr val="dk2"/>
              </a:buClr>
              <a:buSzPts val="1500"/>
              <a:buChar char="●"/>
            </a:pPr>
            <a:r>
              <a:rPr lang="en-gb" b="0" i="0" u="none" baseline="0">
                <a:solidFill>
                  <a:schemeClr val="dk2"/>
                </a:solidFill>
                <a:latin typeface="Arial"/>
                <a:ea typeface="Arial"/>
                <a:cs typeface="Arial"/>
                <a:sym typeface="Arial"/>
              </a:rPr>
              <a:t>What do I want from my future relationships?</a:t>
            </a:r>
            <a:endParaRPr lang="en-gb" sz="1200" dirty="0">
              <a:solidFill>
                <a:schemeClr val="dk2"/>
              </a:solidFill>
              <a:latin typeface="Arial" panose="020B0604020202020204" pitchFamily="34" charset="0"/>
              <a:cs typeface="Arial" panose="020B0604020202020204" pitchFamily="34" charset="0"/>
            </a:endParaRPr>
          </a:p>
          <a:p>
            <a:pPr marL="457200" lvl="0" indent="-323850" algn="l" rtl="0">
              <a:spcBef>
                <a:spcPts val="0"/>
              </a:spcBef>
              <a:spcAft>
                <a:spcPts val="0"/>
              </a:spcAft>
              <a:buClr>
                <a:schemeClr val="dk2"/>
              </a:buClr>
              <a:buSzPts val="1500"/>
              <a:buChar char="●"/>
            </a:pPr>
            <a:r>
              <a:rPr lang="en-gb" sz="1200" b="0" i="0" u="none" baseline="0">
                <a:solidFill>
                  <a:schemeClr val="dk2"/>
                </a:solidFill>
                <a:latin typeface="Arial"/>
                <a:ea typeface="Arial"/>
                <a:cs typeface="Arial"/>
                <a:sym typeface="Arial"/>
              </a:rPr>
              <a:t>Homework</a:t>
            </a: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30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During the first meeting, it is good to briefly explain what the Red Cross is. Although the organization is global, it may be unfamiliar to some. It is especially important to emphasize that we are a non-religious and politically neutral organization.</a:t>
            </a:r>
            <a:endParaRPr lang="fi-FI"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D9D1C9AF-C8A2-E248-9C2D-AAFE8E0C60B5}" type="slidenum">
              <a:rPr/>
              <a:t>6</a:t>
            </a:fld>
            <a:endParaRPr lang="en-gb"/>
          </a:p>
        </p:txBody>
      </p:sp>
    </p:spTree>
    <p:extLst>
      <p:ext uri="{BB962C8B-B14F-4D97-AF65-F5344CB8AC3E}">
        <p14:creationId xmlns:p14="http://schemas.microsoft.com/office/powerpoint/2010/main" val="5345887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61</a:t>
            </a:fld>
            <a:endParaRPr lang="en-gb"/>
          </a:p>
        </p:txBody>
      </p:sp>
    </p:spTree>
    <p:extLst>
      <p:ext uri="{BB962C8B-B14F-4D97-AF65-F5344CB8AC3E}">
        <p14:creationId xmlns:p14="http://schemas.microsoft.com/office/powerpoint/2010/main" val="1881670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295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latin typeface="Arial"/>
                <a:ea typeface="Arial"/>
                <a:cs typeface="Arial"/>
                <a:sym typeface="Arial"/>
              </a:rPr>
              <a:t>Ask if anyone would like to share their thoughts triggered by the homework. </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367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48" lvl="0" indent="0" algn="l" rtl="0">
              <a:lnSpc>
                <a:spcPct val="80000"/>
              </a:lnSpc>
              <a:spcBef>
                <a:spcPts val="0"/>
              </a:spcBef>
              <a:spcAft>
                <a:spcPts val="0"/>
              </a:spcAft>
              <a:buSzPts val="1584"/>
              <a:buNone/>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instructors can introduce the exercise with the following observations:</a:t>
            </a:r>
          </a:p>
          <a:p>
            <a:pPr marL="457200" marR="0" lvl="0" indent="-329152" algn="l" defTabSz="914400" rtl="0" eaLnBrk="1" fontAlgn="auto" latinLnBrk="0" hangingPunct="1">
              <a:lnSpc>
                <a:spcPct val="80000"/>
              </a:lnSpc>
              <a:spcBef>
                <a:spcPts val="0"/>
              </a:spcBef>
              <a:spcAft>
                <a:spcPts val="0"/>
              </a:spcAft>
              <a:buClrTx/>
              <a:buSzPts val="1584"/>
              <a:buFontTx/>
              <a:buChar char="●"/>
              <a:tabLst/>
              <a:defRP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childhood homes, we often learn how emotions are expressed and which behaviours are considered acceptable. </a:t>
            </a:r>
          </a:p>
          <a:p>
            <a:pPr marL="457200" marR="0" lvl="0" indent="-329152" algn="l" defTabSz="914400" rtl="0" eaLnBrk="1" fontAlgn="auto" latinLnBrk="0" hangingPunct="1">
              <a:lnSpc>
                <a:spcPct val="80000"/>
              </a:lnSpc>
              <a:spcBef>
                <a:spcPts val="0"/>
              </a:spcBef>
              <a:spcAft>
                <a:spcPts val="0"/>
              </a:spcAft>
              <a:buClrTx/>
              <a:buSzPts val="1584"/>
              <a:buFontTx/>
              <a:buChar char="●"/>
              <a:tabLst/>
              <a:defRP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social customs and interpretations from the childhood home can be "inherited". However, sometimes we develop completely opposite ways of acting. </a:t>
            </a:r>
          </a:p>
          <a:p>
            <a:pPr marL="457200" lvl="0" indent="-329152" algn="l" rtl="0">
              <a:lnSpc>
                <a:spcPct val="80000"/>
              </a:lnSpc>
              <a:spcBef>
                <a:spcPts val="0"/>
              </a:spcBef>
              <a:spcAft>
                <a:spcPts val="0"/>
              </a:spcAft>
              <a:buSzPts val="1584"/>
              <a:buChar char="●"/>
            </a:pPr>
            <a:endParaRPr lang="en-gb" sz="1200" dirty="0">
              <a:latin typeface="Arial" panose="020B0604020202020204" pitchFamily="34" charset="0"/>
              <a:cs typeface="Arial" panose="020B0604020202020204" pitchFamily="34" charset="0"/>
            </a:endParaRPr>
          </a:p>
          <a:p>
            <a:pPr marL="128048" lvl="0" indent="0" algn="l" rtl="0">
              <a:lnSpc>
                <a:spcPct val="80000"/>
              </a:lnSpc>
              <a:spcBef>
                <a:spcPts val="0"/>
              </a:spcBef>
              <a:spcAft>
                <a:spcPts val="0"/>
              </a:spcAft>
              <a:buSzPts val="1584"/>
              <a:buFont typeface="Arial" panose="020B0604020202020204" pitchFamily="34" charset="0"/>
              <a:buNone/>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Give the participants time to reflect for a moment:</a:t>
            </a:r>
          </a:p>
          <a:p>
            <a:pPr marL="299498" lvl="0" indent="-171450" algn="l" rtl="0">
              <a:lnSpc>
                <a:spcPct val="80000"/>
              </a:lnSpc>
              <a:spcBef>
                <a:spcPts val="0"/>
              </a:spcBef>
              <a:spcAft>
                <a:spcPts val="0"/>
              </a:spcAft>
              <a:buSzPts val="1584"/>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kind of social relationships did their childhood home have, and did they visit others often?</a:t>
            </a:r>
          </a:p>
          <a:p>
            <a:pPr marL="299498" lvl="0" indent="-171450" algn="l" rtl="0">
              <a:lnSpc>
                <a:spcPct val="80000"/>
              </a:lnSpc>
              <a:spcBef>
                <a:spcPts val="0"/>
              </a:spcBef>
              <a:spcAft>
                <a:spcPts val="0"/>
              </a:spcAft>
              <a:buSzPts val="1584"/>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did their parents react to strangers. Were they reserved or open?</a:t>
            </a:r>
          </a:p>
          <a:p>
            <a:pPr marL="299498" lvl="0" indent="-171450" algn="l" rtl="0">
              <a:lnSpc>
                <a:spcPct val="80000"/>
              </a:lnSpc>
              <a:spcBef>
                <a:spcPts val="0"/>
              </a:spcBef>
              <a:spcAft>
                <a:spcPts val="0"/>
              </a:spcAft>
              <a:buSzPts val="1584"/>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kind of model did your parents provide for expressing and talking about emotions? What about handling conflicts?</a:t>
            </a:r>
          </a:p>
          <a:p>
            <a:pPr marL="128048" lvl="0" indent="0" algn="l" rtl="0">
              <a:lnSpc>
                <a:spcPct val="80000"/>
              </a:lnSpc>
              <a:spcBef>
                <a:spcPts val="0"/>
              </a:spcBef>
              <a:spcAft>
                <a:spcPts val="0"/>
              </a:spcAft>
              <a:buSzPts val="1584"/>
              <a:buNone/>
            </a:pPr>
            <a:endParaRPr lang="en-gb" sz="1200" dirty="0">
              <a:latin typeface="Arial" panose="020B0604020202020204" pitchFamily="34" charset="0"/>
              <a:cs typeface="Arial" panose="020B0604020202020204" pitchFamily="34" charset="0"/>
            </a:endParaRPr>
          </a:p>
          <a:p>
            <a:pPr marL="128048" lvl="0" indent="0" algn="l" rtl="0">
              <a:lnSpc>
                <a:spcPct val="80000"/>
              </a:lnSpc>
              <a:spcBef>
                <a:spcPts val="0"/>
              </a:spcBef>
              <a:spcAft>
                <a:spcPts val="0"/>
              </a:spcAft>
              <a:buSzPts val="1584"/>
              <a:buNone/>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Go through a round where each person can share their observations about their childhood home and its impact on their way of interacting with others. </a:t>
            </a: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76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solidFill>
                <a:schemeClr val="hlink"/>
              </a:solidFill>
              <a:uFill>
                <a:noFill/>
              </a:uFill>
              <a:latin typeface="Arial" panose="020B0604020202020204" pitchFamily="34" charset="0"/>
              <a:ea typeface="Roboto"/>
              <a:cs typeface="Arial" panose="020B0604020202020204" pitchFamily="34" charset="0"/>
              <a:sym typeface="Roboto"/>
              <a:hlinkClick r:id="rId3"/>
            </a:endParaRPr>
          </a:p>
          <a:p>
            <a:pPr marL="457200" lvl="0" indent="0" algn="l" rtl="0">
              <a:spcBef>
                <a:spcPts val="0"/>
              </a:spcBef>
              <a:spcAft>
                <a:spcPts val="0"/>
              </a:spcAft>
              <a:buNone/>
            </a:pPr>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Examples:</a:t>
            </a:r>
          </a:p>
          <a:p>
            <a:pPr marL="457200" lvl="0" indent="-323850" algn="l" rtl="0">
              <a:spcBef>
                <a:spcPts val="0"/>
              </a:spcBef>
              <a:spcAft>
                <a:spcPts val="0"/>
              </a:spcAft>
              <a:buSzPct val="1000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Heidi was dumped without a clear reason, and now she no longer dares to date, fearing that the same thing might happen again.</a:t>
            </a:r>
          </a:p>
          <a:p>
            <a:pPr marL="457200" lvl="0" indent="-323850" algn="l" rtl="0">
              <a:spcBef>
                <a:spcPts val="0"/>
              </a:spcBef>
              <a:spcAft>
                <a:spcPts val="0"/>
              </a:spcAft>
              <a:buSzPct val="1000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Due to bullying, Aleksi never seeks out places with new people.</a:t>
            </a:r>
          </a:p>
          <a:p>
            <a:pPr marL="457200" lvl="0" indent="-323850" algn="l" rtl="0">
              <a:spcBef>
                <a:spcPts val="0"/>
              </a:spcBef>
              <a:spcAft>
                <a:spcPts val="0"/>
              </a:spcAft>
              <a:buSzPct val="10000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After messing up a presentation in primary school and being laughed at, Minni does not want anyone to pay attention to her.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857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80000"/>
              </a:lnSpc>
              <a:spcBef>
                <a:spcPts val="0"/>
              </a:spcBef>
              <a:spcAft>
                <a:spcPts val="0"/>
              </a:spcAft>
              <a:buClr>
                <a:srgbClr val="595959"/>
              </a:buClr>
              <a:buSzPts val="1200"/>
              <a:buChar char="●"/>
            </a:pPr>
            <a:r>
              <a:rPr lang="en-gb"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this discussion, it is important that the participants offer each other peer support, tips, perspectives and encouragement. For example, if one of the participants says that it is difficult to compliment or accept compliments because they did not learn this at home, the instructors can ask if anyone else in the group has similar experiences and what tips they have for changing the situation. </a:t>
            </a:r>
          </a:p>
          <a:p>
            <a:pPr marL="152400" lvl="0" indent="0" algn="l" rtl="0">
              <a:lnSpc>
                <a:spcPct val="80000"/>
              </a:lnSpc>
              <a:spcBef>
                <a:spcPts val="0"/>
              </a:spcBef>
              <a:spcAft>
                <a:spcPts val="0"/>
              </a:spcAft>
              <a:buClr>
                <a:srgbClr val="595959"/>
              </a:buClr>
              <a:buSzPts val="1200"/>
              <a:buNone/>
            </a:pPr>
            <a:endParaRPr lang="en-gb" sz="1200" dirty="0">
              <a:solidFill>
                <a:srgbClr val="595959"/>
              </a:solidFill>
              <a:latin typeface="Arial" panose="020B0604020202020204" pitchFamily="34" charset="0"/>
              <a:cs typeface="Arial" panose="020B0604020202020204" pitchFamily="34" charset="0"/>
            </a:endParaRPr>
          </a:p>
          <a:p>
            <a:pPr marL="457200" lvl="0" indent="-304800" algn="l" rtl="0">
              <a:lnSpc>
                <a:spcPct val="80000"/>
              </a:lnSpc>
              <a:spcBef>
                <a:spcPts val="0"/>
              </a:spcBef>
              <a:spcAft>
                <a:spcPts val="0"/>
              </a:spcAft>
              <a:buClr>
                <a:srgbClr val="595959"/>
              </a:buClr>
              <a:buSzPts val="1200"/>
              <a:buChar char="●"/>
            </a:pPr>
            <a:r>
              <a:rPr lang="en-gb"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a good idea to highlight experiences of success so that we remember that we can influence things. </a:t>
            </a:r>
          </a:p>
          <a:p>
            <a:pPr marL="152400" lvl="0" indent="0" algn="l" rtl="0">
              <a:lnSpc>
                <a:spcPct val="80000"/>
              </a:lnSpc>
              <a:spcBef>
                <a:spcPts val="0"/>
              </a:spcBef>
              <a:spcAft>
                <a:spcPts val="0"/>
              </a:spcAft>
              <a:buClr>
                <a:srgbClr val="595959"/>
              </a:buClr>
              <a:buSzPts val="1200"/>
              <a:buNone/>
            </a:pPr>
            <a:endParaRPr lang="en-gb" sz="1200" dirty="0">
              <a:solidFill>
                <a:srgbClr val="595959"/>
              </a:solidFill>
              <a:latin typeface="Arial" panose="020B0604020202020204" pitchFamily="34" charset="0"/>
              <a:cs typeface="Arial" panose="020B0604020202020204" pitchFamily="34" charset="0"/>
            </a:endParaRPr>
          </a:p>
          <a:p>
            <a:pPr marL="457200" lvl="0" indent="-304800" algn="l" rtl="0">
              <a:lnSpc>
                <a:spcPct val="80000"/>
              </a:lnSpc>
              <a:spcBef>
                <a:spcPts val="0"/>
              </a:spcBef>
              <a:spcAft>
                <a:spcPts val="0"/>
              </a:spcAft>
              <a:buClr>
                <a:srgbClr val="595959"/>
              </a:buClr>
              <a:buSzPts val="1200"/>
              <a:buChar char="●"/>
            </a:pPr>
            <a:r>
              <a:rPr lang="en-gb"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Alternatively, the group can write a list of things and the participants can choose one that feels difficult. You can discuss what makes it difficult.</a:t>
            </a:r>
          </a:p>
          <a:p>
            <a:pPr marL="914400" lvl="1" indent="-304800" algn="l" rtl="0">
              <a:lnSpc>
                <a:spcPct val="80000"/>
              </a:lnSpc>
              <a:spcBef>
                <a:spcPts val="0"/>
              </a:spcBef>
              <a:spcAft>
                <a:spcPts val="0"/>
              </a:spcAft>
              <a:buClr>
                <a:srgbClr val="595959"/>
              </a:buClr>
              <a:buSzPts val="1200"/>
              <a:buChar char="○"/>
            </a:pPr>
            <a:r>
              <a:rPr lang="en-gb"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 example, showing emotions, being yourself, apologising, speaking in front of a large group, asking for help or showing weakness.</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846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Here, we shift focus from past relationships and experiences to the future. Remind the participants that we all have the power to influence our future and future relationships. This requires that we are aware of what we would like to change. It is also important to consider what is needed to change things. After that, we can take steps towards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856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en-gb" sz="1200" dirty="0">
              <a:solidFill>
                <a:srgbClr val="595959"/>
              </a:solidFill>
            </a:endParaRPr>
          </a:p>
          <a:p>
            <a:pPr marL="128048" marR="0" lvl="0" indent="0" algn="l" defTabSz="914400" rtl="0" eaLnBrk="1" fontAlgn="auto" latinLnBrk="0" hangingPunct="1">
              <a:lnSpc>
                <a:spcPct val="80000"/>
              </a:lnSpc>
              <a:spcBef>
                <a:spcPts val="0"/>
              </a:spcBef>
              <a:spcAft>
                <a:spcPts val="0"/>
              </a:spcAft>
              <a:buClrTx/>
              <a:buSzPts val="1584"/>
              <a:buFontTx/>
              <a:buNone/>
              <a:tabLst/>
              <a:defRPr/>
            </a:pPr>
            <a:r>
              <a:rPr lang="en-gb" sz="1200" b="0" i="0" u="none" baseline="0">
                <a:solidFill>
                  <a:srgbClr val="595959"/>
                </a:solidFill>
              </a:rPr>
              <a:t>Remind the participants of the power of thoughts. Practise in a concrete way how positive experiences can be used as a resource and how memories of them can be reinforced.  </a:t>
            </a:r>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en-gb" sz="1200" dirty="0">
              <a:solidFill>
                <a:srgbClr val="595959"/>
              </a:solidFill>
            </a:endParaRPr>
          </a:p>
          <a:p>
            <a:pPr marL="128048" marR="0" lvl="0" indent="0" algn="l" defTabSz="914400" rtl="0" eaLnBrk="1" fontAlgn="auto" latinLnBrk="0" hangingPunct="1">
              <a:lnSpc>
                <a:spcPct val="80000"/>
              </a:lnSpc>
              <a:spcBef>
                <a:spcPts val="0"/>
              </a:spcBef>
              <a:spcAft>
                <a:spcPts val="0"/>
              </a:spcAft>
              <a:buClrTx/>
              <a:buSzPts val="1584"/>
              <a:buFontTx/>
              <a:buNone/>
              <a:tabLst/>
              <a:defRPr/>
            </a:pPr>
            <a:r>
              <a:rPr lang="en-gb" sz="1200" b="0" i="0" u="none" baseline="0"/>
              <a:t>You can help the participants think of a memory with guiding questions:</a:t>
            </a:r>
          </a:p>
          <a:p>
            <a:pPr marL="299498"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en-gb" sz="1200" b="0" i="0" u="none" baseline="0"/>
              <a:t>Did the moment take place e.g. in nature or a social situation? </a:t>
            </a:r>
          </a:p>
          <a:p>
            <a:pPr marL="299498"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en-gb" sz="1200" b="0" i="0" u="none" baseline="0"/>
              <a:t>What do you believe was the reason that the moment was so good?</a:t>
            </a:r>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en-gb" sz="1200" dirty="0">
              <a:solidFill>
                <a:srgbClr val="595959"/>
              </a:solidFill>
            </a:endParaRPr>
          </a:p>
          <a:p>
            <a:pPr marL="128048" lvl="0" indent="0" algn="l" rtl="0">
              <a:lnSpc>
                <a:spcPct val="80000"/>
              </a:lnSpc>
              <a:spcBef>
                <a:spcPts val="0"/>
              </a:spcBef>
              <a:spcAft>
                <a:spcPts val="0"/>
              </a:spcAft>
              <a:buSzPts val="1584"/>
              <a:buNone/>
            </a:pPr>
            <a:r>
              <a:rPr lang="en-gb" sz="1200" b="0" i="0" u="none" baseline="0">
                <a:solidFill>
                  <a:schemeClr val="dk1"/>
                </a:solidFill>
              </a:rPr>
              <a:t>Ask if anyone wants to share a memory.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00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en-gb" sz="1200" b="0" i="0" u="none" baseline="0"/>
              <a:t>The purpose of this task is to shift our gaze from the past towards the future. The focus is on boundaries that can be set in relationships and how a person themselves can act differently. </a:t>
            </a:r>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endParaRPr lang="en-gb" sz="1200" dirty="0"/>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en-gb" sz="1200" b="0" i="0" u="none" baseline="0"/>
              <a:t>This exercise might be best done on a platform like Padlet, where participants can write their responses anonymously. Writing in Padlet is also more time-efficient compared to a discussion. </a:t>
            </a:r>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endParaRPr lang="en-gb" sz="1200" dirty="0"/>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en-gb" sz="1200" b="0" i="0" u="none" baseline="0"/>
              <a:t>The instructors can, however, highlight some observations from the written responses. For example, the participants can be asked for tips on </a:t>
            </a:r>
            <a:r>
              <a:rPr lang="en-gb" sz="1200" b="1" i="0" u="none" baseline="0"/>
              <a:t>how to achieve a proposed goal</a:t>
            </a:r>
            <a:r>
              <a:rPr lang="en-gb" sz="1200" b="0" i="0" u="none" baseline="0"/>
              <a:t>.</a:t>
            </a:r>
            <a:r>
              <a:rPr lang="en-gb" sz="1200" b="1" i="0" u="none" baseline="0"/>
              <a:t> </a:t>
            </a:r>
            <a:r>
              <a:rPr lang="en-gb" sz="1200" b="0" i="0" u="none" baseline="0"/>
              <a:t>Encourage the participants to respond to or comment on others' messages =&gt; encouragement and tips put into use!</a:t>
            </a:r>
          </a:p>
          <a:p>
            <a:pPr marL="152400" lvl="0" indent="0" algn="l" rtl="0">
              <a:lnSpc>
                <a:spcPct val="80000"/>
              </a:lnSpc>
              <a:spcBef>
                <a:spcPts val="0"/>
              </a:spcBef>
              <a:spcAft>
                <a:spcPts val="0"/>
              </a:spcAft>
              <a:buClr>
                <a:srgbClr val="595959"/>
              </a:buClr>
              <a:buSzPts val="1200"/>
              <a:buNone/>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694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en-gb" sz="1200" b="0" i="0" u="none" baseline="0">
                <a:solidFill>
                  <a:schemeClr val="dk2"/>
                </a:solidFill>
                <a:latin typeface="Arial"/>
                <a:ea typeface="Arial"/>
                <a:cs typeface="Arial"/>
                <a:sym typeface="Arial"/>
              </a:rPr>
              <a:t>Go over the instructions for the exercises. The participants can choose the exercise that best suits them. </a:t>
            </a:r>
            <a:r>
              <a:rPr lang="en-gb" b="0" i="0" u="none" baseline="0">
                <a:solidFill>
                  <a:srgbClr val="44546A"/>
                </a:solidFill>
                <a:latin typeface="Arial"/>
                <a:ea typeface="Arial"/>
                <a:cs typeface="Arial"/>
                <a:sym typeface="Arial"/>
              </a:rPr>
              <a:t>Share the links in the chat. </a:t>
            </a:r>
            <a:r>
              <a:rPr lang="en-gb" b="0" i="0" u="none" baseline="0">
                <a:solidFill>
                  <a:schemeClr val="dk1"/>
                </a:solidFill>
                <a:latin typeface="Arial"/>
                <a:ea typeface="Arial"/>
                <a:cs typeface="Arial"/>
                <a:sym typeface="Arial"/>
              </a:rPr>
              <a:t>The participants can also take a photo of the slide. The exercises are voluntary.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a:p>
            <a:pPr algn="l" rtl="0">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For the first meeting, low-threshold participation is supported with an image that can be used at the beginning of each meeting if desired. The idea is to write in the chat the number of the image that best represents the participant's current mood or feeling. </a:t>
            </a:r>
            <a:endParaRPr lang="en-gb" b="0" i="0" u="none" baseline="0" dirty="0"/>
          </a:p>
        </p:txBody>
      </p:sp>
      <p:sp>
        <p:nvSpPr>
          <p:cNvPr id="4" name="Dian numeron paikkamerkki 3"/>
          <p:cNvSpPr>
            <a:spLocks noGrp="1"/>
          </p:cNvSpPr>
          <p:nvPr>
            <p:ph type="sldNum" sz="quarter" idx="5"/>
          </p:nvPr>
        </p:nvSpPr>
        <p:spPr/>
        <p:txBody>
          <a:bodyPr/>
          <a:lstStyle/>
          <a:p>
            <a:pPr algn="l" rtl="0"/>
            <a:fld id="{D9D1C9AF-C8A2-E248-9C2D-AAFE8E0C60B5}" type="slidenum">
              <a:rPr/>
              <a:t>8</a:t>
            </a:fld>
            <a:endParaRPr lang="en-gb"/>
          </a:p>
        </p:txBody>
      </p:sp>
    </p:spTree>
    <p:extLst>
      <p:ext uri="{BB962C8B-B14F-4D97-AF65-F5344CB8AC3E}">
        <p14:creationId xmlns:p14="http://schemas.microsoft.com/office/powerpoint/2010/main" val="20040660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Remember to thank the participants after each meeting and remind them about the next meeting's theme. </a:t>
            </a:r>
          </a:p>
          <a:p>
            <a:r>
              <a:rPr lang="fi-FI" b="1"/>
              <a:t>Podcast recommendations:</a:t>
            </a:r>
            <a:endParaRPr lang="en-US">
              <a:solidFill>
                <a:srgbClr val="444444"/>
              </a:solidFill>
            </a:endParaRPr>
          </a:p>
          <a:p>
            <a:r>
              <a:rPr lang="fi-FI" dirty="0">
                <a:solidFill>
                  <a:srgbClr val="444444"/>
                </a:solidFill>
                <a:hlinkClick r:id="rId3"/>
              </a:rPr>
              <a:t>How to be yourself in relationships</a:t>
            </a:r>
            <a:endParaRPr lang="fi-FI">
              <a:solidFill>
                <a:srgbClr val="444444"/>
              </a:solidFill>
            </a:endParaRPr>
          </a:p>
          <a:p>
            <a:r>
              <a:rPr lang="fi-FI" dirty="0">
                <a:solidFill>
                  <a:srgbClr val="444444"/>
                </a:solidFill>
                <a:hlinkClick r:id="rId4"/>
              </a:rPr>
              <a:t>Loneliness and social exclusion among migrant populations in Finland</a:t>
            </a:r>
            <a:endParaRPr lang="fi-FI">
              <a:solidFill>
                <a:srgbClr val="444444"/>
              </a:solidFill>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716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3850" algn="l" rtl="0">
              <a:spcBef>
                <a:spcPts val="0"/>
              </a:spcBef>
              <a:spcAft>
                <a:spcPts val="0"/>
              </a:spcAft>
              <a:buClr>
                <a:schemeClr val="dk2"/>
              </a:buClr>
              <a:buSzPts val="1500"/>
              <a:buChar char="●"/>
            </a:pPr>
            <a:r>
              <a:rPr lang="en-gb" sz="1200" b="0" i="0" u="none" baseline="0">
                <a:solidFill>
                  <a:schemeClr val="dk2"/>
                </a:solidFill>
              </a:rPr>
              <a:t>Catching up</a:t>
            </a:r>
          </a:p>
          <a:p>
            <a:pPr marL="457200" indent="-323850" algn="l" rtl="0">
              <a:buClr>
                <a:schemeClr val="dk2"/>
              </a:buClr>
              <a:buSzPts val="1500"/>
              <a:buChar char="●"/>
            </a:pPr>
            <a:r>
              <a:rPr lang="en-gb" b="0" i="0" u="none" baseline="0">
                <a:solidFill>
                  <a:schemeClr val="dk2"/>
                </a:solidFill>
                <a:latin typeface="Calibri"/>
                <a:ea typeface="Calibri"/>
                <a:cs typeface="Calibri"/>
                <a:sym typeface="Calibri"/>
              </a:rPr>
              <a:t>Getting to know new people</a:t>
            </a:r>
            <a:endParaRPr lang="en-gb" sz="1200" dirty="0">
              <a:solidFill>
                <a:schemeClr val="dk2"/>
              </a:solidFill>
              <a:ea typeface="Calibri"/>
              <a:cs typeface="Calibri"/>
            </a:endParaRPr>
          </a:p>
          <a:p>
            <a:pPr marL="457200" indent="-323850" algn="l" rtl="0">
              <a:buClr>
                <a:schemeClr val="dk2"/>
              </a:buClr>
              <a:buSzPts val="1500"/>
              <a:buChar char="●"/>
            </a:pPr>
            <a:endParaRPr lang="en-gb">
              <a:solidFill>
                <a:schemeClr val="dk2"/>
              </a:solidFill>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315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73</a:t>
            </a:fld>
            <a:endParaRPr lang="en-gb"/>
          </a:p>
        </p:txBody>
      </p:sp>
    </p:spTree>
    <p:extLst>
      <p:ext uri="{BB962C8B-B14F-4D97-AF65-F5344CB8AC3E}">
        <p14:creationId xmlns:p14="http://schemas.microsoft.com/office/powerpoint/2010/main" val="3172940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2311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gb" b="0" i="0" u="none" baseline="0"/>
              <a:t>Ask if anyone would like to share their thoughts triggered by the homework. </a:t>
            </a:r>
          </a:p>
          <a:p>
            <a:pPr algn="l" rtl="0">
              <a:defRPr/>
            </a:pPr>
            <a:r>
              <a:rPr lang="en-gb" b="0" i="0" u="none" baseline="0"/>
              <a:t>Focus specifically on what kind of people or relationships the participants would like to have in their lives, in addition to the ones they currently have. This serves as an introduction to the day's theme, which includes topics such as getting to know a new person. </a:t>
            </a:r>
            <a:endParaRPr lang="en-gb" dirty="0"/>
          </a:p>
          <a:p>
            <a:pPr algn="l" rtl="0">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Introduce the theme informally. You can also watch a video (in Finnish) from the Friendship Skills programme on meeting new people: </a:t>
            </a:r>
            <a:r>
              <a:rPr lang="en-gb" b="0" i="0" u="none" baseline="0">
                <a:hlinkClick r:id="rId3"/>
              </a:rPr>
              <a:t>Kaveritaitoja 1: Uuteen ihmiseen tutustuminen (youtube.com)</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928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t>Discuss the topic so that everyone can participate. It is a good idea to go through the questions one at a time and see if they spark a discussion. </a:t>
            </a:r>
          </a:p>
          <a:p>
            <a:pPr marL="0" lvl="0" indent="0" algn="l" rtl="0">
              <a:spcBef>
                <a:spcPts val="0"/>
              </a:spcBef>
              <a:spcAft>
                <a:spcPts val="0"/>
              </a:spcAft>
              <a:buNone/>
            </a:pPr>
            <a:r>
              <a:rPr lang="en-gb" b="1" i="0" u="none" baseline="0"/>
              <a:t>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baseline="0">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If meeting a new person feels difficult and the "reception seems cold", it is important to remember that it might not be due to the person approaching. The other person may also have room for improvement in their social skills or they might simply have no need or energy to meet new people and form new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baseline="0">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An interesting language-related observation: In English, the verb "make friends" is used, while in Finnish, the expression is "saada ystäviä", literally "get friends".  Does this affect our attitude towards meeting new people =&gt; are we passive and waiting to be "discovered"?</a:t>
            </a:r>
            <a:endParaRPr lang="en-gb"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Arial" panose="020B060402020202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en-gb" sz="1200" b="1" dirty="0">
              <a:solidFill>
                <a:srgbClr val="595959"/>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800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spcBef>
                <a:spcPts val="0"/>
              </a:spcBef>
              <a:spcAft>
                <a:spcPts val="0"/>
              </a:spcAft>
              <a:buSzPct val="100000"/>
              <a:buNone/>
            </a:pPr>
            <a:r>
              <a:rPr lang="en-gb" sz="1200" b="0" i="0" u="none" baseline="0"/>
              <a:t>This exercise is best done on a platform like Padlet, so that participants can share their thoughts anonymously. At the beginning of the task, you can remind the participants that everyone is different – one person may feel nervous about making eye contact, while another is scared that they talk too much. That is why we can learn a lot from each other. In this exercise, encouragement and a solution-focused approach are essential. The examples can be highly concrete and "small" things. </a:t>
            </a:r>
          </a:p>
          <a:p>
            <a:pPr marL="133350" marR="0" lvl="0" indent="0" algn="l" defTabSz="914400" rtl="0" eaLnBrk="1" fontAlgn="auto" latinLnBrk="0" hangingPunct="1">
              <a:lnSpc>
                <a:spcPct val="100000"/>
              </a:lnSpc>
              <a:spcBef>
                <a:spcPts val="0"/>
              </a:spcBef>
              <a:spcAft>
                <a:spcPts val="0"/>
              </a:spcAft>
              <a:buClrTx/>
              <a:buSzPct val="100000"/>
              <a:buFontTx/>
              <a:buNone/>
              <a:tabLst/>
              <a:defRPr/>
            </a:pPr>
            <a:endParaRPr lang="en-gb" sz="1200" dirty="0"/>
          </a:p>
          <a:p>
            <a:pPr marL="133350" marR="0" lvl="0" indent="0" algn="l" defTabSz="914400" rtl="0" eaLnBrk="1" fontAlgn="auto" latinLnBrk="0" hangingPunct="1">
              <a:lnSpc>
                <a:spcPct val="100000"/>
              </a:lnSpc>
              <a:spcBef>
                <a:spcPts val="0"/>
              </a:spcBef>
              <a:spcAft>
                <a:spcPts val="0"/>
              </a:spcAft>
              <a:buClrTx/>
              <a:buSzPct val="100000"/>
              <a:buFontTx/>
              <a:buNone/>
              <a:tabLst/>
              <a:defRPr/>
            </a:pPr>
            <a:r>
              <a:rPr lang="en-gb" sz="1200" b="0" i="0" u="none" baseline="0"/>
              <a:t>A few tips that the instructors can also write in Padlet or suggest in the group discussion:</a:t>
            </a:r>
          </a:p>
          <a:p>
            <a:pPr marL="0" lvl="0" indent="0" algn="l" rtl="0">
              <a:spcBef>
                <a:spcPts val="0"/>
              </a:spcBef>
              <a:spcAft>
                <a:spcPts val="0"/>
              </a:spcAft>
              <a:buNone/>
            </a:pPr>
            <a:r>
              <a:rPr lang="en-gb" b="0" i="0" u="none" baseline="0"/>
              <a:t> - Making eye contact feels difficult =&gt; if you look at another person's forehead, it will seem as if you are looking into their eyes.</a:t>
            </a:r>
          </a:p>
          <a:p>
            <a:pPr marL="0" lvl="0" indent="0" algn="l" rtl="0">
              <a:spcBef>
                <a:spcPts val="0"/>
              </a:spcBef>
              <a:spcAft>
                <a:spcPts val="0"/>
              </a:spcAft>
              <a:buNone/>
            </a:pPr>
            <a:r>
              <a:rPr lang="en-gb" b="0" i="0" u="none" baseline="0"/>
              <a:t> - Not knowing what to do with your hands =&gt; you can twirl a hair tie, your hair or a cord in your hands. Keep something suitable in your pocket for moments of nervousness. </a:t>
            </a:r>
          </a:p>
          <a:p>
            <a:pPr marL="0" lvl="0" indent="0" algn="l" rtl="0">
              <a:spcBef>
                <a:spcPts val="0"/>
              </a:spcBef>
              <a:spcAft>
                <a:spcPts val="0"/>
              </a:spcAft>
              <a:buNone/>
            </a:pPr>
            <a:r>
              <a:rPr lang="en-gb" b="0" i="0" u="none" baseline="0"/>
              <a:t>- Nervousness =&gt; you can learn to manage nervousness, there are various exercises for this. More on this topic in the next slide. </a:t>
            </a:r>
          </a:p>
          <a:p>
            <a:pPr marL="152400" lvl="0" indent="0" algn="l" rtl="0">
              <a:lnSpc>
                <a:spcPct val="80000"/>
              </a:lnSpc>
              <a:spcBef>
                <a:spcPts val="0"/>
              </a:spcBef>
              <a:spcAft>
                <a:spcPts val="0"/>
              </a:spcAft>
              <a:buClr>
                <a:srgbClr val="595959"/>
              </a:buClr>
              <a:buSzPts val="1200"/>
              <a:buNone/>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8696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Ask the group members for tips on how to reduce nervousness.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Various grounding and focusing exercises can help, and they can also be found in the Friendship Skills programme: www.punainenristi.fi/kaveritaitoja (in Finnish)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690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b="0" i="0" u="none" baseline="0"/>
              <a:t>For instructors:</a:t>
            </a:r>
          </a:p>
          <a:p>
            <a:pPr marL="0" lvl="0" indent="0" algn="l" rtl="0">
              <a:spcBef>
                <a:spcPts val="0"/>
              </a:spcBef>
              <a:spcAft>
                <a:spcPts val="0"/>
              </a:spcAft>
              <a:buNone/>
            </a:pPr>
            <a:r>
              <a:rPr lang="en-gb" b="0" i="0" u="none" baseline="0"/>
              <a:t>   1. Being sociable and having good social skills do not go hand in hand. A person can be both shy and socially skilled.</a:t>
            </a:r>
          </a:p>
          <a:p>
            <a:pPr marL="0" lvl="0" indent="0" algn="l" rtl="0">
              <a:spcBef>
                <a:spcPts val="0"/>
              </a:spcBef>
              <a:spcAft>
                <a:spcPts val="0"/>
              </a:spcAft>
              <a:buNone/>
            </a:pPr>
            <a:r>
              <a:rPr lang="en-gb" b="0" i="0" u="none" baseline="0"/>
              <a:t>   2. Shy people can learn social skills just like other people. Shy people can be good listeners and extremely skilled in interpreting situations and emotional states – because they often act as observers. </a:t>
            </a:r>
          </a:p>
          <a:p>
            <a:pPr marL="0" lvl="0" indent="0" algn="l" rtl="0">
              <a:spcBef>
                <a:spcPts val="0"/>
              </a:spcBef>
              <a:spcAft>
                <a:spcPts val="0"/>
              </a:spcAft>
              <a:buNone/>
            </a:pPr>
            <a:r>
              <a:rPr lang="en-gb" b="0" i="0" u="none" baseline="0"/>
              <a:t>   3. People enjoy talking about their interests, even though the other person may not know everything. Often, people are happy to talk about things themselves if others show interest towards them. Here, you can think about how enjoyable it is to talk about your passions to others when they are interested.</a:t>
            </a:r>
          </a:p>
          <a:p>
            <a:pPr marL="0" lvl="0" indent="0" algn="l" rtl="0">
              <a:spcBef>
                <a:spcPts val="0"/>
              </a:spcBef>
              <a:spcAft>
                <a:spcPts val="0"/>
              </a:spcAft>
              <a:buNone/>
            </a:pPr>
            <a:r>
              <a:rPr lang="en-gb" b="0" i="0" u="none" baseline="0"/>
              <a:t>   4. Social skills can be practised and enhanced the same as any other skills. Naturally, it is best to practise these skills in social situations, although useful tips can also be gained by reading. You can focus on one interaction skill at a time and practise it. For example: "Next time, I will focus on listening the other person better. I will actively try to come up with follow-up questions, aim to be more encouraging, etc." </a:t>
            </a:r>
          </a:p>
          <a:p>
            <a:pPr marL="0" lvl="0" indent="0" algn="l" rtl="0">
              <a:spcBef>
                <a:spcPts val="0"/>
              </a:spcBef>
              <a:spcAft>
                <a:spcPts val="0"/>
              </a:spcAft>
              <a:buNone/>
            </a:pPr>
            <a:endParaRPr lang="en-gb" dirty="0"/>
          </a:p>
          <a:p>
            <a:pPr marL="0" lvl="0" indent="0" algn="l" rtl="0">
              <a:spcBef>
                <a:spcPts val="0"/>
              </a:spcBef>
              <a:spcAft>
                <a:spcPts val="0"/>
              </a:spcAft>
              <a:buNone/>
            </a:pPr>
            <a:r>
              <a:rPr lang="en-gb" b="1" i="0" u="none" baseline="0"/>
              <a:t>Bonus question: </a:t>
            </a:r>
            <a:r>
              <a:rPr lang="en-gb" b="0" i="0" u="none" baseline="0"/>
              <a:t>There are people who never need other people. =&gt; Can this be true?</a:t>
            </a:r>
          </a:p>
          <a:p>
            <a:pPr marL="0" lvl="0" indent="0" algn="l" rtl="0">
              <a:spcBef>
                <a:spcPts val="0"/>
              </a:spcBef>
              <a:spcAft>
                <a:spcPts val="0"/>
              </a:spcAft>
              <a:buNone/>
            </a:pPr>
            <a:endParaRPr lang="en-gb" dirty="0">
              <a:solidFill>
                <a:schemeClr val="dk1"/>
              </a:solidFill>
            </a:endParaRPr>
          </a:p>
        </p:txBody>
      </p:sp>
    </p:spTree>
    <p:extLst>
      <p:ext uri="{BB962C8B-B14F-4D97-AF65-F5344CB8AC3E}">
        <p14:creationId xmlns:p14="http://schemas.microsoft.com/office/powerpoint/2010/main" val="247641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Additionally, we will have an introduction round. Before starting the round, participants can be asked to read the introductions possibly written in the chat beforehand. Each participant is asked to share at least their preferred name and their expectations for the group. If the group is conducted as a video meeting, it is good to encourage participants to use their cameras and microphones at this stage. However, it is important to note that for some, this may feel impossible, and the option to write their introduction in the chat should be available to everyone. Participants can also show something important to them on video (e.g., a book if they like reading), which may reduce the anxiety associated with using the video. Participants can be asked to come up with a few additional questions for each other after each introduction to practice interaction skills, showing interest, and asking questions. It is good to direct at least one question to each participant.</a:t>
            </a:r>
            <a:endParaRPr lang="fi-FI"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14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t>Have an informal discussion about what can be considered social skills. You should not spend too much time on this exercise. It mainly serves as an introduction to the topic. </a:t>
            </a:r>
          </a:p>
          <a:p>
            <a:pPr marL="0" lvl="0" indent="0" algn="l" rtl="0">
              <a:spcBef>
                <a:spcPts val="0"/>
              </a:spcBef>
              <a:spcAft>
                <a:spcPts val="0"/>
              </a:spcAft>
              <a:buNone/>
            </a:pPr>
            <a:endParaRPr lang="en-gb" dirty="0"/>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en-gb" sz="1200" b="1" dirty="0">
              <a:solidFill>
                <a:srgbClr val="595959"/>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364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en-gb" b="0" i="0" u="none" baseline="0"/>
              <a:t>Show the list of social skills. The instructors should explain each skill briefly:</a:t>
            </a:r>
          </a:p>
          <a:p>
            <a:pPr marL="0" lvl="0" indent="0" algn="l" rtl="0">
              <a:spcBef>
                <a:spcPts val="0"/>
              </a:spcBef>
              <a:spcAft>
                <a:spcPts val="0"/>
              </a:spcAft>
              <a:buNone/>
            </a:pPr>
            <a:endParaRPr lang="en-gb" dirty="0"/>
          </a:p>
          <a:p>
            <a:pPr marL="171450" lvl="0" indent="-171450" algn="l" rtl="0">
              <a:spcBef>
                <a:spcPts val="0"/>
              </a:spcBef>
              <a:spcAft>
                <a:spcPts val="0"/>
              </a:spcAft>
            </a:pPr>
            <a:r>
              <a:rPr lang="en-gb" b="1" i="0" u="none" baseline="0"/>
              <a:t>Cooperation skills:</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considering others, encouraging, thanking, conversing, giving and receiving feedback</a:t>
            </a:r>
            <a:endParaRPr lang="en-gb" dirty="0"/>
          </a:p>
          <a:p>
            <a:pPr marL="171450" lvl="0" indent="-171450" algn="l" rtl="0">
              <a:spcBef>
                <a:spcPts val="0"/>
              </a:spcBef>
              <a:spcAft>
                <a:spcPts val="0"/>
              </a:spcAft>
            </a:pPr>
            <a:r>
              <a:rPr lang="en-gb" b="1" i="0" u="none" baseline="0"/>
              <a:t>Empathy skills:</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the ability to listen, be present, connect with and understand another person's experience</a:t>
            </a:r>
            <a:endParaRPr lang="en-gb" dirty="0"/>
          </a:p>
          <a:p>
            <a:pPr marL="171450" lvl="0" indent="-171450" algn="l" rtl="0">
              <a:spcBef>
                <a:spcPts val="0"/>
              </a:spcBef>
              <a:spcAft>
                <a:spcPts val="0"/>
              </a:spcAft>
            </a:pPr>
            <a:r>
              <a:rPr lang="en-gb" b="0" i="0" u="none" baseline="0"/>
              <a:t>Loyalty to others: </a:t>
            </a:r>
          </a:p>
          <a:p>
            <a:pPr marL="171450" lvl="0" indent="-171450" algn="l" rtl="0">
              <a:spcBef>
                <a:spcPts val="0"/>
              </a:spcBef>
              <a:spcAft>
                <a:spcPts val="0"/>
              </a:spcAft>
            </a:pPr>
            <a:r>
              <a:rPr lang="en-gb" b="1" i="0" u="none" baseline="0"/>
              <a:t>The ability to ask for help:</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the ability to seek help and support others</a:t>
            </a:r>
            <a:endParaRPr lang="en-gb" dirty="0"/>
          </a:p>
          <a:p>
            <a:pPr marL="171450" lvl="0" indent="-171450" algn="l" rtl="0">
              <a:spcBef>
                <a:spcPts val="0"/>
              </a:spcBef>
              <a:spcAft>
                <a:spcPts val="0"/>
              </a:spcAft>
            </a:pPr>
            <a:r>
              <a:rPr lang="en-gb" b="1" i="0" u="none" baseline="0"/>
              <a:t>Assertiveness:</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taking responsibility for your own needs and expressing your own will, the ability to say NO, the courage to express your opinions</a:t>
            </a:r>
            <a:endParaRPr lang="en-gb" dirty="0"/>
          </a:p>
          <a:p>
            <a:pPr marL="171450" lvl="0" indent="-171450" algn="l" rtl="0">
              <a:spcBef>
                <a:spcPts val="0"/>
              </a:spcBef>
              <a:spcAft>
                <a:spcPts val="0"/>
              </a:spcAft>
            </a:pPr>
            <a:r>
              <a:rPr lang="en-gb" b="1" i="0" u="none" baseline="0"/>
              <a:t>Negotiation skills:</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accepting and respecting different views, expressing your opinions constructively</a:t>
            </a:r>
            <a:endParaRPr lang="en-gb" dirty="0"/>
          </a:p>
          <a:p>
            <a:pPr marL="171450" lvl="0" indent="-171450" algn="l" rtl="0">
              <a:spcBef>
                <a:spcPts val="0"/>
              </a:spcBef>
              <a:spcAft>
                <a:spcPts val="0"/>
              </a:spcAft>
            </a:pPr>
            <a:r>
              <a:rPr lang="en-gb" b="1" i="0" u="none" baseline="0"/>
              <a:t>Conflict resolution skills:</a:t>
            </a:r>
            <a:r>
              <a:rPr lang="en-gb" b="0" i="0" u="none" baseline="0"/>
              <a:t> </a:t>
            </a:r>
            <a:r>
              <a:rPr lang="en-gb"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the ability to apologise and forgive, constructive interaction with others, the ability to listen</a:t>
            </a:r>
            <a:endParaRPr lang="en-gb" dirty="0"/>
          </a:p>
          <a:p>
            <a:pPr marL="171450" lvl="0" indent="-171450" algn="l" rtl="0">
              <a:spcBef>
                <a:spcPts val="0"/>
              </a:spcBef>
              <a:spcAft>
                <a:spcPts val="0"/>
              </a:spcAft>
            </a:pPr>
            <a:endParaRPr lang="en-gb" dirty="0"/>
          </a:p>
          <a:p>
            <a:pPr marL="0" lvl="0" indent="0" algn="l" rtl="0">
              <a:spcBef>
                <a:spcPts val="0"/>
              </a:spcBef>
              <a:spcAft>
                <a:spcPts val="0"/>
              </a:spcAft>
              <a:buNone/>
            </a:pPr>
            <a:r>
              <a:rPr lang="en-gb" b="0" i="0" u="none" baseline="0"/>
              <a:t>Alternatively, you can watch a video from the Friendship Skills programme (in Finnish): </a:t>
            </a:r>
            <a:r>
              <a:rPr lang="en-gb" b="0" i="0" u="none" baseline="0">
                <a:hlinkClick r:id="rId3"/>
              </a:rPr>
              <a:t>Kaveritaitoja 4: Mitä ovat hyvät kaveritaidot? (youtube.com)</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i="0" u="none" baseline="0"/>
              <a:t>Exercise: </a:t>
            </a:r>
          </a:p>
          <a:p>
            <a:pPr marL="0" lvl="0" indent="0" algn="l" rtl="0">
              <a:spcBef>
                <a:spcPts val="0"/>
              </a:spcBef>
              <a:spcAft>
                <a:spcPts val="0"/>
              </a:spcAft>
              <a:buNone/>
            </a:pPr>
            <a:r>
              <a:rPr lang="en-gb" b="0" i="0" u="none" baseline="0"/>
              <a:t>Before giving the assignment, you should explain that we all have skills that we are naturally good at, as well as skills that could be improved. It is not embarrassing to say out loud that you are good or "bad" at something; it is just self-awareness. </a:t>
            </a:r>
          </a:p>
          <a:p>
            <a:pPr marL="0" lvl="0" indent="0" algn="l" rtl="0">
              <a:spcBef>
                <a:spcPts val="0"/>
              </a:spcBef>
              <a:spcAft>
                <a:spcPts val="0"/>
              </a:spcAft>
              <a:buNone/>
            </a:pPr>
            <a:endParaRPr lang="en-gb" b="1" dirty="0"/>
          </a:p>
          <a:p>
            <a:pPr marL="0" lvl="0" indent="0" algn="l" rtl="0">
              <a:spcBef>
                <a:spcPts val="0"/>
              </a:spcBef>
              <a:spcAft>
                <a:spcPts val="0"/>
              </a:spcAft>
              <a:buNone/>
            </a:pPr>
            <a:r>
              <a:rPr lang="en-gb" b="0" i="0" u="none" baseline="0"/>
              <a:t>Show the exercise instructions and give the participants time to reflect on the theme, for example 5 minutes. If they want, the participants can complete the exercise in their notebook/on a piece of paper.</a:t>
            </a:r>
          </a:p>
          <a:p>
            <a:pPr marL="0" lvl="0" indent="0" algn="l" rtl="0">
              <a:spcBef>
                <a:spcPts val="0"/>
              </a:spcBef>
              <a:spcAft>
                <a:spcPts val="0"/>
              </a:spcAft>
              <a:buNone/>
            </a:pPr>
            <a:endParaRPr lang="en-gb" dirty="0"/>
          </a:p>
          <a:p>
            <a:pPr marL="0" lvl="0" indent="0" algn="l" rtl="0">
              <a:spcBef>
                <a:spcPts val="0"/>
              </a:spcBef>
              <a:spcAft>
                <a:spcPts val="0"/>
              </a:spcAft>
              <a:buNone/>
            </a:pPr>
            <a:r>
              <a:rPr lang="en-gb" b="0" i="0" u="none" baseline="0"/>
              <a:t> Afterwards, have a brief discussion where everyone can, if they wish, share one strength and one area for improvement. </a:t>
            </a:r>
          </a:p>
          <a:p>
            <a:endParaRPr lang="en-gb" dirty="0"/>
          </a:p>
        </p:txBody>
      </p:sp>
      <p:sp>
        <p:nvSpPr>
          <p:cNvPr id="4" name="Dian numeron paikkamerkki 3"/>
          <p:cNvSpPr>
            <a:spLocks noGrp="1"/>
          </p:cNvSpPr>
          <p:nvPr>
            <p:ph type="sldNum" sz="quarter" idx="5"/>
          </p:nvPr>
        </p:nvSpPr>
        <p:spPr/>
        <p:txBody>
          <a:bodyPr/>
          <a:lstStyle/>
          <a:p>
            <a:pPr algn="l" rtl="0"/>
            <a:fld id="{D9D1C9AF-C8A2-E248-9C2D-AAFE8E0C60B5}" type="slidenum">
              <a:rPr/>
              <a:t>82</a:t>
            </a:fld>
            <a:endParaRPr lang="en-gb"/>
          </a:p>
        </p:txBody>
      </p:sp>
    </p:spTree>
    <p:extLst>
      <p:ext uri="{BB962C8B-B14F-4D97-AF65-F5344CB8AC3E}">
        <p14:creationId xmlns:p14="http://schemas.microsoft.com/office/powerpoint/2010/main" val="27002650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i="0" u="none" baseline="0"/>
              <a:t>An exercise in Padlet or the chat field:</a:t>
            </a:r>
          </a:p>
          <a:p>
            <a:pPr marL="171450" lvl="0" indent="-171450" algn="l" rtl="0">
              <a:spcBef>
                <a:spcPts val="0"/>
              </a:spcBef>
              <a:spcAft>
                <a:spcPts val="0"/>
              </a:spcAft>
            </a:pPr>
            <a:r>
              <a:rPr lang="en-gb" b="0" i="0" u="none" baseline="0"/>
              <a:t>Write each skill in advance in Padlet (or the chat). The participants will write concrete ways to practise the skills as comments (or as message replies). They will focus on those skills that they personally find challenging. If there is time, they can also give tips on other skills. </a:t>
            </a:r>
          </a:p>
          <a:p>
            <a:pPr marL="171450" lvl="0" indent="-171450" algn="l" rtl="0">
              <a:spcBef>
                <a:spcPts val="0"/>
              </a:spcBef>
              <a:spcAft>
                <a:spcPts val="0"/>
              </a:spcAft>
            </a:pPr>
            <a:endParaRPr lang="en-gb" dirty="0"/>
          </a:p>
          <a:p>
            <a:pPr marL="171450" lvl="0" indent="-171450" algn="l" rtl="0">
              <a:spcBef>
                <a:spcPts val="0"/>
              </a:spcBef>
              <a:spcAft>
                <a:spcPts val="0"/>
              </a:spcAft>
            </a:pPr>
            <a:r>
              <a:rPr lang="en-gb" b="0" i="0" u="none" baseline="0"/>
              <a:t>Note! The participants can be instructed to write the tips in the first-person form, for example: "I will try to focus on what the other person is saying and show empathy with words and gestures." This way, the exercise will feel more personal and participants may feel more committed to completing it. </a:t>
            </a:r>
          </a:p>
          <a:p>
            <a:pPr marL="171450" lvl="0" indent="-171450" algn="l" rtl="0">
              <a:spcBef>
                <a:spcPts val="0"/>
              </a:spcBef>
              <a:spcAft>
                <a:spcPts val="0"/>
              </a:spcAft>
            </a:pPr>
            <a:endParaRPr lang="en-gb" dirty="0"/>
          </a:p>
          <a:p>
            <a:pPr marL="171450" lvl="0" indent="-171450" algn="l" rtl="0">
              <a:spcBef>
                <a:spcPts val="0"/>
              </a:spcBef>
              <a:spcAft>
                <a:spcPts val="0"/>
              </a:spcAft>
            </a:pPr>
            <a:r>
              <a:rPr lang="en-gb" b="0" i="0" u="none" baseline="0"/>
              <a:t>After that, you can go over the exercise together by discussing it. </a:t>
            </a:r>
          </a:p>
          <a:p>
            <a:pPr marL="152400" lvl="0" indent="0" algn="l" rtl="0">
              <a:lnSpc>
                <a:spcPct val="80000"/>
              </a:lnSpc>
              <a:spcBef>
                <a:spcPts val="0"/>
              </a:spcBef>
              <a:spcAft>
                <a:spcPts val="0"/>
              </a:spcAft>
              <a:buClr>
                <a:srgbClr val="595959"/>
              </a:buClr>
              <a:buSzPts val="1200"/>
              <a:buNone/>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2246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en-gb" sz="1200" b="0" i="0" u="none" baseline="0">
                <a:solidFill>
                  <a:schemeClr val="dk2"/>
                </a:solidFill>
                <a:latin typeface="Arial"/>
                <a:ea typeface="Arial"/>
                <a:cs typeface="Arial"/>
                <a:sym typeface="Arial"/>
              </a:rPr>
              <a:t>Go over the instructions for the exercises. The participants can choose the exercise that best suits them. </a:t>
            </a:r>
            <a:r>
              <a:rPr lang="en-gb" b="0" i="0" u="none" baseline="0">
                <a:solidFill>
                  <a:srgbClr val="44546A"/>
                </a:solidFill>
                <a:latin typeface="Arial"/>
                <a:ea typeface="Arial"/>
                <a:cs typeface="Arial"/>
                <a:sym typeface="Arial"/>
              </a:rPr>
              <a:t>Share the links in the chat. </a:t>
            </a:r>
            <a:r>
              <a:rPr lang="en-gb" b="0" i="0" u="none" baseline="0">
                <a:solidFill>
                  <a:schemeClr val="dk1"/>
                </a:solidFill>
                <a:latin typeface="Arial"/>
                <a:ea typeface="Arial"/>
                <a:cs typeface="Arial"/>
                <a:sym typeface="Arial"/>
              </a:rPr>
              <a:t>The participants can also take a photo of the slide. The exercises are voluntary.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solidFill>
                <a:schemeClr val="dk1"/>
              </a:solidFill>
            </a:endParaRPr>
          </a:p>
          <a:p>
            <a:pPr algn="l" rtl="0">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Remember to thank the participants after each meeting and remind them about the next meeting's theme. This time, there will be no homework. </a:t>
            </a:r>
          </a:p>
          <a:p>
            <a:r>
              <a:rPr lang="fi-FI" b="1"/>
              <a:t>Podcast recommendations:</a:t>
            </a:r>
            <a:endParaRPr lang="en-US">
              <a:solidFill>
                <a:srgbClr val="444444"/>
              </a:solidFill>
            </a:endParaRPr>
          </a:p>
          <a:p>
            <a:r>
              <a:rPr lang="fi-FI" dirty="0">
                <a:solidFill>
                  <a:srgbClr val="444444"/>
                </a:solidFill>
                <a:hlinkClick r:id="rId3"/>
              </a:rPr>
              <a:t>How to be yourself in relationships</a:t>
            </a:r>
            <a:endParaRPr lang="fi-FI">
              <a:solidFill>
                <a:srgbClr val="444444"/>
              </a:solidFill>
            </a:endParaRPr>
          </a:p>
          <a:p>
            <a:r>
              <a:rPr lang="fi-FI" dirty="0">
                <a:solidFill>
                  <a:srgbClr val="444444"/>
                </a:solidFill>
                <a:hlinkClick r:id="rId4"/>
              </a:rPr>
              <a:t>Loneliness and social exclusion among migrant populations in Finland</a:t>
            </a:r>
            <a:endParaRPr lang="fi-FI">
              <a:solidFill>
                <a:srgbClr val="444444"/>
              </a:solidFill>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4429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31534" lvl="0" indent="0" algn="l" rtl="0">
              <a:lnSpc>
                <a:spcPct val="80000"/>
              </a:lnSpc>
              <a:spcBef>
                <a:spcPts val="0"/>
              </a:spcBef>
              <a:spcAft>
                <a:spcPts val="0"/>
              </a:spcAft>
              <a:buSzPts val="1529"/>
              <a:buNone/>
            </a:pPr>
            <a:r>
              <a:rPr lang="en-gb" sz="1200" b="0" i="0" u="none" baseline="0"/>
              <a:t>The 7th and 8th meetings of the group can be structured flexibly, depending on the group's progress and the participants' preferences. If there is time to cover all the themes, the final meeting can be held as an informal discussion. If there are still themes left to cover, they can be continued at the 8th meeting. Feedback and evaluation discussions can be held, depending on the content, either during the 7th or 8th meeting. </a:t>
            </a:r>
          </a:p>
          <a:p>
            <a:pPr marL="131534" lvl="0" indent="0" algn="l" rtl="0">
              <a:lnSpc>
                <a:spcPct val="80000"/>
              </a:lnSpc>
              <a:spcBef>
                <a:spcPts val="0"/>
              </a:spcBef>
              <a:spcAft>
                <a:spcPts val="0"/>
              </a:spcAft>
              <a:buSzPts val="1529"/>
              <a:buNone/>
            </a:pPr>
            <a:endParaRPr lang="en-gb" sz="1200" dirty="0"/>
          </a:p>
          <a:p>
            <a:pPr marL="457200" lvl="0" indent="-325666" algn="l" rtl="0">
              <a:lnSpc>
                <a:spcPct val="80000"/>
              </a:lnSpc>
              <a:spcBef>
                <a:spcPts val="0"/>
              </a:spcBef>
              <a:spcAft>
                <a:spcPts val="0"/>
              </a:spcAft>
              <a:buSzPts val="1529"/>
              <a:buChar char="●"/>
            </a:pPr>
            <a:r>
              <a:rPr lang="en-gb" sz="1200" b="0" i="0" u="none" baseline="0"/>
              <a:t>Expectations towards yourself and others</a:t>
            </a:r>
          </a:p>
          <a:p>
            <a:pPr marL="457200" lvl="0" indent="-325666" algn="l" rtl="0">
              <a:lnSpc>
                <a:spcPct val="80000"/>
              </a:lnSpc>
              <a:spcBef>
                <a:spcPts val="0"/>
              </a:spcBef>
              <a:spcAft>
                <a:spcPts val="0"/>
              </a:spcAft>
              <a:buSzPts val="1529"/>
              <a:buChar char="●"/>
            </a:pPr>
            <a:r>
              <a:rPr lang="en-gb" sz="1200" b="0" i="0" u="none" baseline="0"/>
              <a:t>Values and meaningfulness in life</a:t>
            </a:r>
          </a:p>
          <a:p>
            <a:pPr marL="457200" lvl="0" indent="-325666" algn="l" rtl="0">
              <a:lnSpc>
                <a:spcPct val="80000"/>
              </a:lnSpc>
              <a:spcBef>
                <a:spcPts val="0"/>
              </a:spcBef>
              <a:spcAft>
                <a:spcPts val="0"/>
              </a:spcAft>
              <a:buSzPts val="1529"/>
              <a:buChar char="●"/>
            </a:pPr>
            <a:r>
              <a:rPr lang="en-gb" sz="1200" b="0" i="0" u="none" baseline="0"/>
              <a:t>Future steps</a:t>
            </a:r>
          </a:p>
          <a:p>
            <a:pPr marL="457200" lvl="0" indent="-325666" algn="l" rtl="0">
              <a:lnSpc>
                <a:spcPct val="80000"/>
              </a:lnSpc>
              <a:spcBef>
                <a:spcPts val="0"/>
              </a:spcBef>
              <a:spcAft>
                <a:spcPts val="0"/>
              </a:spcAft>
              <a:buSzPts val="1529"/>
              <a:buChar char="●"/>
            </a:pPr>
            <a:r>
              <a:rPr lang="en-gb" sz="1200" b="0" i="0" u="none" baseline="0"/>
              <a:t>Decide on the content of the final meeting</a:t>
            </a:r>
          </a:p>
          <a:p>
            <a:pPr marL="457200" lvl="0" indent="-325666" algn="l" rtl="0">
              <a:lnSpc>
                <a:spcPct val="80000"/>
              </a:lnSpc>
              <a:spcBef>
                <a:spcPts val="0"/>
              </a:spcBef>
              <a:spcAft>
                <a:spcPts val="0"/>
              </a:spcAft>
              <a:buSzPts val="1529"/>
              <a:buChar char="●"/>
            </a:pPr>
            <a:r>
              <a:rPr lang="en-gb" sz="1200" b="0" i="0" u="none" baseline="0"/>
              <a:t>A feedback discussion and evaluation</a:t>
            </a:r>
          </a:p>
          <a:p>
            <a:endParaRPr lang="en-gb"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538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Mood Round – the participants can pick their emotional state of the day from the images. Share your mood of the day with the others through chat or microphone. </a:t>
            </a:r>
          </a:p>
        </p:txBody>
      </p:sp>
      <p:sp>
        <p:nvSpPr>
          <p:cNvPr id="4" name="Dian numeron paikkamerkki 3"/>
          <p:cNvSpPr>
            <a:spLocks noGrp="1"/>
          </p:cNvSpPr>
          <p:nvPr>
            <p:ph type="sldNum" sz="quarter" idx="5"/>
          </p:nvPr>
        </p:nvSpPr>
        <p:spPr/>
        <p:txBody>
          <a:bodyPr/>
          <a:lstStyle/>
          <a:p>
            <a:pPr algn="l" rtl="0"/>
            <a:fld id="{D9D1C9AF-C8A2-E248-9C2D-AAFE8E0C60B5}" type="slidenum">
              <a:rPr/>
              <a:t>87</a:t>
            </a:fld>
            <a:endParaRPr lang="en-gb"/>
          </a:p>
        </p:txBody>
      </p:sp>
    </p:spTree>
    <p:extLst>
      <p:ext uri="{BB962C8B-B14F-4D97-AF65-F5344CB8AC3E}">
        <p14:creationId xmlns:p14="http://schemas.microsoft.com/office/powerpoint/2010/main" val="4845114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Catch up with the group members. They can explain how they are feeling right now at the start of the group. Has something happened in the past day or week that they would like to share with the others? Have they made any entries in their gratitude journal that they would like to share?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u="none" baseline="0"/>
              <a:t>If the group is very chatty, you can schedule the catching up phase so that everyone has e.g. up to two minutes to share how they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0795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t>You can ask the participants if they recognise such expectations that they set for themselves or feel come from outside, for example from friends or family.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603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Here is an optional task where the participants are asked to pick an object that represents their interests or hobbies. This task can also be utilized later in the beginning of some other group meeting.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0332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635" marR="0" lvl="0" indent="0" algn="l" defTabSz="914400" rtl="0" eaLnBrk="1" fontAlgn="auto" latinLnBrk="0" hangingPunct="1">
              <a:lnSpc>
                <a:spcPct val="80000"/>
              </a:lnSpc>
              <a:spcBef>
                <a:spcPts val="0"/>
              </a:spcBef>
              <a:spcAft>
                <a:spcPts val="0"/>
              </a:spcAft>
              <a:buClrTx/>
              <a:buSzPts val="1584"/>
              <a:buFontTx/>
              <a:buNone/>
              <a:tabLst/>
              <a:defRPr/>
            </a:pPr>
            <a:r>
              <a:rPr lang="en-gb" sz="1200" b="0" i="0" u="none" baseline="0">
                <a:solidFill>
                  <a:srgbClr val="595959"/>
                </a:solidFill>
              </a:rPr>
              <a:t>Values related to relationships were discussed during the fourth meeting. However, we will now discuss values more broadly:</a:t>
            </a:r>
            <a:endParaRPr lang="en-gb" dirty="0"/>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en-gb" sz="1200" b="0" i="0" u="none" baseline="0">
                <a:solidFill>
                  <a:srgbClr val="595959"/>
                </a:solidFill>
              </a:rPr>
              <a:t> What values are important to you when making choices in life? </a:t>
            </a:r>
            <a:endParaRPr lang="en-gb" sz="1200" b="0" dirty="0">
              <a:solidFill>
                <a:srgbClr val="595959"/>
              </a:solidFill>
              <a:ea typeface="Calibri"/>
              <a:cs typeface="Calibri"/>
            </a:endParaRPr>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en-gb" sz="1200" b="0" i="0" u="none" baseline="0">
                <a:solidFill>
                  <a:srgbClr val="595959"/>
                </a:solidFill>
              </a:rPr>
              <a:t>What values, when adhered to, bring meaning to your life?</a:t>
            </a:r>
            <a:endParaRPr lang="en-gb" sz="1200" b="0" dirty="0">
              <a:solidFill>
                <a:srgbClr val="595959"/>
              </a:solidFill>
              <a:ea typeface="Calibri"/>
              <a:cs typeface="Calibri"/>
            </a:endParaRPr>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en-gb" sz="1200" b="0" i="0" u="none" baseline="0">
                <a:solidFill>
                  <a:srgbClr val="595959"/>
                </a:solidFill>
              </a:rPr>
              <a:t>You can ask the participants to think of examples of situations where values have guided their choices. </a:t>
            </a:r>
            <a:endParaRPr lang="en-gb" sz="1200" b="0" dirty="0">
              <a:solidFill>
                <a:srgbClr val="595959"/>
              </a:solidFill>
              <a:ea typeface="Calibri" panose="020F0502020204030204"/>
              <a:cs typeface="Calibri" panose="020F0502020204030204"/>
            </a:endParaRPr>
          </a:p>
          <a:p>
            <a:pPr marL="299085" indent="-171450" algn="l" rtl="0">
              <a:lnSpc>
                <a:spcPct val="80000"/>
              </a:lnSpc>
              <a:buSzPts val="1584"/>
              <a:buFont typeface="Arial" panose="020B0604020202020204" pitchFamily="34" charset="0"/>
              <a:buChar char="•"/>
              <a:defRPr/>
            </a:pPr>
            <a:endParaRPr lang="en-gb" dirty="0">
              <a:solidFill>
                <a:srgbClr val="595959"/>
              </a:solidFill>
              <a:ea typeface="Calibri"/>
              <a:cs typeface="Calibri"/>
            </a:endParaRPr>
          </a:p>
          <a:p>
            <a:pPr marL="127635" algn="l" rtl="0">
              <a:lnSpc>
                <a:spcPct val="80000"/>
              </a:lnSpc>
              <a:buSzPts val="1584"/>
              <a:defRPr/>
            </a:pPr>
            <a:r>
              <a:rPr lang="en-gb" b="0" i="0" u="none" baseline="0">
                <a:solidFill>
                  <a:srgbClr val="595959"/>
                </a:solidFill>
                <a:latin typeface="Calibri"/>
                <a:ea typeface="Calibri"/>
                <a:cs typeface="Calibri"/>
                <a:sym typeface="Calibri"/>
              </a:rPr>
              <a:t>They can reflect on values for a moment and, if they wish, write them down on paper or in the chat. Go through the exercise with a discussion.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3686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ebbb445f6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ebbb445f6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u="none" baseline="0"/>
              <a:t>Many things can be done to reduce loneliness. Ask the participants to consider what steps might be useful for them on their journey to reducing loneliness or overcoming it. Below is a list of tips that you should share with the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u="none" baseline="0"/>
              <a:t>Deepening existing relationships or finding new ones: </a:t>
            </a:r>
            <a:r>
              <a:rPr lang="en-gb" b="0" i="0" u="none" baseline="0"/>
              <a:t>It is helpful to create steps for yourself on the concrete actions you can take.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u="none" baseline="0"/>
              <a:t>Would the participants of the peer group like to continue their meetings</a:t>
            </a:r>
            <a:r>
              <a:rPr lang="en-gb" b="0" i="0" u="none" baseline="0"/>
              <a:t> in some way after the group ends, for example by creating a shared Discord or WhatsApp group? If the volunteers want to be part of the group, that is possible. However, their role will no longer be that of a volunteer. Instead, they will participate in discussions as equals.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u="none" baseline="0"/>
              <a:t>Red Cross friend visitor activities: </a:t>
            </a:r>
            <a:r>
              <a:rPr lang="en-gb" b="0" i="0" u="none" baseline="0"/>
              <a:t>If someone is looking for new relationships or would like to practise their social skills, you should recommend the Finnish Red Cross's friend visitor activities.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baseline="0"/>
              <a:t>A volunteer friend can be found quickly especially through the online friend visitor activities: https://oma.punainenristi.fi/verkkoystava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baseline="0"/>
              <a:t>Local friendship coordination: https://oma.punainenristi.fi/ystavatoiminta</a:t>
            </a:r>
          </a:p>
          <a:p>
            <a:pPr marL="171450" lvl="0" indent="-171450" algn="l" rtl="0">
              <a:spcBef>
                <a:spcPts val="0"/>
              </a:spcBef>
              <a:spcAft>
                <a:spcPts val="0"/>
              </a:spcAft>
              <a:buFont typeface="Arial" panose="020B0604020202020204" pitchFamily="34" charset="0"/>
              <a:buChar char="•"/>
            </a:pPr>
            <a:r>
              <a:rPr lang="en-gb" b="1" i="0" u="none" baseline="0"/>
              <a:t>Voluntary service: </a:t>
            </a:r>
            <a:r>
              <a:rPr lang="en-gb" b="0" i="0" u="none" baseline="0"/>
              <a:t>Volunteering brings meaning, allows you to meet new people and usually helps you learn new skills. Volunteering comes in many forms and is usually done through organisations. Churches and municipalities may also offer volunteer opportunities. </a:t>
            </a:r>
          </a:p>
          <a:p>
            <a:pPr marL="171450" lvl="0" indent="-171450" algn="l" rtl="0">
              <a:spcBef>
                <a:spcPts val="0"/>
              </a:spcBef>
              <a:spcAft>
                <a:spcPts val="0"/>
              </a:spcAft>
              <a:buFont typeface="Arial" panose="020B0604020202020204" pitchFamily="34" charset="0"/>
              <a:buChar char="•"/>
            </a:pPr>
            <a:r>
              <a:rPr lang="en-gb" b="1" i="0" u="none" baseline="0"/>
              <a:t>Become a volunteer friend: </a:t>
            </a:r>
            <a:r>
              <a:rPr lang="en-gb" b="0" i="0" u="none" baseline="0"/>
              <a:t>If you feel ready to act as a listener for someone experiencing loneliness, it is possible to become a volunteer friend with the Red Cross. To become a friend, you can take a friendship course, which can be found on OMA Red Cross: oma.punainenristi.fi. </a:t>
            </a:r>
          </a:p>
          <a:p>
            <a:pPr marL="171450" lvl="0" indent="-171450" algn="l" rtl="0">
              <a:spcBef>
                <a:spcPts val="0"/>
              </a:spcBef>
              <a:spcAft>
                <a:spcPts val="0"/>
              </a:spcAft>
              <a:buFont typeface="Arial" panose="020B0604020202020204" pitchFamily="34" charset="0"/>
              <a:buChar char="•"/>
            </a:pPr>
            <a:r>
              <a:rPr lang="en-gb" b="1" i="0" u="none" baseline="0"/>
              <a:t>Professional help: </a:t>
            </a:r>
            <a:r>
              <a:rPr lang="en-gb" b="0" i="0" u="none" baseline="0"/>
              <a:t>If a lot of negative thoughts and emotions have arisen during the group meetings and you feel the need for professional help to process them, it is advisable to seek discussion support. </a:t>
            </a:r>
          </a:p>
          <a:p>
            <a:pPr marL="628650" lvl="1" indent="-171450" algn="l" rtl="0">
              <a:spcBef>
                <a:spcPts val="0"/>
              </a:spcBef>
              <a:spcAft>
                <a:spcPts val="0"/>
              </a:spcAft>
              <a:buFont typeface="Arial" panose="020B0604020202020204" pitchFamily="34" charset="0"/>
              <a:buChar char="•"/>
            </a:pPr>
            <a:r>
              <a:rPr lang="en-gb" b="0" i="0" u="none" baseline="0"/>
              <a:t>One option for a deeper exploration of loneliness with a professional is HelsinkiMissio's loneliness programme, which is free of charge: </a:t>
            </a:r>
            <a:r>
              <a:rPr lang="en-gb" b="0" i="0" u="none" baseline="0">
                <a:hlinkClick r:id="rId3"/>
              </a:rPr>
              <a:t>Loneliness programme — HelsinkiMissio</a:t>
            </a:r>
            <a:endParaRPr lang="en-gb" dirty="0"/>
          </a:p>
          <a:p>
            <a:pPr marL="171450" lvl="0" indent="-171450" algn="l" rtl="0">
              <a:spcBef>
                <a:spcPts val="0"/>
              </a:spcBef>
              <a:spcAft>
                <a:spcPts val="0"/>
              </a:spcAft>
              <a:buFont typeface="Arial" panose="020B0604020202020204" pitchFamily="34" charset="0"/>
              <a:buChar char="•"/>
            </a:pPr>
            <a:r>
              <a:rPr lang="en-gb" b="1" i="0" u="none" baseline="0"/>
              <a:t>Independent work: </a:t>
            </a:r>
          </a:p>
          <a:p>
            <a:pPr marL="628650" lvl="1" indent="-171450" algn="l" rtl="0">
              <a:spcBef>
                <a:spcPts val="0"/>
              </a:spcBef>
              <a:spcAft>
                <a:spcPts val="0"/>
              </a:spcAft>
              <a:buFont typeface="Arial" panose="020B0604020202020204" pitchFamily="34" charset="0"/>
              <a:buChar char="•"/>
            </a:pPr>
            <a:r>
              <a:rPr lang="en-gb" b="0" i="0" u="none" baseline="0"/>
              <a:t>Loneliness workbook produced by HelsinkiMissio: </a:t>
            </a:r>
            <a:r>
              <a:rPr lang="en-gb" b="0" i="0" u="none" baseline="0">
                <a:hlinkClick r:id="rId4"/>
              </a:rPr>
              <a:t>https://www.helsinkimissio.fi/en/for-adults/the-loneliness-workbook/</a:t>
            </a:r>
            <a:endParaRPr lang="en-gb" dirty="0"/>
          </a:p>
          <a:p>
            <a:pPr marL="628650" lvl="1" indent="-171450" algn="l" rtl="0">
              <a:spcBef>
                <a:spcPts val="0"/>
              </a:spcBef>
              <a:spcAft>
                <a:spcPts val="0"/>
              </a:spcAft>
              <a:buFont typeface="Arial" panose="020B0604020202020204" pitchFamily="34" charset="0"/>
              <a:buChar char="•"/>
            </a:pPr>
            <a:r>
              <a:rPr lang="en-gb" b="0" i="0" u="none" baseline="0"/>
              <a:t>Red Cross Friendship Skills programme: www.punainenristi.fi/kaveritaitoja (in Finnish)</a:t>
            </a:r>
          </a:p>
          <a:p>
            <a:pPr marL="457200" lvl="1" indent="0" algn="l" rtl="0">
              <a:spcBef>
                <a:spcPts val="0"/>
              </a:spcBef>
              <a:spcAft>
                <a:spcPts val="0"/>
              </a:spcAft>
              <a:buFont typeface="Arial" panose="020B0604020202020204" pitchFamily="34" charset="0"/>
              <a:buNone/>
            </a:pPr>
            <a:endParaRPr lang="en-gb" dirty="0"/>
          </a:p>
          <a:p>
            <a:pPr marL="628650" lvl="1" indent="-171450" algn="l" rtl="0">
              <a:spcBef>
                <a:spcPts val="0"/>
              </a:spcBef>
              <a:spcAft>
                <a:spcPts val="0"/>
              </a:spcAft>
              <a:buFont typeface="Arial" panose="020B0604020202020204" pitchFamily="34" charset="0"/>
              <a:buChar char="•"/>
            </a:pPr>
            <a:endParaRPr lang="en-gb" dirty="0"/>
          </a:p>
        </p:txBody>
      </p:sp>
    </p:spTree>
    <p:extLst>
      <p:ext uri="{BB962C8B-B14F-4D97-AF65-F5344CB8AC3E}">
        <p14:creationId xmlns:p14="http://schemas.microsoft.com/office/powerpoint/2010/main" val="4088132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Remind the group that changes may not be immediately visible. The journey to reducing loneliness or overcoming it requires perseverance. There will also be some challenges – both in relationships and in life in general. It is important to maintain hope. </a:t>
            </a:r>
          </a:p>
          <a:p>
            <a:endParaRPr lang="en-gb" dirty="0"/>
          </a:p>
          <a:p>
            <a:pPr algn="l" rtl="0"/>
            <a:r>
              <a:rPr lang="en-gb" b="0" i="0" u="none" baseline="0"/>
              <a:t>Encourage the participants to continue keeping a gratitude journal if it has felt like a suitable method for them. It helps to focus attention on successes and positive things, no matter how small they may be. </a:t>
            </a:r>
          </a:p>
          <a:p>
            <a:endParaRPr lang="en-gb" dirty="0"/>
          </a:p>
          <a:p>
            <a:pPr algn="l" rtl="0"/>
            <a:r>
              <a:rPr lang="en-gb" b="0" i="0" u="none" baseline="0"/>
              <a:t>If there is time, you can discuss mental resources and resilience, which refers to psychological endurance and flexibility. The participants can share the strategies they use to recover from stressful situations and cope with disappointments. Recognising your own coping and recovery strategies is an important skill that helps when facing challenges. </a:t>
            </a:r>
          </a:p>
          <a:p>
            <a:endParaRPr lang="en-gb" dirty="0"/>
          </a:p>
          <a:p>
            <a:pPr algn="l" rtl="0"/>
            <a:r>
              <a:rPr lang="en-gb" b="1" i="0" u="none" baseline="0"/>
              <a:t>Examples of recovery strategies:</a:t>
            </a:r>
          </a:p>
          <a:p>
            <a:pPr marL="171450" indent="-171450" algn="l" rtl="0">
              <a:buFont typeface="Arial" panose="020B0604020202020204" pitchFamily="34" charset="0"/>
              <a:buChar char="•"/>
            </a:pPr>
            <a:r>
              <a:rPr lang="en-gb" b="0" i="0" u="none" baseline="0"/>
              <a:t>Exercise</a:t>
            </a:r>
          </a:p>
          <a:p>
            <a:pPr marL="171450" indent="-171450" algn="l" rtl="0">
              <a:buFont typeface="Arial" panose="020B0604020202020204" pitchFamily="34" charset="0"/>
              <a:buChar char="•"/>
            </a:pPr>
            <a:r>
              <a:rPr lang="en-gb" b="0" i="0" u="none" baseline="0"/>
              <a:t>Nature</a:t>
            </a:r>
          </a:p>
          <a:p>
            <a:pPr marL="171450" indent="-171450" algn="l" rtl="0">
              <a:buFont typeface="Arial" panose="020B0604020202020204" pitchFamily="34" charset="0"/>
              <a:buChar char="•"/>
            </a:pPr>
            <a:r>
              <a:rPr lang="en-gb" b="0" i="0" u="none" baseline="0"/>
              <a:t>Music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baseline="0"/>
              <a:t>Writing, drawing, painting, handicrafts and other creative activities</a:t>
            </a:r>
          </a:p>
          <a:p>
            <a:pPr marL="171450" indent="-171450" algn="l" rtl="0">
              <a:buFont typeface="Arial" panose="020B0604020202020204" pitchFamily="34" charset="0"/>
              <a:buChar char="•"/>
            </a:pPr>
            <a:r>
              <a:rPr lang="en-gb" b="0" i="0" u="none" baseline="0"/>
              <a:t>Talking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baseline="0"/>
              <a:t>Relaxation exercises.</a:t>
            </a:r>
          </a:p>
          <a:p>
            <a:pPr marL="171450" indent="-171450" algn="l" rtl="0">
              <a:buFont typeface="Arial" panose="020B0604020202020204" pitchFamily="34" charset="0"/>
              <a:buChar char="•"/>
            </a:pPr>
            <a:endParaRPr lang="en-gb" dirty="0"/>
          </a:p>
          <a:p>
            <a:pPr marL="0" indent="0" algn="l" rtl="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5285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baseline="0"/>
              <a:t>There are several ways to have the feedback discussion. It can be conducted through an open discussion or you can use a platform like Padlet, where participants can leave their feedback anonymously. Volunteers can change or add questions; the slide only contains a few example ones.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1" i="0" u="none" baseline="0"/>
              <a:t>The common evaluation forms of the Red Cross are electronic and links to them will be shared with the volunteers in advance. This feedback must be collected from each group.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007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en-gb" sz="1200" b="0" i="0" u="none" baseline="0">
                <a:solidFill>
                  <a:schemeClr val="dk2"/>
                </a:solidFill>
                <a:latin typeface="Arial"/>
                <a:ea typeface="Arial"/>
                <a:cs typeface="Arial"/>
                <a:sym typeface="Arial"/>
              </a:rPr>
              <a:t>Go over the instructions for the exercises. The participants can choose the exercise that best suits them. </a:t>
            </a:r>
            <a:r>
              <a:rPr lang="en-gb" b="0" i="0" u="none" baseline="0">
                <a:solidFill>
                  <a:srgbClr val="44546A"/>
                </a:solidFill>
                <a:latin typeface="Arial"/>
                <a:ea typeface="Arial"/>
                <a:cs typeface="Arial"/>
                <a:sym typeface="Arial"/>
              </a:rPr>
              <a:t>Share the links in the chat. </a:t>
            </a:r>
            <a:r>
              <a:rPr lang="en-gb" b="0" i="0" u="none" baseline="0">
                <a:solidFill>
                  <a:schemeClr val="dk1"/>
                </a:solidFill>
                <a:latin typeface="Arial"/>
                <a:ea typeface="Arial"/>
                <a:cs typeface="Arial"/>
                <a:sym typeface="Arial"/>
              </a:rPr>
              <a:t>The participants can also take a photo of the slide. The exercises are voluntary. </a:t>
            </a:r>
          </a:p>
          <a:p>
            <a:pPr algn="l" rtl="0">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63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Remember to thank the participants at the end of each meeting.</a:t>
            </a:r>
          </a:p>
          <a:p>
            <a:r>
              <a:rPr lang="fi-FI" b="1"/>
              <a:t>Podcast recommendations:</a:t>
            </a:r>
            <a:endParaRPr lang="en-US">
              <a:solidFill>
                <a:srgbClr val="444444"/>
              </a:solidFill>
            </a:endParaRPr>
          </a:p>
          <a:p>
            <a:r>
              <a:rPr lang="fi-FI" dirty="0">
                <a:solidFill>
                  <a:srgbClr val="444444"/>
                </a:solidFill>
                <a:hlinkClick r:id="rId3"/>
              </a:rPr>
              <a:t>How to be yourself in relationships</a:t>
            </a:r>
            <a:endParaRPr lang="fi-FI">
              <a:solidFill>
                <a:srgbClr val="444444"/>
              </a:solidFill>
            </a:endParaRPr>
          </a:p>
          <a:p>
            <a:r>
              <a:rPr lang="fi-FI" dirty="0">
                <a:solidFill>
                  <a:srgbClr val="444444"/>
                </a:solidFill>
                <a:hlinkClick r:id="rId4"/>
              </a:rPr>
              <a:t>Loneliness and social exclusion among migrant populations in Finland</a:t>
            </a:r>
            <a:endParaRPr lang="fi-FI">
              <a:solidFill>
                <a:srgbClr val="444444"/>
              </a:solidFill>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472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a:extLst>
              <a:ext uri="{FF2B5EF4-FFF2-40B4-BE49-F238E27FC236}">
                <a16:creationId xmlns:a16="http://schemas.microsoft.com/office/drawing/2014/main" id="{CA65FCB3-5C68-DF4D-B3D0-601410673B11}"/>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a:extLst>
              <a:ext uri="{FF2B5EF4-FFF2-40B4-BE49-F238E27FC236}">
                <a16:creationId xmlns:a16="http://schemas.microsoft.com/office/drawing/2014/main" id="{CA65FCB3-5C68-DF4D-B3D0-601410673B11}"/>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a:extLst>
              <a:ext uri="{FF2B5EF4-FFF2-40B4-BE49-F238E27FC236}">
                <a16:creationId xmlns:a16="http://schemas.microsoft.com/office/drawing/2014/main" id="{CA65FCB3-5C68-DF4D-B3D0-601410673B11}"/>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a:extLst>
              <a:ext uri="{FF2B5EF4-FFF2-40B4-BE49-F238E27FC236}">
                <a16:creationId xmlns:a16="http://schemas.microsoft.com/office/drawing/2014/main" id="{7EB11A1A-3BEF-D744-B65C-229074E7AF19}"/>
              </a:ext>
            </a:extLst>
          </p:cNvPr>
          <p:cNvPicPr>
            <a:picLocks noChangeAspect="1"/>
          </p:cNvPicPr>
          <p:nvPr userDrawn="1"/>
        </p:nvPicPr>
        <p:blipFill>
          <a:blip r:embed="rId2"/>
          <a:srcRect/>
          <a:stretch/>
        </p:blipFill>
        <p:spPr>
          <a:xfrm>
            <a:off x="10236078" y="80279"/>
            <a:ext cx="1902229" cy="751381"/>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a:extLst>
              <a:ext uri="{FF2B5EF4-FFF2-40B4-BE49-F238E27FC236}">
                <a16:creationId xmlns:a16="http://schemas.microsoft.com/office/drawing/2014/main" id="{AB518D5C-77B1-D94E-AB1E-CA9DE01788E6}"/>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a:extLst>
              <a:ext uri="{FF2B5EF4-FFF2-40B4-BE49-F238E27FC236}">
                <a16:creationId xmlns:a16="http://schemas.microsoft.com/office/drawing/2014/main" id="{AB518D5C-77B1-D94E-AB1E-CA9DE01788E6}"/>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735785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76289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976007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765329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180526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87584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692168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1738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63128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019690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000927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92886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405951" y="6039200"/>
            <a:ext cx="1605822"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405951" y="6039200"/>
            <a:ext cx="1605822"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754555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573356052"/>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hyperlink" Target="https://www.youtube.com/watch?v=lWbTwEXWd4A&amp;t=1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notesSlide" Target="../notesSlides/notesSlide62.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hyperlink" Target="https://www.youtube.com/watch?v=lWbTwEXWd4A&amp;t=1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areena.yle.fi/podcastit/1-50313158"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hyperlink" Target="https://areena.yle.fi/podcastit/1-50313158" TargetMode="External"/><Relationship Id="rId2" Type="http://schemas.openxmlformats.org/officeDocument/2006/relationships/notesSlide" Target="../notesSlides/notesSlide74.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hyperlink" Target="https://www.ninalyytinen.fi/psykopodiaa/how-to-be-yourself-in-relationships" TargetMode="External"/><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4.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86.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473674" y="1746528"/>
            <a:ext cx="5255743" cy="2938625"/>
          </a:xfrm>
        </p:spPr>
        <p:txBody>
          <a:bodyPr/>
          <a:lstStyle/>
          <a:p>
            <a:pPr algn="l" rtl="0"/>
            <a:r>
              <a:rPr lang="en-gb" b="1" i="0" u="none" baseline="0"/>
              <a:t>Let's talk about </a:t>
            </a:r>
            <a:br>
              <a:rPr lang="en-gb"/>
            </a:br>
            <a:r>
              <a:rPr lang="en-gb" b="1" i="0" u="none" baseline="0"/>
              <a:t>loneliness</a:t>
            </a:r>
            <a:br>
              <a:rPr lang="en-gb"/>
            </a:br>
            <a:endParaRPr lang="en-gb" dirty="0"/>
          </a:p>
        </p:txBody>
      </p:sp>
      <p:sp>
        <p:nvSpPr>
          <p:cNvPr id="3" name="Tekstiruutu 2">
            <a:extLst>
              <a:ext uri="{FF2B5EF4-FFF2-40B4-BE49-F238E27FC236}">
                <a16:creationId xmlns:a16="http://schemas.microsoft.com/office/drawing/2014/main" id="{760ABEFF-436E-A5BE-D122-0E9AEC529A74}"/>
              </a:ext>
            </a:extLst>
          </p:cNvPr>
          <p:cNvSpPr txBox="1"/>
          <p:nvPr/>
        </p:nvSpPr>
        <p:spPr>
          <a:xfrm>
            <a:off x="473674" y="4005532"/>
            <a:ext cx="6174776" cy="523220"/>
          </a:xfrm>
          <a:prstGeom prst="rect">
            <a:avLst/>
          </a:prstGeom>
          <a:noFill/>
        </p:spPr>
        <p:txBody>
          <a:bodyPr wrap="square" rtlCol="0">
            <a:spAutoFit/>
          </a:bodyPr>
          <a:lstStyle/>
          <a:p>
            <a:pPr algn="l" rtl="0"/>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 peer group for those who feel lonely</a:t>
            </a:r>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16238" y="65670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r>
              <a:rPr lang="en-gb" b="1" i="0" u="none" baseline="0"/>
              <a:t>Let's get to know each other!</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0670" y="1973344"/>
            <a:ext cx="5743691" cy="4101779"/>
          </a:xfrm>
        </p:spPr>
        <p:txBody>
          <a:bodyPr/>
          <a:lstStyle/>
          <a:p>
            <a:pPr marL="0" lvl="0" indent="0" algn="l" rtl="0">
              <a:spcBef>
                <a:spcPts val="0"/>
              </a:spcBef>
              <a:spcAft>
                <a:spcPts val="0"/>
              </a:spcAft>
              <a:buNone/>
            </a:pPr>
            <a:r>
              <a:rPr lang="en-gb" sz="24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 object representing me</a:t>
            </a:r>
          </a:p>
          <a:p>
            <a:pPr marL="0" lvl="0" indent="0" algn="l" rtl="0">
              <a:spcBef>
                <a:spcPts val="0"/>
              </a:spcBef>
              <a:spcAft>
                <a:spcPts val="0"/>
              </a:spcAft>
              <a:buNone/>
            </a:pPr>
            <a:endParaRPr lang="en-gb" sz="2400" b="1" dirty="0">
              <a:latin typeface="Arial" panose="020B0604020202020204" pitchFamily="34" charset="0"/>
            </a:endParaRPr>
          </a:p>
          <a:p>
            <a:pPr marL="0" lvl="0" indent="0" algn="l" rtl="0">
              <a:spcBef>
                <a:spcPts val="0"/>
              </a:spcBef>
              <a:spcAft>
                <a:spcPts val="0"/>
              </a:spcAft>
              <a:buNone/>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Show the others your chosen object </a:t>
            </a:r>
          </a:p>
          <a:p>
            <a:pPr marL="0" lvl="0" indent="0" algn="l" rtl="0">
              <a:spcBef>
                <a:spcPts val="0"/>
              </a:spcBef>
              <a:spcAft>
                <a:spcPts val="0"/>
              </a:spcAft>
              <a:buNone/>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that says something about you. </a:t>
            </a:r>
          </a:p>
          <a:p>
            <a:pPr marL="0" lvl="0" indent="0" algn="l" rtl="0">
              <a:spcBef>
                <a:spcPts val="0"/>
              </a:spcBef>
              <a:spcAft>
                <a:spcPts val="0"/>
              </a:spcAft>
              <a:buNone/>
            </a:pPr>
            <a:endParaRPr lang="en-gb" sz="2400" b="1" dirty="0">
              <a:latin typeface="Arial" panose="020B0604020202020204" pitchFamily="34" charset="0"/>
            </a:endParaRPr>
          </a:p>
          <a:p>
            <a:pPr marL="0" lvl="0" indent="0" algn="l" rtl="0">
              <a:spcBef>
                <a:spcPts val="0"/>
              </a:spcBef>
              <a:spcAft>
                <a:spcPts val="0"/>
              </a:spcAft>
              <a:buNone/>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does it say about you? </a:t>
            </a:r>
          </a:p>
          <a:p>
            <a:pPr marL="0" lvl="0" indent="0" algn="l" rtl="0">
              <a:spcBef>
                <a:spcPts val="0"/>
              </a:spcBef>
              <a:spcAft>
                <a:spcPts val="0"/>
              </a:spcAft>
              <a:buNone/>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Why did you choose this object?</a:t>
            </a:r>
          </a:p>
          <a:p>
            <a:pPr lvl="0" algn="l" rtl="0">
              <a:spcBef>
                <a:spcPts val="0"/>
              </a:spcBef>
              <a:spcAft>
                <a:spcPts val="0"/>
              </a:spcAft>
            </a:pPr>
            <a:endParaRPr lang="en-gb" sz="2000" dirty="0">
              <a:latin typeface="Arial" panose="020B0604020202020204" pitchFamily="34" charset="0"/>
            </a:endParaRPr>
          </a:p>
          <a:p>
            <a:endParaRPr lang="en-gb" dirty="0"/>
          </a:p>
        </p:txBody>
      </p:sp>
      <p:sp>
        <p:nvSpPr>
          <p:cNvPr id="2" name="Puhekupla: Soikea 1">
            <a:extLst>
              <a:ext uri="{FF2B5EF4-FFF2-40B4-BE49-F238E27FC236}">
                <a16:creationId xmlns:a16="http://schemas.microsoft.com/office/drawing/2014/main" id="{ACC75D8A-883B-8E19-B1DC-83ABA650BB6A}"/>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13156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600" b="1" i="0" u="none" baseline="0"/>
              <a:t>Making a group agreement</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4"/>
            <a:ext cx="10515600" cy="3753485"/>
          </a:xfrm>
        </p:spPr>
        <p:txBody>
          <a:bodyPr>
            <a:normAutofit/>
          </a:bodyPr>
          <a:lstStyle/>
          <a:p>
            <a:pPr marL="444500" lvl="0" indent="-342900" algn="l" rtl="0">
              <a:spcBef>
                <a:spcPts val="0"/>
              </a:spcBef>
              <a:spcAft>
                <a:spcPts val="0"/>
              </a:spcAft>
              <a:buSzPts val="2000"/>
              <a:buFont typeface="Wingdings" panose="05000000000000000000" pitchFamily="2" charset="2"/>
              <a:buChar char="Ø"/>
            </a:pPr>
            <a:r>
              <a:rPr lang="en-gb" sz="2400" b="0" i="0" u="none" baseline="0"/>
              <a:t>What do you expect from this group?</a:t>
            </a:r>
          </a:p>
          <a:p>
            <a:pPr marL="444500" lvl="0" indent="-342900" algn="l" rtl="0">
              <a:spcBef>
                <a:spcPts val="0"/>
              </a:spcBef>
              <a:spcAft>
                <a:spcPts val="0"/>
              </a:spcAft>
              <a:buSzPts val="2000"/>
              <a:buFont typeface="Wingdings" panose="05000000000000000000" pitchFamily="2" charset="2"/>
              <a:buChar char="Ø"/>
            </a:pPr>
            <a:r>
              <a:rPr lang="en-gb" sz="2400" b="0" i="0" u="none" baseline="0"/>
              <a:t>How can we ensure that everyone feels safe and respected?</a:t>
            </a:r>
          </a:p>
          <a:p>
            <a:pPr marL="444500" lvl="0" indent="-342900" algn="l" rtl="0">
              <a:spcBef>
                <a:spcPts val="0"/>
              </a:spcBef>
              <a:spcAft>
                <a:spcPts val="0"/>
              </a:spcAft>
              <a:buSzPts val="2000"/>
              <a:buFont typeface="Wingdings" panose="05000000000000000000" pitchFamily="2" charset="2"/>
              <a:buChar char="Ø"/>
            </a:pPr>
            <a:r>
              <a:rPr lang="en-gb" sz="2400" b="0" i="0" u="none" baseline="0"/>
              <a:t>What kind of rules do we need in order to keep the discussions constructive?</a:t>
            </a:r>
          </a:p>
          <a:p>
            <a:pPr marL="444500" lvl="0" indent="-342900" algn="l" rtl="0">
              <a:spcBef>
                <a:spcPts val="0"/>
              </a:spcBef>
              <a:spcAft>
                <a:spcPts val="0"/>
              </a:spcAft>
              <a:buSzPts val="2000"/>
              <a:buFont typeface="Wingdings" panose="05000000000000000000" pitchFamily="2" charset="2"/>
              <a:buChar char="Ø"/>
            </a:pPr>
            <a:r>
              <a:rPr lang="en-gb" sz="2400" b="0" i="0" u="none" baseline="0"/>
              <a:t>How can we ensure that everyone is able to speak, but may also remain silent?</a:t>
            </a:r>
          </a:p>
          <a:p>
            <a:pPr marL="444500" lvl="0" indent="-342900" algn="l" rtl="0">
              <a:spcBef>
                <a:spcPts val="0"/>
              </a:spcBef>
              <a:spcAft>
                <a:spcPts val="0"/>
              </a:spcAft>
              <a:buSzPts val="2000"/>
              <a:buFont typeface="Wingdings" panose="05000000000000000000" pitchFamily="2" charset="2"/>
              <a:buChar char="Ø"/>
            </a:pPr>
            <a:r>
              <a:rPr lang="en-gb" sz="2400" b="0" i="0" u="none" baseline="0"/>
              <a:t>Confidentiality in the group</a:t>
            </a:r>
          </a:p>
          <a:p>
            <a:pPr marL="444500" lvl="0" indent="-342900" algn="l" rtl="0">
              <a:spcBef>
                <a:spcPts val="0"/>
              </a:spcBef>
              <a:spcAft>
                <a:spcPts val="0"/>
              </a:spcAft>
              <a:buSzPts val="2000"/>
              <a:buFont typeface="Wingdings" panose="05000000000000000000" pitchFamily="2" charset="2"/>
              <a:buChar char="Ø"/>
            </a:pPr>
            <a:endParaRPr lang="en-gb" sz="2400" dirty="0"/>
          </a:p>
          <a:p>
            <a:pPr marL="101600" lvl="0" algn="l" rtl="0">
              <a:spcBef>
                <a:spcPts val="0"/>
              </a:spcBef>
              <a:spcAft>
                <a:spcPts val="0"/>
              </a:spcAft>
              <a:buSzPts val="2000"/>
            </a:pPr>
            <a:r>
              <a:rPr lang="en-gb" sz="2400" b="0" i="0" u="none" baseline="0"/>
              <a:t>The instructors write down the most important rules of the group. </a:t>
            </a:r>
          </a:p>
          <a:p>
            <a:endParaRPr lang="en-gb" dirty="0"/>
          </a:p>
        </p:txBody>
      </p:sp>
      <p:sp>
        <p:nvSpPr>
          <p:cNvPr id="4" name="Tähti: 5-sakarainen 3">
            <a:extLst>
              <a:ext uri="{FF2B5EF4-FFF2-40B4-BE49-F238E27FC236}">
                <a16:creationId xmlns:a16="http://schemas.microsoft.com/office/drawing/2014/main" id="{BC3364B0-7106-1E9D-A042-09C94E794733}"/>
              </a:ext>
            </a:extLst>
          </p:cNvPr>
          <p:cNvSpPr/>
          <p:nvPr/>
        </p:nvSpPr>
        <p:spPr>
          <a:xfrm>
            <a:off x="10895012" y="355716"/>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66550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50836"/>
            <a:ext cx="10515600" cy="781750"/>
          </a:xfrm>
        </p:spPr>
        <p:txBody>
          <a:bodyPr>
            <a:normAutofit/>
          </a:bodyPr>
          <a:lstStyle/>
          <a:p>
            <a:pPr algn="l" rtl="0"/>
            <a:r>
              <a:rPr lang="en-gb" b="1" i="0" u="none" baseline="0"/>
              <a:t>Key rules for our group</a:t>
            </a:r>
          </a:p>
        </p:txBody>
      </p:sp>
      <p:sp>
        <p:nvSpPr>
          <p:cNvPr id="5" name="Tekstin paikkamerkki 4">
            <a:extLst>
              <a:ext uri="{FF2B5EF4-FFF2-40B4-BE49-F238E27FC236}">
                <a16:creationId xmlns:a16="http://schemas.microsoft.com/office/drawing/2014/main" id="{4F1D92BE-A33B-68AA-9731-EB736AAADC2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8362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äärö: Pysty 7">
            <a:extLst>
              <a:ext uri="{FF2B5EF4-FFF2-40B4-BE49-F238E27FC236}">
                <a16:creationId xmlns:a16="http://schemas.microsoft.com/office/drawing/2014/main" id="{222D526A-B146-CF45-F0F4-15CE9A46CD5D}"/>
              </a:ext>
            </a:extLst>
          </p:cNvPr>
          <p:cNvSpPr/>
          <p:nvPr/>
        </p:nvSpPr>
        <p:spPr>
          <a:xfrm>
            <a:off x="8839862" y="1841156"/>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ext Placeholder 1">
            <a:extLst>
              <a:ext uri="{FF2B5EF4-FFF2-40B4-BE49-F238E27FC236}">
                <a16:creationId xmlns:a16="http://schemas.microsoft.com/office/drawing/2014/main" id="{7EAADE83-3DD4-C248-9B40-E445B5CDB8DA}"/>
              </a:ext>
            </a:extLst>
          </p:cNvPr>
          <p:cNvSpPr>
            <a:spLocks noGrp="1"/>
          </p:cNvSpPr>
          <p:nvPr>
            <p:ph type="body" idx="1"/>
          </p:nvPr>
        </p:nvSpPr>
        <p:spPr>
          <a:xfrm>
            <a:off x="691506" y="842039"/>
            <a:ext cx="5157787" cy="823912"/>
          </a:xfrm>
        </p:spPr>
        <p:txBody>
          <a:bodyPr/>
          <a:lstStyle/>
          <a:p>
            <a:pPr algn="l" rtl="0"/>
            <a:r>
              <a:rPr lang="en-gb" sz="3600" b="1" i="0" u="none" baseline="0"/>
              <a:t>About loneliness</a:t>
            </a:r>
          </a:p>
        </p:txBody>
      </p:sp>
      <p:sp>
        <p:nvSpPr>
          <p:cNvPr id="10" name="Text Placeholder 3">
            <a:extLst>
              <a:ext uri="{FF2B5EF4-FFF2-40B4-BE49-F238E27FC236}">
                <a16:creationId xmlns:a16="http://schemas.microsoft.com/office/drawing/2014/main" id="{6F3BCA56-2317-C54F-8A75-ED92C449818C}"/>
              </a:ext>
            </a:extLst>
          </p:cNvPr>
          <p:cNvSpPr>
            <a:spLocks noGrp="1"/>
          </p:cNvSpPr>
          <p:nvPr>
            <p:ph type="body" sz="quarter" idx="11"/>
          </p:nvPr>
        </p:nvSpPr>
        <p:spPr>
          <a:xfrm>
            <a:off x="405713" y="2395895"/>
            <a:ext cx="8249190" cy="3534125"/>
          </a:xfrm>
        </p:spPr>
        <p:txBody>
          <a:bodyPr/>
          <a:lstStyle/>
          <a:p>
            <a:pPr marL="457200" lvl="0" indent="-344170" algn="l" rtl="0">
              <a:lnSpc>
                <a:spcPct val="80000"/>
              </a:lnSpc>
              <a:spcBef>
                <a:spcPts val="0"/>
              </a:spcBef>
              <a:spcAft>
                <a:spcPts val="0"/>
              </a:spcAft>
              <a:buSzPts val="1820"/>
              <a:buFont typeface="Wingdings" panose="05000000000000000000" pitchFamily="2" charset="2"/>
              <a:buChar char="Ø"/>
            </a:pPr>
            <a:r>
              <a:rPr lang="en-gb" sz="2400" b="0" i="0" u="none" baseline="0"/>
              <a:t>Loneliness is the experience of being an outsider and separate from others. </a:t>
            </a:r>
          </a:p>
          <a:p>
            <a:pPr marL="113030" lvl="0" indent="0" algn="l" rtl="0">
              <a:lnSpc>
                <a:spcPct val="80000"/>
              </a:lnSpc>
              <a:spcBef>
                <a:spcPts val="0"/>
              </a:spcBef>
              <a:spcAft>
                <a:spcPts val="0"/>
              </a:spcAft>
              <a:buSzPts val="1820"/>
              <a:buNone/>
            </a:pPr>
            <a:endParaRPr lang="en-gb" sz="2400" dirty="0"/>
          </a:p>
          <a:p>
            <a:pPr marL="457200" lvl="0" indent="-344170" algn="l" rtl="0">
              <a:lnSpc>
                <a:spcPct val="80000"/>
              </a:lnSpc>
              <a:spcBef>
                <a:spcPts val="0"/>
              </a:spcBef>
              <a:spcAft>
                <a:spcPts val="0"/>
              </a:spcAft>
              <a:buSzPts val="1820"/>
              <a:buFont typeface="Wingdings" panose="05000000000000000000" pitchFamily="2" charset="2"/>
              <a:buChar char="Ø"/>
            </a:pPr>
            <a:r>
              <a:rPr lang="en-gb" b="0" i="0" u="none" baseline="0"/>
              <a:t>Loneliness</a:t>
            </a:r>
            <a:r>
              <a:rPr lang="en-gb" sz="2400" b="0" i="0" u="none" baseline="0"/>
              <a:t> is not the same as being alone. </a:t>
            </a:r>
          </a:p>
          <a:p>
            <a:pPr marL="455930" lvl="0" indent="-342900" algn="l" rtl="0">
              <a:lnSpc>
                <a:spcPct val="80000"/>
              </a:lnSpc>
              <a:spcBef>
                <a:spcPts val="0"/>
              </a:spcBef>
              <a:spcAft>
                <a:spcPts val="0"/>
              </a:spcAft>
              <a:buSzPts val="1820"/>
              <a:buFont typeface="Wingdings" panose="05000000000000000000" pitchFamily="2" charset="2"/>
              <a:buChar char="Ø"/>
            </a:pPr>
            <a:endParaRPr lang="en-gb" sz="2400" dirty="0"/>
          </a:p>
          <a:p>
            <a:pPr marL="457200" lvl="0" indent="-344170" algn="l" rtl="0">
              <a:lnSpc>
                <a:spcPct val="80000"/>
              </a:lnSpc>
              <a:spcBef>
                <a:spcPts val="0"/>
              </a:spcBef>
              <a:spcAft>
                <a:spcPts val="0"/>
              </a:spcAft>
              <a:buSzPts val="1820"/>
              <a:buFont typeface="Wingdings" panose="05000000000000000000" pitchFamily="2" charset="2"/>
              <a:buChar char="Ø"/>
            </a:pPr>
            <a:r>
              <a:rPr lang="en-gb" sz="2400" b="0" i="0" u="none" baseline="0"/>
              <a:t>Loneliness is common. </a:t>
            </a:r>
          </a:p>
          <a:p>
            <a:pPr marL="455930" lvl="0" indent="-342900" algn="l" rtl="0">
              <a:lnSpc>
                <a:spcPct val="80000"/>
              </a:lnSpc>
              <a:spcBef>
                <a:spcPts val="0"/>
              </a:spcBef>
              <a:spcAft>
                <a:spcPts val="0"/>
              </a:spcAft>
              <a:buSzPts val="1820"/>
              <a:buFont typeface="Wingdings" panose="05000000000000000000" pitchFamily="2" charset="2"/>
              <a:buChar char="Ø"/>
            </a:pPr>
            <a:endParaRPr lang="en-gb" sz="2400" dirty="0"/>
          </a:p>
          <a:p>
            <a:pPr marL="457200" lvl="0" indent="-344170" algn="l" rtl="0">
              <a:lnSpc>
                <a:spcPct val="80000"/>
              </a:lnSpc>
              <a:spcBef>
                <a:spcPts val="0"/>
              </a:spcBef>
              <a:spcAft>
                <a:spcPts val="0"/>
              </a:spcAft>
              <a:buSzPts val="1820"/>
              <a:buFont typeface="Wingdings" panose="05000000000000000000" pitchFamily="2" charset="2"/>
              <a:buChar char="Ø"/>
            </a:pPr>
            <a:r>
              <a:rPr lang="en-gb" sz="2400" b="0" i="0" u="none" baseline="0"/>
              <a:t>Anyone can feel lonely, and it cannot be seen from the outside.</a:t>
            </a:r>
          </a:p>
          <a:p>
            <a:pPr marL="0" indent="0" algn="l" rtl="0">
              <a:buNone/>
            </a:pPr>
            <a:endParaRPr lang="en-gb" dirty="0"/>
          </a:p>
        </p:txBody>
      </p:sp>
    </p:spTree>
    <p:extLst>
      <p:ext uri="{BB962C8B-B14F-4D97-AF65-F5344CB8AC3E}">
        <p14:creationId xmlns:p14="http://schemas.microsoft.com/office/powerpoint/2010/main" val="136262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11200" y="67008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More talk about loneliness</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1" y="2235594"/>
            <a:ext cx="5525386" cy="4101779"/>
          </a:xfrm>
        </p:spPr>
        <p:txBody>
          <a:bodyPr/>
          <a:lstStyle/>
          <a:p>
            <a:pPr marL="342900" lvl="0" indent="-342900" algn="l" rtl="0">
              <a:spcBef>
                <a:spcPts val="0"/>
              </a:spcBef>
              <a:spcAft>
                <a:spcPts val="0"/>
              </a:spcAft>
              <a:buFont typeface="Wingdings" panose="05000000000000000000" pitchFamily="2" charset="2"/>
              <a:buChar char="v"/>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do people talk about loneliness in general? What is the tone of the conversation? </a:t>
            </a:r>
          </a:p>
          <a:p>
            <a:pPr lvl="0" algn="l" rtl="0">
              <a:spcBef>
                <a:spcPts val="0"/>
              </a:spcBef>
              <a:spcAft>
                <a:spcPts val="0"/>
              </a:spcAft>
            </a:pPr>
            <a:endParaRPr lang="en-gb" sz="2400" dirty="0">
              <a:latin typeface="Arial" panose="020B0604020202020204" pitchFamily="34" charset="0"/>
            </a:endParaRPr>
          </a:p>
          <a:p>
            <a:pPr marL="342900" indent="-342900" algn="l" rtl="0">
              <a:buFont typeface="Wingdings" panose="05000000000000000000" pitchFamily="2" charset="2"/>
              <a:buChar char="v"/>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Should we talk more about loneliness?</a:t>
            </a:r>
          </a:p>
          <a:p>
            <a:endParaRPr lang="en-gb" sz="2400" dirty="0">
              <a:latin typeface="Arial" panose="020B0604020202020204" pitchFamily="34" charset="0"/>
            </a:endParaRPr>
          </a:p>
          <a:p>
            <a:pPr marL="342900" lvl="0" indent="-342900" algn="l" rtl="0">
              <a:spcBef>
                <a:spcPts val="0"/>
              </a:spcBef>
              <a:spcAft>
                <a:spcPts val="0"/>
              </a:spcAft>
              <a:buFont typeface="Wingdings" panose="05000000000000000000" pitchFamily="2" charset="2"/>
              <a:buChar char="v"/>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Is it easy for you to talk about loneliness?</a:t>
            </a:r>
          </a:p>
          <a:p>
            <a:pPr marL="342900" lvl="0" indent="-342900" algn="l" rtl="0">
              <a:spcBef>
                <a:spcPts val="0"/>
              </a:spcBef>
              <a:spcAft>
                <a:spcPts val="0"/>
              </a:spcAft>
              <a:buFont typeface="Arial" panose="020B0604020202020204" pitchFamily="34" charset="0"/>
              <a:buChar char="•"/>
            </a:pPr>
            <a:endParaRPr lang="en-gb" sz="2000" dirty="0"/>
          </a:p>
          <a:p>
            <a:endParaRPr lang="en-gb" dirty="0"/>
          </a:p>
        </p:txBody>
      </p:sp>
      <p:pic>
        <p:nvPicPr>
          <p:cNvPr id="4" name="Picture Placeholder 4">
            <a:extLst>
              <a:ext uri="{FF2B5EF4-FFF2-40B4-BE49-F238E27FC236}">
                <a16:creationId xmlns:a16="http://schemas.microsoft.com/office/drawing/2014/main" id="{A83FCC03-1CB8-295A-049B-526BD6DA60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97233A88-BAA7-6FAB-A78A-569C8DE2E61E}"/>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1185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marL="113030" lvl="0" indent="0" algn="ctr" rtl="0">
              <a:lnSpc>
                <a:spcPct val="80000"/>
              </a:lnSpc>
              <a:spcBef>
                <a:spcPts val="0"/>
              </a:spcBef>
              <a:spcAft>
                <a:spcPts val="0"/>
              </a:spcAft>
              <a:buSzPts val="1820"/>
            </a:pPr>
            <a:r>
              <a:rPr lang="en-gb" sz="5400" b="1" i="0" u="none" baseline="0">
                <a:solidFill>
                  <a:srgbClr val="FF0000"/>
                </a:solidFill>
              </a:rPr>
              <a:t>Many things </a:t>
            </a:r>
            <a:r>
              <a:rPr lang="en-gb" sz="5400" b="1" i="0" u="none" baseline="0"/>
              <a:t>can be done </a:t>
            </a:r>
            <a:r>
              <a:rPr lang="en-gb" sz="5400" b="1" i="0" u="none" baseline="0">
                <a:solidFill>
                  <a:srgbClr val="FF0000"/>
                </a:solidFill>
              </a:rPr>
              <a:t>to reduce loneliness</a:t>
            </a:r>
            <a:r>
              <a:rPr lang="en-gb" sz="5400" b="1" i="0" u="none" baseline="0"/>
              <a:t>, </a:t>
            </a:r>
            <a:br>
              <a:rPr lang="en-gb" sz="5400"/>
            </a:br>
            <a:r>
              <a:rPr lang="en-gb" sz="5400" b="1" i="0" u="none" baseline="0"/>
              <a:t>and it does not require a complete upheaval of your life or personality!</a:t>
            </a:r>
          </a:p>
        </p:txBody>
      </p:sp>
    </p:spTree>
    <p:extLst>
      <p:ext uri="{BB962C8B-B14F-4D97-AF65-F5344CB8AC3E}">
        <p14:creationId xmlns:p14="http://schemas.microsoft.com/office/powerpoint/2010/main" val="185196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EAADE83-3DD4-C248-9B40-E445B5CDB8DA}"/>
              </a:ext>
            </a:extLst>
          </p:cNvPr>
          <p:cNvSpPr>
            <a:spLocks noGrp="1"/>
          </p:cNvSpPr>
          <p:nvPr>
            <p:ph type="body" idx="1"/>
          </p:nvPr>
        </p:nvSpPr>
        <p:spPr>
          <a:xfrm>
            <a:off x="838200" y="1175445"/>
            <a:ext cx="7606982" cy="823912"/>
          </a:xfrm>
        </p:spPr>
        <p:txBody>
          <a:bodyPr/>
          <a:lstStyle/>
          <a:p>
            <a:pPr algn="l" rtl="0"/>
            <a:r>
              <a:rPr lang="en-gb" sz="3600" b="1" i="0" u="none" baseline="0"/>
              <a:t>Social or emotional loneliness?</a:t>
            </a:r>
          </a:p>
        </p:txBody>
      </p:sp>
      <p:sp>
        <p:nvSpPr>
          <p:cNvPr id="10" name="Text Placeholder 3">
            <a:extLst>
              <a:ext uri="{FF2B5EF4-FFF2-40B4-BE49-F238E27FC236}">
                <a16:creationId xmlns:a16="http://schemas.microsoft.com/office/drawing/2014/main" id="{6F3BCA56-2317-C54F-8A75-ED92C449818C}"/>
              </a:ext>
            </a:extLst>
          </p:cNvPr>
          <p:cNvSpPr>
            <a:spLocks noGrp="1"/>
          </p:cNvSpPr>
          <p:nvPr>
            <p:ph type="body" sz="quarter" idx="11"/>
          </p:nvPr>
        </p:nvSpPr>
        <p:spPr>
          <a:xfrm>
            <a:off x="681790" y="2993523"/>
            <a:ext cx="7386446" cy="3534125"/>
          </a:xfrm>
        </p:spPr>
        <p:txBody>
          <a:bodyPr/>
          <a:lstStyle/>
          <a:p>
            <a:pPr marL="457200" lvl="0" indent="-344170" algn="l" rtl="0">
              <a:lnSpc>
                <a:spcPct val="80000"/>
              </a:lnSpc>
              <a:spcBef>
                <a:spcPts val="0"/>
              </a:spcBef>
              <a:spcAft>
                <a:spcPts val="0"/>
              </a:spcAft>
              <a:buSzPts val="1820"/>
              <a:buFont typeface="Wingdings" panose="05000000000000000000" pitchFamily="2" charset="2"/>
              <a:buChar char="Ø"/>
            </a:pPr>
            <a:r>
              <a:rPr lang="en-gb" sz="2400" b="0" i="0" u="none" baseline="0"/>
              <a:t>Loneliness can be social, where we long for more diverse relationships or communities in our lives. </a:t>
            </a:r>
          </a:p>
          <a:p>
            <a:pPr marL="455930" lvl="0" indent="-342900" algn="l" rtl="0">
              <a:lnSpc>
                <a:spcPct val="80000"/>
              </a:lnSpc>
              <a:spcBef>
                <a:spcPts val="0"/>
              </a:spcBef>
              <a:spcAft>
                <a:spcPts val="0"/>
              </a:spcAft>
              <a:buSzPts val="1820"/>
              <a:buFont typeface="Wingdings" panose="05000000000000000000" pitchFamily="2" charset="2"/>
              <a:buChar char="Ø"/>
            </a:pPr>
            <a:endParaRPr lang="en-gb" sz="2400" dirty="0"/>
          </a:p>
          <a:p>
            <a:pPr marL="457200" lvl="0" indent="-344170" algn="l" rtl="0">
              <a:lnSpc>
                <a:spcPct val="80000"/>
              </a:lnSpc>
              <a:spcBef>
                <a:spcPts val="0"/>
              </a:spcBef>
              <a:spcAft>
                <a:spcPts val="0"/>
              </a:spcAft>
              <a:buSzPts val="1820"/>
              <a:buFont typeface="Wingdings" panose="05000000000000000000" pitchFamily="2" charset="2"/>
              <a:buChar char="Ø"/>
            </a:pPr>
            <a:r>
              <a:rPr lang="en-gb" sz="2400" b="0" i="0" u="none" baseline="0"/>
              <a:t>Emotional loneliness arises from the absence of a close personal relationship in our life.</a:t>
            </a:r>
          </a:p>
          <a:p>
            <a:pPr marL="113030" lvl="0" indent="0" algn="l" rtl="0">
              <a:lnSpc>
                <a:spcPct val="80000"/>
              </a:lnSpc>
              <a:spcBef>
                <a:spcPts val="0"/>
              </a:spcBef>
              <a:spcAft>
                <a:spcPts val="0"/>
              </a:spcAft>
              <a:buSzPts val="1820"/>
              <a:buNone/>
            </a:pPr>
            <a:endParaRPr lang="en-gb" dirty="0"/>
          </a:p>
          <a:p>
            <a:pPr marL="0" indent="0" algn="l" rtl="0">
              <a:buNone/>
            </a:pPr>
            <a:endParaRPr lang="en-gb" dirty="0"/>
          </a:p>
        </p:txBody>
      </p:sp>
      <p:sp>
        <p:nvSpPr>
          <p:cNvPr id="4" name="Käärö: Pysty 3">
            <a:extLst>
              <a:ext uri="{FF2B5EF4-FFF2-40B4-BE49-F238E27FC236}">
                <a16:creationId xmlns:a16="http://schemas.microsoft.com/office/drawing/2014/main" id="{859122FE-334F-B756-6BCB-DEA542DBD129}"/>
              </a:ext>
            </a:extLst>
          </p:cNvPr>
          <p:cNvSpPr/>
          <p:nvPr/>
        </p:nvSpPr>
        <p:spPr>
          <a:xfrm>
            <a:off x="8773296" y="2273643"/>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6838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sz="5400" b="1" i="0" u="none" baseline="0"/>
              <a:t>Loneliness is always a </a:t>
            </a:r>
            <a:r>
              <a:rPr lang="en-gb" sz="5400" b="1" i="0" u="none" baseline="0">
                <a:solidFill>
                  <a:srgbClr val="FF0000"/>
                </a:solidFill>
              </a:rPr>
              <a:t>personal</a:t>
            </a:r>
            <a:r>
              <a:rPr lang="en-gb" sz="5400" b="1" i="0" u="none" baseline="0"/>
              <a:t> experience. </a:t>
            </a:r>
            <a:br>
              <a:rPr lang="en-gb" sz="5400"/>
            </a:br>
            <a:r>
              <a:rPr lang="en-gb" sz="5400" b="1" i="0" u="none" baseline="0">
                <a:solidFill>
                  <a:srgbClr val="FF0000"/>
                </a:solidFill>
              </a:rPr>
              <a:t>Every story is valuable </a:t>
            </a:r>
            <a:r>
              <a:rPr lang="en-gb" sz="5400" b="1" i="0" u="none" baseline="0"/>
              <a:t>and deserves to be heard. </a:t>
            </a:r>
          </a:p>
        </p:txBody>
      </p:sp>
    </p:spTree>
    <p:extLst>
      <p:ext uri="{BB962C8B-B14F-4D97-AF65-F5344CB8AC3E}">
        <p14:creationId xmlns:p14="http://schemas.microsoft.com/office/powerpoint/2010/main" val="9826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58021" y="669235"/>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My experience of loneliness</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2938" y="2086986"/>
            <a:ext cx="5626783" cy="4101779"/>
          </a:xfrm>
        </p:spPr>
        <p:txBody>
          <a:bodyPr/>
          <a:lstStyle/>
          <a:p>
            <a:pPr lvl="0" algn="l" rtl="0">
              <a:spcBef>
                <a:spcPts val="0"/>
              </a:spcBef>
              <a:spcAft>
                <a:spcPts val="0"/>
              </a:spcAft>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Take a moment to reflect on your own experiences of loneliness.</a:t>
            </a:r>
          </a:p>
          <a:p>
            <a:pPr lvl="0" algn="l" rtl="0">
              <a:spcBef>
                <a:spcPts val="0"/>
              </a:spcBef>
              <a:spcAft>
                <a:spcPts val="0"/>
              </a:spcAft>
            </a:pPr>
            <a:endParaRPr lang="en-gb" sz="2400" dirty="0">
              <a:latin typeface="Arial" panose="020B0604020202020204" pitchFamily="34" charset="0"/>
            </a:endParaRPr>
          </a:p>
          <a:p>
            <a:pPr lvl="0" algn="l" rtl="0">
              <a:spcBef>
                <a:spcPts val="0"/>
              </a:spcBef>
              <a:spcAft>
                <a:spcPts val="0"/>
              </a:spcAft>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Can you remember a specific moment from childhood, adolescence or adulthood that has particularly stayed with you?</a:t>
            </a:r>
          </a:p>
          <a:p>
            <a:pPr lvl="0" algn="l" rtl="0">
              <a:spcBef>
                <a:spcPts val="0"/>
              </a:spcBef>
              <a:spcAft>
                <a:spcPts val="0"/>
              </a:spcAft>
            </a:pPr>
            <a:endParaRPr lang="en-gb" sz="2400" dirty="0">
              <a:latin typeface="Arial" panose="020B0604020202020204" pitchFamily="34" charset="0"/>
            </a:endParaRPr>
          </a:p>
          <a:p>
            <a:pPr lvl="0" algn="l" rtl="0">
              <a:spcBef>
                <a:spcPts val="0"/>
              </a:spcBef>
              <a:spcAft>
                <a:spcPts val="0"/>
              </a:spcAft>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Share your experience with others to the extent that feels comfortable. </a:t>
            </a:r>
          </a:p>
          <a:p>
            <a:endParaRPr lang="en-gb" dirty="0"/>
          </a:p>
        </p:txBody>
      </p:sp>
      <p:pic>
        <p:nvPicPr>
          <p:cNvPr id="4" name="Picture Placeholder 4">
            <a:extLst>
              <a:ext uri="{FF2B5EF4-FFF2-40B4-BE49-F238E27FC236}">
                <a16:creationId xmlns:a16="http://schemas.microsoft.com/office/drawing/2014/main" id="{ED78E32E-784D-309D-AC6D-D0C8534C07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FC01FB89-9EC7-CB79-5D33-90E8843B9AA4}"/>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Tähti: 5-sakarainen 6">
            <a:extLst>
              <a:ext uri="{FF2B5EF4-FFF2-40B4-BE49-F238E27FC236}">
                <a16:creationId xmlns:a16="http://schemas.microsoft.com/office/drawing/2014/main" id="{7C58F54F-CEB5-B63E-8662-05B1E82C2E65}"/>
              </a:ext>
            </a:extLst>
          </p:cNvPr>
          <p:cNvSpPr/>
          <p:nvPr/>
        </p:nvSpPr>
        <p:spPr>
          <a:xfrm>
            <a:off x="10805321" y="36652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53010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89919" y="871538"/>
            <a:ext cx="10515600" cy="781750"/>
          </a:xfrm>
        </p:spPr>
        <p:txBody>
          <a:bodyPr>
            <a:normAutofit/>
          </a:bodyPr>
          <a:lstStyle/>
          <a:p>
            <a:pPr algn="l" rtl="0"/>
            <a:r>
              <a:rPr lang="en-gb" sz="3600" b="1" i="0" u="none" baseline="0"/>
              <a:t>Gratitude as part of the shared journey</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453189" y="2208829"/>
            <a:ext cx="10515600" cy="3777633"/>
          </a:xfrm>
        </p:spPr>
        <p:txBody>
          <a:bodyPr>
            <a:normAutofit fontScale="92500" lnSpcReduction="10000"/>
          </a:bodyPr>
          <a:lstStyle/>
          <a:p>
            <a:pPr marL="457200" lvl="0" indent="-342900" algn="l" rtl="0">
              <a:spcBef>
                <a:spcPts val="0"/>
              </a:spcBef>
              <a:spcAft>
                <a:spcPts val="0"/>
              </a:spcAft>
              <a:buSzPts val="1800"/>
              <a:buFont typeface="Wingdings" panose="05000000000000000000" pitchFamily="2" charset="2"/>
              <a:buChar char="Ø"/>
            </a:pPr>
            <a:r>
              <a:rPr lang="en-gb" sz="2400" b="0" i="0" u="none" baseline="0"/>
              <a:t>Prolonged loneliness can make the world seem like a bleak place. </a:t>
            </a:r>
          </a:p>
          <a:p>
            <a:pPr marL="457200" lvl="0" indent="-342900" algn="l" rtl="0">
              <a:spcBef>
                <a:spcPts val="0"/>
              </a:spcBef>
              <a:spcAft>
                <a:spcPts val="0"/>
              </a:spcAft>
              <a:buSzPts val="1800"/>
              <a:buFont typeface="Wingdings" panose="05000000000000000000" pitchFamily="2" charset="2"/>
              <a:buChar char="Ø"/>
            </a:pPr>
            <a:endParaRPr lang="en-gb" sz="2400" dirty="0"/>
          </a:p>
          <a:p>
            <a:pPr marL="457200" lvl="0" indent="-342900" algn="l" rtl="0">
              <a:spcBef>
                <a:spcPts val="0"/>
              </a:spcBef>
              <a:spcAft>
                <a:spcPts val="0"/>
              </a:spcAft>
              <a:buSzPts val="1800"/>
              <a:buFont typeface="Wingdings" panose="05000000000000000000" pitchFamily="2" charset="2"/>
              <a:buChar char="Ø"/>
            </a:pPr>
            <a:r>
              <a:rPr lang="en-gb" sz="2400" b="0" i="0" u="none" baseline="0"/>
              <a:t>Although it can be very challenging, it is important to find things to be grateful for, </a:t>
            </a:r>
            <a:r>
              <a:rPr lang="en-gb" sz="2400" b="0" i="0" u="sng" baseline="0"/>
              <a:t>even just a little</a:t>
            </a:r>
            <a:r>
              <a:rPr lang="en-gb" sz="2400" b="0" i="0" u="none" baseline="0"/>
              <a:t>.</a:t>
            </a:r>
          </a:p>
          <a:p>
            <a:pPr marL="457200" lvl="0" indent="-342900" algn="l" rtl="0">
              <a:spcBef>
                <a:spcPts val="0"/>
              </a:spcBef>
              <a:spcAft>
                <a:spcPts val="0"/>
              </a:spcAft>
              <a:buSzPts val="1800"/>
              <a:buFont typeface="Wingdings" panose="05000000000000000000" pitchFamily="2" charset="2"/>
              <a:buChar char="Ø"/>
            </a:pPr>
            <a:endParaRPr lang="en-gb" sz="2400" dirty="0"/>
          </a:p>
          <a:p>
            <a:pPr marL="457200" lvl="0" indent="-342900" algn="l" rtl="0">
              <a:spcBef>
                <a:spcPts val="0"/>
              </a:spcBef>
              <a:spcAft>
                <a:spcPts val="0"/>
              </a:spcAft>
              <a:buSzPts val="1800"/>
              <a:buFont typeface="Wingdings" panose="05000000000000000000" pitchFamily="2" charset="2"/>
              <a:buChar char="Ø"/>
            </a:pPr>
            <a:r>
              <a:rPr lang="en-gb" sz="2400" b="0" i="0" u="none" baseline="0"/>
              <a:t>One of the key ideas of our group is to focus on resources, and gratitude directs our attention to the things from which we can draw strength in difficult situations.</a:t>
            </a:r>
          </a:p>
          <a:p>
            <a:pPr marL="114300" lvl="0" algn="l" rtl="0">
              <a:spcBef>
                <a:spcPts val="0"/>
              </a:spcBef>
              <a:spcAft>
                <a:spcPts val="0"/>
              </a:spcAft>
              <a:buSzPts val="1800"/>
            </a:pPr>
            <a:endParaRPr lang="en-gb" sz="2400" dirty="0"/>
          </a:p>
          <a:p>
            <a:pPr marL="457200" lvl="0" indent="-342900" algn="l" rtl="0">
              <a:spcBef>
                <a:spcPts val="0"/>
              </a:spcBef>
              <a:spcAft>
                <a:spcPts val="0"/>
              </a:spcAft>
              <a:buSzPts val="1800"/>
              <a:buFont typeface="Wingdings" panose="05000000000000000000" pitchFamily="2" charset="2"/>
              <a:buChar char="Ø"/>
            </a:pPr>
            <a:r>
              <a:rPr lang="en-gb" sz="2400" b="0" i="0" u="none" baseline="0"/>
              <a:t>Research has shown that practising gratitude is an effective way to shift thoughts away from negative emotions and boost self-esteem.</a:t>
            </a:r>
          </a:p>
          <a:p>
            <a:endParaRPr lang="en-gb" dirty="0"/>
          </a:p>
        </p:txBody>
      </p:sp>
    </p:spTree>
    <p:extLst>
      <p:ext uri="{BB962C8B-B14F-4D97-AF65-F5344CB8AC3E}">
        <p14:creationId xmlns:p14="http://schemas.microsoft.com/office/powerpoint/2010/main" val="62287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1st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954107"/>
          </a:xfrm>
          <a:prstGeom prst="rect">
            <a:avLst/>
          </a:prstGeom>
          <a:noFill/>
        </p:spPr>
        <p:txBody>
          <a:bodyPr wrap="square" rtlCol="0">
            <a:spAutoFit/>
          </a:bodyPr>
          <a:lstStyle/>
          <a:p>
            <a:pPr algn="l" rtl="0"/>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Agreeing on shared practices, getting to know each other, loneliness as a phenomenon</a:t>
            </a:r>
          </a:p>
        </p:txBody>
      </p:sp>
    </p:spTree>
    <p:extLst>
      <p:ext uri="{BB962C8B-B14F-4D97-AF65-F5344CB8AC3E}">
        <p14:creationId xmlns:p14="http://schemas.microsoft.com/office/powerpoint/2010/main" val="46218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60424" y="825289"/>
            <a:ext cx="10515600" cy="1169338"/>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The gratitude journal as a tool</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18984" y="1867560"/>
            <a:ext cx="10199840" cy="4101779"/>
          </a:xfrm>
        </p:spPr>
        <p:txBody>
          <a:bodyPr/>
          <a:lstStyle/>
          <a:p>
            <a:pPr marL="457200" lvl="0" indent="-342900" algn="l" rtl="0">
              <a:spcBef>
                <a:spcPts val="0"/>
              </a:spcBef>
              <a:spcAft>
                <a:spcPts val="0"/>
              </a:spcAft>
              <a:buSzPts val="1800"/>
              <a:buFont typeface="Wingdings" panose="05000000000000000000" pitchFamily="2" charset="2"/>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Keeping a gratitude journal will help you notice and appreciate positive things in your life. </a:t>
            </a:r>
          </a:p>
          <a:p>
            <a:pPr marL="457200" lvl="0" indent="-342900" algn="l" rtl="0">
              <a:spcBef>
                <a:spcPts val="0"/>
              </a:spcBef>
              <a:spcAft>
                <a:spcPts val="0"/>
              </a:spcAft>
              <a:buSzPts val="1800"/>
              <a:buFont typeface="Wingdings" panose="05000000000000000000" pitchFamily="2" charset="2"/>
              <a:buChar char="Ø"/>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can improve your mood, increase your wellbeing and help you focus on things you can control. </a:t>
            </a:r>
          </a:p>
          <a:p>
            <a:pPr marL="457200" lvl="0" indent="-342900" algn="l" rtl="0">
              <a:spcBef>
                <a:spcPts val="0"/>
              </a:spcBef>
              <a:spcAft>
                <a:spcPts val="0"/>
              </a:spcAft>
              <a:buSzPts val="1800"/>
              <a:buFont typeface="Wingdings" panose="05000000000000000000" pitchFamily="2" charset="2"/>
              <a:buChar char="Ø"/>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You can also use the journal to record other exercises and thoughts as the group progresses. </a:t>
            </a:r>
            <a:endParaRPr lang="en-gb" sz="2400" dirty="0">
              <a:latin typeface="Arial" panose="020B0604020202020204" pitchFamily="34" charset="0"/>
            </a:endParaRPr>
          </a:p>
          <a:p>
            <a:endParaRPr lang="en-gb" dirty="0"/>
          </a:p>
        </p:txBody>
      </p:sp>
    </p:spTree>
    <p:extLst>
      <p:ext uri="{BB962C8B-B14F-4D97-AF65-F5344CB8AC3E}">
        <p14:creationId xmlns:p14="http://schemas.microsoft.com/office/powerpoint/2010/main" val="309812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0164" y="2823745"/>
            <a:ext cx="2337690" cy="233769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546124" y="579742"/>
            <a:ext cx="10515600" cy="1169338"/>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Weekly assignment – choose one that fits you!</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2734906" y="2176479"/>
            <a:ext cx="9106930" cy="4101779"/>
          </a:xfrm>
        </p:spPr>
        <p:txBody>
          <a:bodyPr/>
          <a:lstStyle/>
          <a:p>
            <a:pPr marL="457200" lvl="0" indent="-342900" algn="l" rtl="0">
              <a:spcBef>
                <a:spcPts val="0"/>
              </a:spcBef>
              <a:spcAft>
                <a:spcPts val="0"/>
              </a:spcAft>
              <a:buSzPts val="1800"/>
              <a:buFont typeface="Wingdings" panose="05000000000000000000" pitchFamily="2" charset="2"/>
              <a:buChar char="ü"/>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Write down observations in your gratitude journal at least on one day. </a:t>
            </a:r>
          </a:p>
          <a:p>
            <a:pPr marL="457200" lvl="0" indent="-342900" algn="l" rtl="0">
              <a:spcBef>
                <a:spcPts val="0"/>
              </a:spcBef>
              <a:spcAft>
                <a:spcPts val="0"/>
              </a:spcAft>
              <a:buSzPts val="1800"/>
              <a:buFont typeface="Wingdings" panose="05000000000000000000" pitchFamily="2" charset="2"/>
              <a:buChar char="ü"/>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 one week, see where you can spot loneliness (literature, movies, music). </a:t>
            </a:r>
          </a:p>
          <a:p>
            <a:pPr marL="114300" lvl="0" algn="l" rtl="0">
              <a:spcBef>
                <a:spcPts val="0"/>
              </a:spcBef>
              <a:spcAft>
                <a:spcPts val="0"/>
              </a:spcAft>
              <a:buSzPts val="1800"/>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Explore the podcast recommendations (can be found in the shared list of links).</a:t>
            </a:r>
          </a:p>
          <a:p>
            <a:pPr marL="114300" lvl="0" algn="l" rtl="0">
              <a:spcBef>
                <a:spcPts val="0"/>
              </a:spcBef>
              <a:spcAft>
                <a:spcPts val="0"/>
              </a:spcAft>
              <a:buSzPts val="1800"/>
            </a:pPr>
            <a:endParaRPr lang="en-gb" sz="2400" dirty="0">
              <a:latin typeface="Arial" panose="020B0604020202020204" pitchFamily="34" charset="0"/>
            </a:endParaRPr>
          </a:p>
          <a:p>
            <a:endParaRPr lang="en-gb" dirty="0"/>
          </a:p>
        </p:txBody>
      </p:sp>
    </p:spTree>
    <p:extLst>
      <p:ext uri="{BB962C8B-B14F-4D97-AF65-F5344CB8AC3E}">
        <p14:creationId xmlns:p14="http://schemas.microsoft.com/office/powerpoint/2010/main" val="118505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7438768" y="1767016"/>
            <a:ext cx="4059984" cy="3520141"/>
          </a:xfrm>
        </p:spPr>
        <p:txBody>
          <a:bodyPr/>
          <a:lstStyle/>
          <a:p>
            <a:pPr rtl="0"/>
            <a:r>
              <a:rPr lang="en-gb" sz="2800" b="1" i="0" u="none" baseline="0"/>
              <a:t>Thank you for this meeting! </a:t>
            </a:r>
          </a:p>
        </p:txBody>
      </p:sp>
      <p:pic>
        <p:nvPicPr>
          <p:cNvPr id="6" name="Kuva 5" descr="Kuva, joka sisältää kohteen vaate, jalkineet, Ihmisen kasvot, henkilö&#10;&#10;Kuvaus luotu automaattisesti">
            <a:extLst>
              <a:ext uri="{FF2B5EF4-FFF2-40B4-BE49-F238E27FC236}">
                <a16:creationId xmlns:a16="http://schemas.microsoft.com/office/drawing/2014/main" id="{43F6F1F6-8518-412D-57BA-D5DAE61A3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74" y="1111747"/>
            <a:ext cx="6815385" cy="5400263"/>
          </a:xfrm>
          <a:prstGeom prst="rect">
            <a:avLst/>
          </a:prstGeom>
        </p:spPr>
      </p:pic>
    </p:spTree>
    <p:extLst>
      <p:ext uri="{BB962C8B-B14F-4D97-AF65-F5344CB8AC3E}">
        <p14:creationId xmlns:p14="http://schemas.microsoft.com/office/powerpoint/2010/main" val="314884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2nd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can cause loneliness?</a:t>
            </a:r>
          </a:p>
        </p:txBody>
      </p:sp>
    </p:spTree>
    <p:extLst>
      <p:ext uri="{BB962C8B-B14F-4D97-AF65-F5344CB8AC3E}">
        <p14:creationId xmlns:p14="http://schemas.microsoft.com/office/powerpoint/2010/main" val="8399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86225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40214" y="2014151"/>
            <a:ext cx="3964460" cy="3950268"/>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74562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94327" y="1853673"/>
            <a:ext cx="6267125" cy="4109475"/>
          </a:xfrm>
        </p:spPr>
        <p:txBody>
          <a:bodyPr/>
          <a:lstStyle/>
          <a:p>
            <a:pPr lvl="0" algn="l" rtl="0">
              <a:spcBef>
                <a:spcPts val="0"/>
              </a:spcBef>
              <a:spcAft>
                <a:spcPts val="0"/>
              </a:spcAft>
            </a:pPr>
            <a:r>
              <a:rPr lang="en-gb" sz="2800" b="0" i="0" u="none" baseline="0">
                <a:latin typeface="Arial"/>
                <a:ea typeface="Arial"/>
                <a:cs typeface="Arial"/>
                <a:sym typeface="Arial"/>
              </a:rPr>
              <a:t>How are you feeling right now?</a:t>
            </a:r>
          </a:p>
          <a:p>
            <a:pPr lvl="0" algn="l" rtl="0">
              <a:spcBef>
                <a:spcPts val="0"/>
              </a:spcBef>
              <a:spcAft>
                <a:spcPts val="0"/>
              </a:spcAft>
            </a:pPr>
            <a:endParaRPr lang="en-gb" sz="2800" dirty="0">
              <a:latin typeface="Arial"/>
              <a:cs typeface="Arial"/>
            </a:endParaRPr>
          </a:p>
          <a:p>
            <a:pPr lvl="0" algn="l" rtl="0">
              <a:spcBef>
                <a:spcPts val="0"/>
              </a:spcBef>
              <a:spcAft>
                <a:spcPts val="0"/>
              </a:spcAft>
            </a:pPr>
            <a:r>
              <a:rPr lang="en-gb" sz="2800" b="0" i="0" u="none" baseline="0">
                <a:latin typeface="Arial"/>
                <a:ea typeface="Arial"/>
                <a:cs typeface="Arial"/>
                <a:sym typeface="Arial"/>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r>
              <a:rPr lang="en-gb" sz="2800" b="0" i="0" u="none" baseline="0">
                <a:latin typeface="Georgia"/>
                <a:cs typeface="Arial"/>
              </a:rPr>
              <a:t>?</a:t>
            </a:r>
          </a:p>
          <a:p>
            <a:endParaRPr lang="en-gb" dirty="0"/>
          </a:p>
        </p:txBody>
      </p:sp>
    </p:spTree>
    <p:extLst>
      <p:ext uri="{BB962C8B-B14F-4D97-AF65-F5344CB8AC3E}">
        <p14:creationId xmlns:p14="http://schemas.microsoft.com/office/powerpoint/2010/main" val="312686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E2A4807B-A5EE-71F0-EEC8-DF96CAD8CC7E}"/>
              </a:ext>
            </a:extLst>
          </p:cNvPr>
          <p:cNvSpPr/>
          <p:nvPr/>
        </p:nvSpPr>
        <p:spPr>
          <a:xfrm>
            <a:off x="515544" y="1227212"/>
            <a:ext cx="5230348" cy="2760822"/>
          </a:xfrm>
          <a:prstGeom prst="ellipse">
            <a:avLst/>
          </a:prstGeom>
          <a:solidFill>
            <a:srgbClr val="E8E2D8"/>
          </a:solidFill>
          <a:ln>
            <a:solidFill>
              <a:srgbClr val="E8E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SzPts val="1400"/>
              <a:buFont typeface="Arial" panose="020B0604020202020204" pitchFamily="34" charset="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Features and characteristics</a:t>
            </a:r>
          </a:p>
          <a:p>
            <a:pPr marL="457200" lvl="0" indent="-317500" algn="l" rtl="0">
              <a:spcBef>
                <a:spcPts val="0"/>
              </a:spcBef>
              <a:spcAft>
                <a:spcPts val="0"/>
              </a:spcAft>
              <a:buSzPts val="1400"/>
              <a:buFont typeface="Arial" panose="020B0604020202020204" pitchFamily="34" charset="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Functional capacity</a:t>
            </a:r>
          </a:p>
          <a:p>
            <a:pPr marL="457200" lvl="0" indent="-317500" algn="l" rtl="0">
              <a:spcBef>
                <a:spcPts val="0"/>
              </a:spcBef>
              <a:spcAft>
                <a:spcPts val="0"/>
              </a:spcAft>
              <a:buSzPts val="1400"/>
              <a:buFont typeface="Arial" panose="020B0604020202020204" pitchFamily="34" charset="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Different ways of behaving and thinking</a:t>
            </a:r>
          </a:p>
          <a:p>
            <a:pPr marL="457200" lvl="0" indent="-317500" algn="l" rtl="0">
              <a:spcBef>
                <a:spcPts val="0"/>
              </a:spcBef>
              <a:spcAft>
                <a:spcPts val="0"/>
              </a:spcAft>
              <a:buSzPts val="1400"/>
              <a:buFont typeface="Arial" panose="020B0604020202020204" pitchFamily="34" charset="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Previous experiences</a:t>
            </a:r>
          </a:p>
          <a:p>
            <a:pPr marL="457200" lvl="0" indent="-317500" algn="l" rtl="0">
              <a:spcBef>
                <a:spcPts val="0"/>
              </a:spcBef>
              <a:spcAft>
                <a:spcPts val="0"/>
              </a:spcAft>
              <a:buSzPts val="1400"/>
              <a:buFont typeface="Arial" panose="020B0604020202020204" pitchFamily="34" charset="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Social skills…</a:t>
            </a:r>
          </a:p>
        </p:txBody>
      </p:sp>
      <p:sp>
        <p:nvSpPr>
          <p:cNvPr id="9" name="Ellipsi 8">
            <a:extLst>
              <a:ext uri="{FF2B5EF4-FFF2-40B4-BE49-F238E27FC236}">
                <a16:creationId xmlns:a16="http://schemas.microsoft.com/office/drawing/2014/main" id="{3826B679-6911-E678-D913-31AAFE971EB2}"/>
              </a:ext>
            </a:extLst>
          </p:cNvPr>
          <p:cNvSpPr/>
          <p:nvPr/>
        </p:nvSpPr>
        <p:spPr>
          <a:xfrm>
            <a:off x="6162288" y="1227212"/>
            <a:ext cx="5230348" cy="2760822"/>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Clr>
                <a:schemeClr val="dk2"/>
              </a:buClr>
              <a:buSzPts val="1400"/>
              <a:buChar char="●"/>
            </a:pPr>
            <a:endParaRPr lang="en-gb" dirty="0">
              <a:solidFill>
                <a:schemeClr val="tx1"/>
              </a:solidFill>
            </a:endParaRPr>
          </a:p>
          <a:p>
            <a:pPr marL="457200" lvl="0" indent="-317500" algn="l" rtl="0">
              <a:spcBef>
                <a:spcPts val="0"/>
              </a:spcBef>
              <a:spcAft>
                <a:spcPts val="0"/>
              </a:spcAft>
              <a:buSzPts val="1400"/>
              <a:buChar char="●"/>
            </a:pPr>
            <a:endParaRPr lang="en-gb" dirty="0">
              <a:solidFill>
                <a:schemeClr val="tx1"/>
              </a:solidFill>
            </a:endParaRP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Changes in health</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Changes in relationships</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Changes in the financial situation</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Changes in circumstances…</a:t>
            </a:r>
          </a:p>
          <a:p>
            <a:pPr marL="457200" lvl="0" indent="-317500" algn="l" rtl="0">
              <a:spcBef>
                <a:spcPts val="0"/>
              </a:spcBef>
              <a:spcAft>
                <a:spcPts val="0"/>
              </a:spcAft>
              <a:buClr>
                <a:schemeClr val="dk2"/>
              </a:buClr>
              <a:buSzPts val="1400"/>
              <a:buChar char="●"/>
            </a:pPr>
            <a:endParaRPr lang="en-gb" dirty="0">
              <a:solidFill>
                <a:schemeClr val="tx1"/>
              </a:solidFill>
            </a:endParaRPr>
          </a:p>
          <a:p>
            <a:pPr marL="457200" lvl="0" indent="-317500" algn="l" rtl="0">
              <a:spcBef>
                <a:spcPts val="0"/>
              </a:spcBef>
              <a:spcAft>
                <a:spcPts val="0"/>
              </a:spcAft>
              <a:buClr>
                <a:schemeClr val="dk2"/>
              </a:buClr>
              <a:buSzPts val="1400"/>
              <a:buChar char="●"/>
            </a:pPr>
            <a:endParaRPr lang="en-gb" dirty="0">
              <a:solidFill>
                <a:schemeClr val="tx1"/>
              </a:solidFill>
            </a:endParaRPr>
          </a:p>
        </p:txBody>
      </p:sp>
      <p:sp>
        <p:nvSpPr>
          <p:cNvPr id="10" name="Ellipsi 9">
            <a:extLst>
              <a:ext uri="{FF2B5EF4-FFF2-40B4-BE49-F238E27FC236}">
                <a16:creationId xmlns:a16="http://schemas.microsoft.com/office/drawing/2014/main" id="{13804F86-2D54-18E1-3AA3-6D6A8B3C9AED}"/>
              </a:ext>
            </a:extLst>
          </p:cNvPr>
          <p:cNvSpPr/>
          <p:nvPr/>
        </p:nvSpPr>
        <p:spPr>
          <a:xfrm>
            <a:off x="247136" y="4144160"/>
            <a:ext cx="5364526" cy="2571783"/>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SzPts val="1400"/>
              <a:buChar char="●"/>
            </a:pPr>
            <a:endParaRPr lang="en-gb" dirty="0">
              <a:solidFill>
                <a:schemeClr val="tx1"/>
              </a:solidFill>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Surrounding people and communities</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Transport connections</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Differing operating cultures…</a:t>
            </a:r>
          </a:p>
          <a:p>
            <a:pPr marL="457200" lvl="0" indent="-317500" algn="l" rtl="0">
              <a:spcBef>
                <a:spcPts val="0"/>
              </a:spcBef>
              <a:spcAft>
                <a:spcPts val="0"/>
              </a:spcAft>
              <a:buClr>
                <a:schemeClr val="dk2"/>
              </a:buClr>
              <a:buSzPts val="1400"/>
              <a:buChar char="●"/>
            </a:pPr>
            <a:endParaRPr lang="en-gb" dirty="0">
              <a:solidFill>
                <a:schemeClr val="tx1"/>
              </a:solidFill>
            </a:endParaRPr>
          </a:p>
        </p:txBody>
      </p:sp>
      <p:sp>
        <p:nvSpPr>
          <p:cNvPr id="11" name="Ellipsi 10">
            <a:extLst>
              <a:ext uri="{FF2B5EF4-FFF2-40B4-BE49-F238E27FC236}">
                <a16:creationId xmlns:a16="http://schemas.microsoft.com/office/drawing/2014/main" id="{D996AA41-3D8C-9A60-EB8E-07A0F2DD0215}"/>
              </a:ext>
            </a:extLst>
          </p:cNvPr>
          <p:cNvSpPr/>
          <p:nvPr/>
        </p:nvSpPr>
        <p:spPr>
          <a:xfrm>
            <a:off x="6099955" y="4282905"/>
            <a:ext cx="4922729" cy="2571783"/>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lvl="0" indent="-317500" algn="l" rtl="0">
              <a:spcBef>
                <a:spcPts val="0"/>
              </a:spcBef>
              <a:spcAft>
                <a:spcPts val="0"/>
              </a:spcAft>
              <a:buClr>
                <a:schemeClr val="dk2"/>
              </a:buClr>
              <a:buSzPts val="1400"/>
              <a:buChar char="●"/>
            </a:pPr>
            <a:endParaRPr lang="en-gb" dirty="0">
              <a:solidFill>
                <a:schemeClr val="tx1"/>
              </a:solidFill>
            </a:endParaRPr>
          </a:p>
          <a:p>
            <a:pPr marL="457200" lvl="0" indent="-317500" algn="l" rtl="0">
              <a:spcBef>
                <a:spcPts val="0"/>
              </a:spcBef>
              <a:spcAft>
                <a:spcPts val="0"/>
              </a:spcAft>
              <a:buSzPts val="1400"/>
              <a:buChar char="●"/>
            </a:pPr>
            <a:endParaRPr lang="en-gb" dirty="0">
              <a:solidFill>
                <a:schemeClr val="tx1"/>
              </a:solidFill>
            </a:endParaRP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Values and attitudes</a:t>
            </a:r>
          </a:p>
          <a:p>
            <a:pPr marL="457200" indent="-317500" algn="l" rtl="0">
              <a:buSzPts val="1400"/>
              <a:buChar char="●"/>
            </a:pPr>
            <a:r>
              <a:rPr lang="en-gb" b="0" i="0" u="none" baseline="0">
                <a:solidFill>
                  <a:schemeClr val="tx1"/>
                </a:solidFill>
                <a:latin typeface="Arial"/>
                <a:ea typeface="Arial"/>
                <a:cs typeface="Arial"/>
                <a:sym typeface="Arial"/>
              </a:rPr>
              <a:t>Racism</a:t>
            </a:r>
          </a:p>
          <a:p>
            <a:pPr marL="457200" lvl="0" indent="-317500" algn="l" rtl="0">
              <a:spcBef>
                <a:spcPts val="0"/>
              </a:spcBef>
              <a:spcAft>
                <a:spcPts val="0"/>
              </a:spcAft>
              <a:buSzPts val="1400"/>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Individualism</a:t>
            </a:r>
          </a:p>
          <a:p>
            <a:pPr marL="457200" indent="-317500" algn="l" rtl="0">
              <a:buSzPts val="1400"/>
              <a:buFont typeface="Arial"/>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Media</a:t>
            </a:r>
          </a:p>
          <a:p>
            <a:pPr marL="457200" indent="-317500" algn="l" rtl="0">
              <a:buSzPts val="1400"/>
              <a:buFont typeface="Arial"/>
              <a:buChar char="●"/>
            </a:pPr>
            <a:r>
              <a:rPr lang="en-gb"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Services and their availability...</a:t>
            </a:r>
          </a:p>
          <a:p>
            <a:pPr marL="457200" indent="-317500" algn="l" rtl="0">
              <a:buClr>
                <a:schemeClr val="dk2"/>
              </a:buClr>
              <a:buSzPts val="1400"/>
              <a:buFont typeface="Arial"/>
              <a:buChar char="●"/>
            </a:pPr>
            <a:endParaRPr lang="en-gb" dirty="0">
              <a:solidFill>
                <a:schemeClr val="tx1"/>
              </a:solidFill>
              <a:latin typeface="Arial" panose="020B0604020202020204" pitchFamily="34" charset="0"/>
              <a:cs typeface="Arial" panose="020B0604020202020204" pitchFamily="34" charset="0"/>
            </a:endParaRPr>
          </a:p>
          <a:p>
            <a:pPr marL="457200" lvl="0" indent="-317500" algn="l" rtl="0">
              <a:spcBef>
                <a:spcPts val="0"/>
              </a:spcBef>
              <a:spcAft>
                <a:spcPts val="0"/>
              </a:spcAft>
              <a:buClr>
                <a:schemeClr val="dk2"/>
              </a:buClr>
              <a:buSzPts val="1400"/>
              <a:buChar char="●"/>
            </a:pPr>
            <a:endParaRPr lang="en-gb" dirty="0">
              <a:solidFill>
                <a:schemeClr val="tx1"/>
              </a:solidFill>
            </a:endParaRPr>
          </a:p>
        </p:txBody>
      </p:sp>
      <p:sp>
        <p:nvSpPr>
          <p:cNvPr id="12" name="Title 1">
            <a:extLst>
              <a:ext uri="{FF2B5EF4-FFF2-40B4-BE49-F238E27FC236}">
                <a16:creationId xmlns:a16="http://schemas.microsoft.com/office/drawing/2014/main" id="{E43E4971-DC9B-04D9-795B-7490D4C90D02}"/>
              </a:ext>
            </a:extLst>
          </p:cNvPr>
          <p:cNvSpPr txBox="1">
            <a:spLocks/>
          </p:cNvSpPr>
          <p:nvPr/>
        </p:nvSpPr>
        <p:spPr>
          <a:xfrm>
            <a:off x="1430329" y="324492"/>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What kind of things can cause</a:t>
            </a:r>
            <a:r>
              <a:rPr lang="en-gb" sz="3200" b="1" i="0" u="none" baseline="0">
                <a:solidFill>
                  <a:srgbClr val="000000"/>
                </a:solidFill>
              </a:rPr>
              <a:t>loneliness?</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kstiruutu 1">
            <a:extLst>
              <a:ext uri="{FF2B5EF4-FFF2-40B4-BE49-F238E27FC236}">
                <a16:creationId xmlns:a16="http://schemas.microsoft.com/office/drawing/2014/main" id="{0B24FF5A-E85E-71F8-75AB-107CADF1872D}"/>
              </a:ext>
            </a:extLst>
          </p:cNvPr>
          <p:cNvSpPr txBox="1"/>
          <p:nvPr/>
        </p:nvSpPr>
        <p:spPr>
          <a:xfrm>
            <a:off x="7591553" y="1402202"/>
            <a:ext cx="2067668" cy="400110"/>
          </a:xfrm>
          <a:prstGeom prst="rect">
            <a:avLst/>
          </a:prstGeom>
          <a:noFill/>
        </p:spPr>
        <p:txBody>
          <a:bodyPr wrap="square" rtlCol="0">
            <a:spAutoFit/>
          </a:bodyPr>
          <a:lstStyle/>
          <a:p>
            <a:pPr algn="l" rtl="0"/>
            <a:r>
              <a:rPr lang="en-gb"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Life situation</a:t>
            </a:r>
          </a:p>
        </p:txBody>
      </p:sp>
      <p:sp>
        <p:nvSpPr>
          <p:cNvPr id="3" name="Tekstiruutu 2">
            <a:extLst>
              <a:ext uri="{FF2B5EF4-FFF2-40B4-BE49-F238E27FC236}">
                <a16:creationId xmlns:a16="http://schemas.microsoft.com/office/drawing/2014/main" id="{9C5AD6C8-D68E-6D60-6879-CF3D6CEC5DC6}"/>
              </a:ext>
            </a:extLst>
          </p:cNvPr>
          <p:cNvSpPr txBox="1"/>
          <p:nvPr/>
        </p:nvSpPr>
        <p:spPr>
          <a:xfrm>
            <a:off x="1987507" y="1356009"/>
            <a:ext cx="2683042" cy="400110"/>
          </a:xfrm>
          <a:prstGeom prst="rect">
            <a:avLst/>
          </a:prstGeom>
          <a:noFill/>
        </p:spPr>
        <p:txBody>
          <a:bodyPr wrap="square" rtlCol="0">
            <a:spAutoFit/>
          </a:bodyPr>
          <a:lstStyle/>
          <a:p>
            <a:pPr algn="l" rtl="0"/>
            <a:r>
              <a:rPr lang="en-gb"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Individual factors</a:t>
            </a:r>
          </a:p>
        </p:txBody>
      </p:sp>
      <p:sp>
        <p:nvSpPr>
          <p:cNvPr id="4" name="Tekstiruutu 3">
            <a:extLst>
              <a:ext uri="{FF2B5EF4-FFF2-40B4-BE49-F238E27FC236}">
                <a16:creationId xmlns:a16="http://schemas.microsoft.com/office/drawing/2014/main" id="{B34F5D19-EFA2-44F7-0568-D3696191C3CE}"/>
              </a:ext>
            </a:extLst>
          </p:cNvPr>
          <p:cNvSpPr txBox="1"/>
          <p:nvPr/>
        </p:nvSpPr>
        <p:spPr>
          <a:xfrm>
            <a:off x="7591553" y="4287247"/>
            <a:ext cx="2603738" cy="400110"/>
          </a:xfrm>
          <a:prstGeom prst="rect">
            <a:avLst/>
          </a:prstGeom>
          <a:noFill/>
        </p:spPr>
        <p:txBody>
          <a:bodyPr wrap="square" rtlCol="0">
            <a:spAutoFit/>
          </a:bodyPr>
          <a:lstStyle/>
          <a:p>
            <a:pPr algn="l" rtl="0"/>
            <a:r>
              <a:rPr lang="en-gb"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Society</a:t>
            </a:r>
          </a:p>
        </p:txBody>
      </p:sp>
      <p:sp>
        <p:nvSpPr>
          <p:cNvPr id="6" name="Tekstiruutu 5">
            <a:extLst>
              <a:ext uri="{FF2B5EF4-FFF2-40B4-BE49-F238E27FC236}">
                <a16:creationId xmlns:a16="http://schemas.microsoft.com/office/drawing/2014/main" id="{50F7B1FC-7ABB-EE49-ECAF-A23C587CE869}"/>
              </a:ext>
            </a:extLst>
          </p:cNvPr>
          <p:cNvSpPr txBox="1"/>
          <p:nvPr/>
        </p:nvSpPr>
        <p:spPr>
          <a:xfrm>
            <a:off x="1464424" y="4386101"/>
            <a:ext cx="2603738" cy="400110"/>
          </a:xfrm>
          <a:prstGeom prst="rect">
            <a:avLst/>
          </a:prstGeom>
          <a:noFill/>
        </p:spPr>
        <p:txBody>
          <a:bodyPr wrap="square" rtlCol="0">
            <a:spAutoFit/>
          </a:bodyPr>
          <a:lstStyle/>
          <a:p>
            <a:pPr algn="l" rtl="0"/>
            <a:r>
              <a:rPr lang="en-gb"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Operating environment</a:t>
            </a:r>
          </a:p>
        </p:txBody>
      </p:sp>
    </p:spTree>
    <p:extLst>
      <p:ext uri="{BB962C8B-B14F-4D97-AF65-F5344CB8AC3E}">
        <p14:creationId xmlns:p14="http://schemas.microsoft.com/office/powerpoint/2010/main" val="320108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4489" y="1995000"/>
            <a:ext cx="4552434" cy="48630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0922" y="695853"/>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Let’s explore the topic in more detail together </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203014" y="1697530"/>
            <a:ext cx="6143508" cy="4101779"/>
          </a:xfrm>
        </p:spPr>
        <p:txBody>
          <a:bodyPr/>
          <a:lstStyle/>
          <a:p>
            <a:pPr lvl="0" algn="l" rtl="0">
              <a:spcBef>
                <a:spcPts val="0"/>
              </a:spcBef>
              <a:spcAft>
                <a:spcPts val="0"/>
              </a:spcAft>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Let's make a more detailed list of things that cause loneliness. Write down as many things as you can think of. </a:t>
            </a:r>
          </a:p>
          <a:p>
            <a:pPr lvl="0" algn="l" rtl="0">
              <a:spcBef>
                <a:spcPts val="0"/>
              </a:spcBef>
              <a:spcAft>
                <a:spcPts val="0"/>
              </a:spcAft>
            </a:pPr>
            <a:endParaRPr lang="en-gb" sz="2000" dirty="0">
              <a:latin typeface="Arial" panose="020B0604020202020204" pitchFamily="34" charset="0"/>
            </a:endParaRPr>
          </a:p>
          <a:p>
            <a:pPr algn="l" rtl="0"/>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Note! You do not have to approach the topic only from your personal experiences; let’s think of loneliness as a phenomenon and on a general level. </a:t>
            </a:r>
          </a:p>
        </p:txBody>
      </p:sp>
      <p:sp>
        <p:nvSpPr>
          <p:cNvPr id="2" name="Tähti: 5-sakarainen 1">
            <a:extLst>
              <a:ext uri="{FF2B5EF4-FFF2-40B4-BE49-F238E27FC236}">
                <a16:creationId xmlns:a16="http://schemas.microsoft.com/office/drawing/2014/main" id="{2512857B-CEC6-8266-08E0-F7E7AC43A12D}"/>
              </a:ext>
            </a:extLst>
          </p:cNvPr>
          <p:cNvSpPr/>
          <p:nvPr/>
        </p:nvSpPr>
        <p:spPr>
          <a:xfrm>
            <a:off x="11077690" y="44875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144145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26989" y="71772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i="0" u="none" baseline="0"/>
              <a:t>Underlying factors of loneliness in our own lives</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4789" y="2038501"/>
            <a:ext cx="5511453" cy="4101779"/>
          </a:xfrm>
        </p:spPr>
        <p:txBody>
          <a:bodyPr/>
          <a:lstStyle/>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Take a moment to reflect on your own experience of loneliness. </a:t>
            </a:r>
          </a:p>
          <a:p>
            <a:pPr marL="88900" lvl="0" algn="l" rtl="0">
              <a:spcBef>
                <a:spcPts val="0"/>
              </a:spcBef>
              <a:spcAft>
                <a:spcPts val="0"/>
              </a:spcAft>
              <a:buClr>
                <a:schemeClr val="dk2"/>
              </a:buClr>
              <a:buSzPts val="2200"/>
            </a:pPr>
            <a:endParaRPr lang="en-gb" sz="2400" dirty="0">
              <a:latin typeface="Arial" panose="020B0604020202020204" pitchFamily="34" charset="0"/>
            </a:endParaRPr>
          </a:p>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recognise any of the factors listed in the previous exercise that have influenced your loneliness? </a:t>
            </a:r>
          </a:p>
          <a:p>
            <a:pPr marL="88900" lvl="0" algn="l" rtl="0">
              <a:spcBef>
                <a:spcPts val="0"/>
              </a:spcBef>
              <a:spcAft>
                <a:spcPts val="0"/>
              </a:spcAft>
              <a:buClr>
                <a:schemeClr val="dk2"/>
              </a:buClr>
              <a:buSzPts val="2200"/>
            </a:pPr>
            <a:endParaRPr lang="en-gb" sz="2400" dirty="0">
              <a:latin typeface="Arial" panose="020B0604020202020204" pitchFamily="34" charset="0"/>
            </a:endParaRPr>
          </a:p>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Share with others as much as feels comfortable. </a:t>
            </a:r>
          </a:p>
          <a:p>
            <a:endParaRPr lang="en-gb" dirty="0"/>
          </a:p>
        </p:txBody>
      </p:sp>
      <p:pic>
        <p:nvPicPr>
          <p:cNvPr id="2" name="Picture Placeholder 4">
            <a:extLst>
              <a:ext uri="{FF2B5EF4-FFF2-40B4-BE49-F238E27FC236}">
                <a16:creationId xmlns:a16="http://schemas.microsoft.com/office/drawing/2014/main" id="{DA077627-0E4A-7F2E-6F15-57F86431D7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192D9A47-0A87-151F-DAB0-787A0CE3EF2E}"/>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Tähti: 5-sakarainen 4">
            <a:extLst>
              <a:ext uri="{FF2B5EF4-FFF2-40B4-BE49-F238E27FC236}">
                <a16:creationId xmlns:a16="http://schemas.microsoft.com/office/drawing/2014/main" id="{A15DE6D4-EB6C-8357-4E1B-91C37449DBC1}"/>
              </a:ext>
            </a:extLst>
          </p:cNvPr>
          <p:cNvSpPr/>
          <p:nvPr/>
        </p:nvSpPr>
        <p:spPr>
          <a:xfrm>
            <a:off x="10999714" y="56776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9735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774912"/>
            <a:ext cx="10515600" cy="78175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does social media impact the experience of loneliness?</a:t>
            </a:r>
            <a:endPar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729582"/>
            <a:ext cx="5135672" cy="4101779"/>
          </a:xfrm>
        </p:spPr>
        <p:txBody>
          <a:bodyPr/>
          <a:lstStyle/>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follow social media?</a:t>
            </a:r>
          </a:p>
          <a:p>
            <a:pPr marL="88900" lvl="0" algn="l" rtl="0">
              <a:spcBef>
                <a:spcPts val="0"/>
              </a:spcBef>
              <a:spcAft>
                <a:spcPts val="0"/>
              </a:spcAft>
              <a:buClr>
                <a:schemeClr val="dk2"/>
              </a:buClr>
              <a:buSzPts val="2200"/>
            </a:pPr>
            <a:endParaRPr lang="en-gb" sz="2400">
              <a:latin typeface="Arial" panose="020B0604020202020204" pitchFamily="34" charset="0"/>
            </a:endParaRPr>
          </a:p>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do different types of social media content affect your experience of loneliness?</a:t>
            </a:r>
          </a:p>
          <a:p>
            <a:pPr marL="88900" lvl="0" algn="l" rtl="0">
              <a:spcBef>
                <a:spcPts val="0"/>
              </a:spcBef>
              <a:spcAft>
                <a:spcPts val="0"/>
              </a:spcAft>
              <a:buClr>
                <a:schemeClr val="dk2"/>
              </a:buClr>
              <a:buSzPts val="2200"/>
            </a:pPr>
            <a:endParaRPr lang="en-gb" sz="1600"/>
          </a:p>
          <a:p>
            <a:pPr marL="88900" lvl="0" algn="l" rtl="0">
              <a:spcBef>
                <a:spcPts val="0"/>
              </a:spcBef>
              <a:spcAft>
                <a:spcPts val="0"/>
              </a:spcAft>
              <a:buClr>
                <a:schemeClr val="dk2"/>
              </a:buClr>
              <a:buSzPts val="2200"/>
            </a:pPr>
            <a:endParaRPr lang="en-gb" sz="1600"/>
          </a:p>
        </p:txBody>
      </p:sp>
      <p:pic>
        <p:nvPicPr>
          <p:cNvPr id="2" name="Picture Placeholder 4">
            <a:extLst>
              <a:ext uri="{FF2B5EF4-FFF2-40B4-BE49-F238E27FC236}">
                <a16:creationId xmlns:a16="http://schemas.microsoft.com/office/drawing/2014/main" id="{0AFB132C-FA9A-7ADC-BA67-2BF772AE0F4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48433C94-DF21-49B0-A623-D6F94B2B63EC}"/>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26354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en-gb" b="1" i="0" u="none" baseline="0">
                <a:solidFill>
                  <a:schemeClr val="tx1"/>
                </a:solidFill>
              </a:rPr>
              <a:t>Objectives of the group</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Improving understanding of loneliness</a:t>
            </a:r>
          </a:p>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Meeting new people and sharing experiences with others</a:t>
            </a:r>
          </a:p>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Recognising and finding personal strengths</a:t>
            </a:r>
          </a:p>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Increasing self-confidence and courage in social situations</a:t>
            </a:r>
          </a:p>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Recognising that you are good</a:t>
            </a:r>
          </a:p>
          <a:p>
            <a:pPr marL="574675" lvl="0" indent="-457200" algn="l" rtl="0">
              <a:spcBef>
                <a:spcPts val="0"/>
              </a:spcBef>
              <a:spcAft>
                <a:spcPts val="0"/>
              </a:spcAft>
              <a:buSzPct val="100000"/>
              <a:buFont typeface="Wingdings" panose="05000000000000000000" pitchFamily="2" charset="2"/>
              <a:buChar char="Ø"/>
            </a:pPr>
            <a:r>
              <a:rPr lang="en-gb" b="0" i="0" u="none" baseline="0">
                <a:solidFill>
                  <a:schemeClr val="tx1"/>
                </a:solidFill>
              </a:rPr>
              <a:t>Reducing experiences of loneliness</a:t>
            </a:r>
          </a:p>
          <a:p>
            <a:endParaRPr lang="en-gb" dirty="0"/>
          </a:p>
        </p:txBody>
      </p:sp>
    </p:spTree>
    <p:extLst>
      <p:ext uri="{BB962C8B-B14F-4D97-AF65-F5344CB8AC3E}">
        <p14:creationId xmlns:p14="http://schemas.microsoft.com/office/powerpoint/2010/main" val="45444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sz="5400" b="1" i="0" u="none" baseline="0">
                <a:solidFill>
                  <a:srgbClr val="FF0000"/>
                </a:solidFill>
              </a:rPr>
              <a:t>Accepting</a:t>
            </a:r>
            <a:r>
              <a:rPr lang="en-gb" sz="5400" b="1" i="0" u="none" baseline="0"/>
              <a:t> the situation can help in finding </a:t>
            </a:r>
            <a:r>
              <a:rPr lang="en-gb" sz="5400" b="1" i="0" u="none" baseline="0">
                <a:solidFill>
                  <a:srgbClr val="FF0000"/>
                </a:solidFill>
              </a:rPr>
              <a:t>ways</a:t>
            </a:r>
            <a:r>
              <a:rPr lang="en-gb" sz="5400" b="1" i="0" u="none" baseline="0"/>
              <a:t> to </a:t>
            </a:r>
            <a:r>
              <a:rPr lang="en-gb" sz="5400" b="1" i="0" u="none" baseline="0">
                <a:solidFill>
                  <a:srgbClr val="FF0000"/>
                </a:solidFill>
              </a:rPr>
              <a:t>change</a:t>
            </a:r>
            <a:r>
              <a:rPr lang="en-gb" sz="5400" b="1" i="0" u="none" baseline="0"/>
              <a:t> it. </a:t>
            </a:r>
            <a:endParaRPr lang="en-gb" sz="5400"/>
          </a:p>
        </p:txBody>
      </p:sp>
    </p:spTree>
    <p:extLst>
      <p:ext uri="{BB962C8B-B14F-4D97-AF65-F5344CB8AC3E}">
        <p14:creationId xmlns:p14="http://schemas.microsoft.com/office/powerpoint/2010/main" val="68123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877550" y="-264695"/>
            <a:ext cx="1828800" cy="18288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80364" y="603471"/>
            <a:ext cx="10515600" cy="1169338"/>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Weekly </a:t>
            </a: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assignment – choose one that suits you!</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024673" y="2469421"/>
            <a:ext cx="8035521" cy="4101779"/>
          </a:xfrm>
        </p:spPr>
        <p:txBody>
          <a:bodyPr/>
          <a:lstStyle/>
          <a:p>
            <a:pPr marL="457200" lvl="0" indent="-342900" algn="l" rtl="0">
              <a:spcBef>
                <a:spcPts val="0"/>
              </a:spcBef>
              <a:spcAft>
                <a:spcPts val="0"/>
              </a:spcAft>
              <a:buSzPts val="1800"/>
              <a:buFont typeface="Wingdings" panose="05000000000000000000" pitchFamily="2" charset="2"/>
              <a:buChar char="ü"/>
            </a:pPr>
            <a:r>
              <a:rPr lang="en-gb"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Pay attention to the reactions that social media triggers in you. What types of content bring you joy and which ones cause you distress?</a:t>
            </a:r>
          </a:p>
          <a:p>
            <a:pPr marL="457200" lvl="0" indent="-342900" algn="l" rtl="0">
              <a:spcBef>
                <a:spcPts val="0"/>
              </a:spcBef>
              <a:spcAft>
                <a:spcPts val="0"/>
              </a:spcAft>
              <a:buSzPts val="1800"/>
              <a:buFont typeface="Wingdings" panose="05000000000000000000" pitchFamily="2" charset="2"/>
              <a:buChar char="ü"/>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en-gb"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Place the causes of loneliness you categorised earlier into the dartboard. Could you focus your energy on things you can influence? Can you think of ways to tolerate and accept the things you cannot influence?</a:t>
            </a:r>
          </a:p>
          <a:p>
            <a:pPr marL="114300" lvl="0" algn="l" rtl="0">
              <a:spcBef>
                <a:spcPts val="0"/>
              </a:spcBef>
              <a:spcAft>
                <a:spcPts val="0"/>
              </a:spcAft>
              <a:buSzPts val="1800"/>
            </a:pPr>
            <a:endParaRPr lang="en-gb" sz="2400" dirty="0">
              <a:latin typeface="Arial" panose="020B0604020202020204" pitchFamily="34" charset="0"/>
            </a:endParaRPr>
          </a:p>
          <a:p>
            <a:pPr marL="457200" indent="-342900" algn="l" rtl="0">
              <a:buSzPts val="1800"/>
              <a:buFont typeface="Wingdings" panose="05000000000000000000" pitchFamily="2" charset="2"/>
              <a:buChar char="ü"/>
            </a:pPr>
            <a:r>
              <a:rPr lang="en-gb"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Write down observations in your gratitude journal at least on one day. </a:t>
            </a:r>
          </a:p>
          <a:p>
            <a:pPr marL="114300" algn="l" rtl="0">
              <a:buSzPts val="1800"/>
            </a:pPr>
            <a:endParaRPr lang="en-gb" sz="2400" dirty="0">
              <a:latin typeface="Arial" panose="020B0604020202020204" pitchFamily="34" charset="0"/>
            </a:endParaRPr>
          </a:p>
          <a:p>
            <a:pPr marL="114300" lvl="0" algn="l" rtl="0">
              <a:spcBef>
                <a:spcPts val="0"/>
              </a:spcBef>
              <a:spcAft>
                <a:spcPts val="0"/>
              </a:spcAft>
              <a:buSzPts val="1800"/>
            </a:pPr>
            <a:endParaRPr lang="en-gb" sz="2400" dirty="0">
              <a:latin typeface="Arial" panose="020B0604020202020204" pitchFamily="34" charset="0"/>
            </a:endParaRPr>
          </a:p>
          <a:p>
            <a:endParaRPr lang="en-gb" dirty="0"/>
          </a:p>
        </p:txBody>
      </p:sp>
      <p:sp>
        <p:nvSpPr>
          <p:cNvPr id="2" name="Vuokaaviosymboli: Liitin 1">
            <a:extLst>
              <a:ext uri="{FF2B5EF4-FFF2-40B4-BE49-F238E27FC236}">
                <a16:creationId xmlns:a16="http://schemas.microsoft.com/office/drawing/2014/main" id="{CDD31E2F-3838-CBB5-B62A-7346966DAC07}"/>
              </a:ext>
            </a:extLst>
          </p:cNvPr>
          <p:cNvSpPr/>
          <p:nvPr/>
        </p:nvSpPr>
        <p:spPr>
          <a:xfrm>
            <a:off x="264160" y="2346961"/>
            <a:ext cx="3870960" cy="3654110"/>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Vuokaaviosymboli: Liitin 4">
            <a:extLst>
              <a:ext uri="{FF2B5EF4-FFF2-40B4-BE49-F238E27FC236}">
                <a16:creationId xmlns:a16="http://schemas.microsoft.com/office/drawing/2014/main" id="{CD8872D6-AC26-2D03-B5A3-626DBFF19429}"/>
              </a:ext>
            </a:extLst>
          </p:cNvPr>
          <p:cNvSpPr/>
          <p:nvPr/>
        </p:nvSpPr>
        <p:spPr>
          <a:xfrm>
            <a:off x="955040" y="2963173"/>
            <a:ext cx="2479040" cy="2421685"/>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Vuokaaviosymboli: Liitin 6">
            <a:extLst>
              <a:ext uri="{FF2B5EF4-FFF2-40B4-BE49-F238E27FC236}">
                <a16:creationId xmlns:a16="http://schemas.microsoft.com/office/drawing/2014/main" id="{CC34EF28-2937-E779-FD8C-8BF5DF5324C4}"/>
              </a:ext>
            </a:extLst>
          </p:cNvPr>
          <p:cNvSpPr/>
          <p:nvPr/>
        </p:nvSpPr>
        <p:spPr>
          <a:xfrm>
            <a:off x="1615440" y="3759200"/>
            <a:ext cx="1127760" cy="1005840"/>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08A5B2B0-54D4-774D-8484-AEB94B89F990}"/>
              </a:ext>
            </a:extLst>
          </p:cNvPr>
          <p:cNvSpPr txBox="1"/>
          <p:nvPr/>
        </p:nvSpPr>
        <p:spPr>
          <a:xfrm>
            <a:off x="1677713" y="4092443"/>
            <a:ext cx="2346960" cy="276999"/>
          </a:xfrm>
          <a:prstGeom prst="rect">
            <a:avLst/>
          </a:prstGeom>
          <a:noFill/>
        </p:spPr>
        <p:txBody>
          <a:bodyPr wrap="square" rtlCol="0">
            <a:spAutoFit/>
          </a:bodyPr>
          <a:lstStyle/>
          <a:p>
            <a:r>
              <a:rPr lang="fi-FI" sz="1200" dirty="0"/>
              <a:t>I </a:t>
            </a:r>
            <a:r>
              <a:rPr lang="fi-FI" sz="1200" dirty="0" err="1"/>
              <a:t>can</a:t>
            </a:r>
            <a:r>
              <a:rPr lang="fi-FI" sz="1200" dirty="0"/>
              <a:t> </a:t>
            </a:r>
            <a:r>
              <a:rPr lang="fi-FI" sz="1200" dirty="0" err="1"/>
              <a:t>influence</a:t>
            </a:r>
            <a:endParaRPr lang="fi-FI" sz="1200" dirty="0"/>
          </a:p>
        </p:txBody>
      </p:sp>
      <p:sp>
        <p:nvSpPr>
          <p:cNvPr id="10" name="Tekstiruutu 9">
            <a:extLst>
              <a:ext uri="{FF2B5EF4-FFF2-40B4-BE49-F238E27FC236}">
                <a16:creationId xmlns:a16="http://schemas.microsoft.com/office/drawing/2014/main" id="{17D1D3C3-E657-DAFF-061D-2C139F7034C7}"/>
              </a:ext>
            </a:extLst>
          </p:cNvPr>
          <p:cNvSpPr txBox="1"/>
          <p:nvPr/>
        </p:nvSpPr>
        <p:spPr>
          <a:xfrm>
            <a:off x="1483360" y="3330969"/>
            <a:ext cx="1656080" cy="276999"/>
          </a:xfrm>
          <a:prstGeom prst="rect">
            <a:avLst/>
          </a:prstGeom>
          <a:noFill/>
        </p:spPr>
        <p:txBody>
          <a:bodyPr wrap="square" rtlCol="0">
            <a:spAutoFit/>
          </a:bodyPr>
          <a:lstStyle/>
          <a:p>
            <a:r>
              <a:rPr lang="fi-FI" sz="1200" dirty="0"/>
              <a:t>I </a:t>
            </a:r>
            <a:r>
              <a:rPr lang="fi-FI" sz="1200" dirty="0" err="1"/>
              <a:t>can</a:t>
            </a:r>
            <a:r>
              <a:rPr lang="fi-FI" sz="1200" dirty="0"/>
              <a:t> </a:t>
            </a:r>
            <a:r>
              <a:rPr lang="fi-FI" sz="1200" dirty="0" err="1"/>
              <a:t>try</a:t>
            </a:r>
            <a:r>
              <a:rPr lang="fi-FI" sz="1200" dirty="0"/>
              <a:t> to </a:t>
            </a:r>
            <a:r>
              <a:rPr lang="fi-FI" sz="1200" dirty="0" err="1"/>
              <a:t>influence</a:t>
            </a:r>
            <a:endParaRPr lang="fi-FI" sz="1200" dirty="0"/>
          </a:p>
        </p:txBody>
      </p:sp>
      <p:sp>
        <p:nvSpPr>
          <p:cNvPr id="11" name="Tekstiruutu 10">
            <a:extLst>
              <a:ext uri="{FF2B5EF4-FFF2-40B4-BE49-F238E27FC236}">
                <a16:creationId xmlns:a16="http://schemas.microsoft.com/office/drawing/2014/main" id="{14D6F1FF-C40F-907B-549B-F97192BBC07C}"/>
              </a:ext>
            </a:extLst>
          </p:cNvPr>
          <p:cNvSpPr txBox="1"/>
          <p:nvPr/>
        </p:nvSpPr>
        <p:spPr>
          <a:xfrm>
            <a:off x="1483360" y="2569495"/>
            <a:ext cx="1656080" cy="276999"/>
          </a:xfrm>
          <a:prstGeom prst="rect">
            <a:avLst/>
          </a:prstGeom>
          <a:noFill/>
        </p:spPr>
        <p:txBody>
          <a:bodyPr wrap="square" rtlCol="0">
            <a:spAutoFit/>
          </a:bodyPr>
          <a:lstStyle/>
          <a:p>
            <a:r>
              <a:rPr lang="fi-FI" sz="1200" dirty="0"/>
              <a:t>I </a:t>
            </a:r>
            <a:r>
              <a:rPr lang="fi-FI" sz="1200" dirty="0" err="1"/>
              <a:t>cannot</a:t>
            </a:r>
            <a:r>
              <a:rPr lang="fi-FI" sz="1200" dirty="0"/>
              <a:t> </a:t>
            </a:r>
            <a:r>
              <a:rPr lang="fi-FI" sz="1200" dirty="0" err="1"/>
              <a:t>influence</a:t>
            </a:r>
            <a:endParaRPr lang="fi-FI" sz="1200" dirty="0"/>
          </a:p>
        </p:txBody>
      </p:sp>
    </p:spTree>
    <p:extLst>
      <p:ext uri="{BB962C8B-B14F-4D97-AF65-F5344CB8AC3E}">
        <p14:creationId xmlns:p14="http://schemas.microsoft.com/office/powerpoint/2010/main" val="328159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1684217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3rd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surprising power of thoughts</a:t>
            </a:r>
          </a:p>
        </p:txBody>
      </p:sp>
    </p:spTree>
    <p:extLst>
      <p:ext uri="{BB962C8B-B14F-4D97-AF65-F5344CB8AC3E}">
        <p14:creationId xmlns:p14="http://schemas.microsoft.com/office/powerpoint/2010/main" val="69144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144923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56447" y="58485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825236" y="1715128"/>
            <a:ext cx="5782217" cy="4109475"/>
          </a:xfrm>
        </p:spPr>
        <p:txBody>
          <a:bodyPr/>
          <a:lstStyle/>
          <a:p>
            <a:pPr lvl="0" algn="l" rtl="0">
              <a:spcBef>
                <a:spcPts val="0"/>
              </a:spcBef>
              <a:spcAft>
                <a:spcPts val="0"/>
              </a:spcAft>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are you feeling right now?</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p>
          <a:p>
            <a:endParaRPr lang="en-gb" dirty="0"/>
          </a:p>
        </p:txBody>
      </p:sp>
    </p:spTree>
    <p:extLst>
      <p:ext uri="{BB962C8B-B14F-4D97-AF65-F5344CB8AC3E}">
        <p14:creationId xmlns:p14="http://schemas.microsoft.com/office/powerpoint/2010/main" val="3170094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63200" y="0"/>
            <a:ext cx="1828800" cy="18288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78591" y="670095"/>
            <a:ext cx="10515600" cy="1169338"/>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Did the weekly assignment provoke any thoughts?</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024673" y="2469421"/>
            <a:ext cx="8035521" cy="4101779"/>
          </a:xfrm>
        </p:spPr>
        <p:txBody>
          <a:bodyPr/>
          <a:lstStyle/>
          <a:p>
            <a:pPr marL="457200" lvl="0" indent="-342900" algn="l" rtl="0">
              <a:spcBef>
                <a:spcPts val="0"/>
              </a:spcBef>
              <a:spcAft>
                <a:spcPts val="0"/>
              </a:spcAft>
              <a:buSzPts val="1800"/>
              <a:buFont typeface="Wingdings" panose="05000000000000000000" pitchFamily="2" charset="2"/>
              <a:buChar char="ü"/>
            </a:pPr>
            <a:r>
              <a:rPr lang="en-gb"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Pay attention to the reactions that social media triggers in you. What types of content bring you joy and which ones cause you distress?</a:t>
            </a:r>
          </a:p>
          <a:p>
            <a:pPr marL="457200" lvl="0" indent="-342900" algn="l" rtl="0">
              <a:spcBef>
                <a:spcPts val="0"/>
              </a:spcBef>
              <a:spcAft>
                <a:spcPts val="0"/>
              </a:spcAft>
              <a:buSzPts val="1800"/>
              <a:buFont typeface="Wingdings" panose="05000000000000000000" pitchFamily="2" charset="2"/>
              <a:buChar char="ü"/>
            </a:pPr>
            <a:endParaRPr lang="en-gb"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en-gb"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Place the causes of loneliness you categorised earlier into the dartboard. Could you focus your energy on things you can influence? Can you think of ways to tolerate and accept the things you cannot influence?</a:t>
            </a:r>
          </a:p>
          <a:p>
            <a:pPr marL="114300" lvl="0" algn="l" rtl="0">
              <a:spcBef>
                <a:spcPts val="0"/>
              </a:spcBef>
              <a:spcAft>
                <a:spcPts val="0"/>
              </a:spcAft>
              <a:buSzPts val="1800"/>
            </a:pPr>
            <a:endParaRPr lang="en-gb" sz="2400" dirty="0">
              <a:latin typeface="Arial" panose="020B0604020202020204" pitchFamily="34" charset="0"/>
            </a:endParaRPr>
          </a:p>
          <a:p>
            <a:pPr marL="114300" algn="l" rtl="0">
              <a:buSzPts val="1800"/>
            </a:pPr>
            <a:endParaRPr lang="en-gb" sz="2400" dirty="0">
              <a:latin typeface="Arial" panose="020B0604020202020204" pitchFamily="34" charset="0"/>
            </a:endParaRPr>
          </a:p>
          <a:p>
            <a:pPr marL="114300" lvl="0" algn="l" rtl="0">
              <a:spcBef>
                <a:spcPts val="0"/>
              </a:spcBef>
              <a:spcAft>
                <a:spcPts val="0"/>
              </a:spcAft>
              <a:buSzPts val="1800"/>
            </a:pPr>
            <a:endParaRPr lang="en-gb" sz="2400" dirty="0">
              <a:latin typeface="Arial" panose="020B0604020202020204" pitchFamily="34" charset="0"/>
            </a:endParaRPr>
          </a:p>
          <a:p>
            <a:endParaRPr lang="en-gb" dirty="0"/>
          </a:p>
        </p:txBody>
      </p:sp>
      <p:sp>
        <p:nvSpPr>
          <p:cNvPr id="2" name="Vuokaaviosymboli: Liitin 1">
            <a:extLst>
              <a:ext uri="{FF2B5EF4-FFF2-40B4-BE49-F238E27FC236}">
                <a16:creationId xmlns:a16="http://schemas.microsoft.com/office/drawing/2014/main" id="{BEA0EA94-166B-DDD6-13FF-92EDCB09498E}"/>
              </a:ext>
            </a:extLst>
          </p:cNvPr>
          <p:cNvSpPr/>
          <p:nvPr/>
        </p:nvSpPr>
        <p:spPr>
          <a:xfrm>
            <a:off x="264160" y="2346961"/>
            <a:ext cx="3870960" cy="3654110"/>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Vuokaaviosymboli: Liitin 4">
            <a:extLst>
              <a:ext uri="{FF2B5EF4-FFF2-40B4-BE49-F238E27FC236}">
                <a16:creationId xmlns:a16="http://schemas.microsoft.com/office/drawing/2014/main" id="{C1F0042A-FEC9-EA9E-1D93-48B2530663F9}"/>
              </a:ext>
            </a:extLst>
          </p:cNvPr>
          <p:cNvSpPr/>
          <p:nvPr/>
        </p:nvSpPr>
        <p:spPr>
          <a:xfrm>
            <a:off x="955040" y="2963173"/>
            <a:ext cx="2479040" cy="2421685"/>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Vuokaaviosymboli: Liitin 6">
            <a:extLst>
              <a:ext uri="{FF2B5EF4-FFF2-40B4-BE49-F238E27FC236}">
                <a16:creationId xmlns:a16="http://schemas.microsoft.com/office/drawing/2014/main" id="{287B1E31-0998-CED6-DC3C-FEFF7B939943}"/>
              </a:ext>
            </a:extLst>
          </p:cNvPr>
          <p:cNvSpPr/>
          <p:nvPr/>
        </p:nvSpPr>
        <p:spPr>
          <a:xfrm>
            <a:off x="1615440" y="3759200"/>
            <a:ext cx="1127760" cy="1005840"/>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742DC690-80AE-5073-F5A3-C6D7B96B5473}"/>
              </a:ext>
            </a:extLst>
          </p:cNvPr>
          <p:cNvSpPr txBox="1"/>
          <p:nvPr/>
        </p:nvSpPr>
        <p:spPr>
          <a:xfrm>
            <a:off x="1677713" y="4092443"/>
            <a:ext cx="2346960" cy="276999"/>
          </a:xfrm>
          <a:prstGeom prst="rect">
            <a:avLst/>
          </a:prstGeom>
          <a:noFill/>
        </p:spPr>
        <p:txBody>
          <a:bodyPr wrap="square" rtlCol="0">
            <a:spAutoFit/>
          </a:bodyPr>
          <a:lstStyle/>
          <a:p>
            <a:r>
              <a:rPr lang="fi-FI" sz="1200" dirty="0"/>
              <a:t>I </a:t>
            </a:r>
            <a:r>
              <a:rPr lang="fi-FI" sz="1200" dirty="0" err="1"/>
              <a:t>can</a:t>
            </a:r>
            <a:r>
              <a:rPr lang="fi-FI" sz="1200" dirty="0"/>
              <a:t> </a:t>
            </a:r>
            <a:r>
              <a:rPr lang="fi-FI" sz="1200" dirty="0" err="1"/>
              <a:t>influence</a:t>
            </a:r>
            <a:endParaRPr lang="fi-FI" sz="1200" dirty="0"/>
          </a:p>
        </p:txBody>
      </p:sp>
      <p:sp>
        <p:nvSpPr>
          <p:cNvPr id="10" name="Tekstiruutu 9">
            <a:extLst>
              <a:ext uri="{FF2B5EF4-FFF2-40B4-BE49-F238E27FC236}">
                <a16:creationId xmlns:a16="http://schemas.microsoft.com/office/drawing/2014/main" id="{3F5075FE-9C3B-5D39-9847-EB8C7361A862}"/>
              </a:ext>
            </a:extLst>
          </p:cNvPr>
          <p:cNvSpPr txBox="1"/>
          <p:nvPr/>
        </p:nvSpPr>
        <p:spPr>
          <a:xfrm>
            <a:off x="1483360" y="3330969"/>
            <a:ext cx="1656080" cy="276999"/>
          </a:xfrm>
          <a:prstGeom prst="rect">
            <a:avLst/>
          </a:prstGeom>
          <a:noFill/>
        </p:spPr>
        <p:txBody>
          <a:bodyPr wrap="square" rtlCol="0">
            <a:spAutoFit/>
          </a:bodyPr>
          <a:lstStyle/>
          <a:p>
            <a:r>
              <a:rPr lang="fi-FI" sz="1200" dirty="0"/>
              <a:t>I </a:t>
            </a:r>
            <a:r>
              <a:rPr lang="fi-FI" sz="1200" dirty="0" err="1"/>
              <a:t>can</a:t>
            </a:r>
            <a:r>
              <a:rPr lang="fi-FI" sz="1200" dirty="0"/>
              <a:t> </a:t>
            </a:r>
            <a:r>
              <a:rPr lang="fi-FI" sz="1200" dirty="0" err="1"/>
              <a:t>try</a:t>
            </a:r>
            <a:r>
              <a:rPr lang="fi-FI" sz="1200" dirty="0"/>
              <a:t> to </a:t>
            </a:r>
            <a:r>
              <a:rPr lang="fi-FI" sz="1200" dirty="0" err="1"/>
              <a:t>influence</a:t>
            </a:r>
            <a:endParaRPr lang="fi-FI" sz="1200" dirty="0"/>
          </a:p>
        </p:txBody>
      </p:sp>
      <p:sp>
        <p:nvSpPr>
          <p:cNvPr id="11" name="Tekstiruutu 10">
            <a:extLst>
              <a:ext uri="{FF2B5EF4-FFF2-40B4-BE49-F238E27FC236}">
                <a16:creationId xmlns:a16="http://schemas.microsoft.com/office/drawing/2014/main" id="{A198BD5C-5534-65B5-F0E3-9D0316621246}"/>
              </a:ext>
            </a:extLst>
          </p:cNvPr>
          <p:cNvSpPr txBox="1"/>
          <p:nvPr/>
        </p:nvSpPr>
        <p:spPr>
          <a:xfrm>
            <a:off x="1483360" y="2569495"/>
            <a:ext cx="1656080" cy="276999"/>
          </a:xfrm>
          <a:prstGeom prst="rect">
            <a:avLst/>
          </a:prstGeom>
          <a:noFill/>
        </p:spPr>
        <p:txBody>
          <a:bodyPr wrap="square" rtlCol="0">
            <a:spAutoFit/>
          </a:bodyPr>
          <a:lstStyle/>
          <a:p>
            <a:r>
              <a:rPr lang="fi-FI" sz="1200" dirty="0"/>
              <a:t>I </a:t>
            </a:r>
            <a:r>
              <a:rPr lang="fi-FI" sz="1200" dirty="0" err="1"/>
              <a:t>cannot</a:t>
            </a:r>
            <a:r>
              <a:rPr lang="fi-FI" sz="1200" dirty="0"/>
              <a:t> </a:t>
            </a:r>
            <a:r>
              <a:rPr lang="fi-FI" sz="1200" dirty="0" err="1"/>
              <a:t>influence</a:t>
            </a:r>
            <a:endParaRPr lang="fi-FI" sz="1200" dirty="0"/>
          </a:p>
        </p:txBody>
      </p:sp>
    </p:spTree>
    <p:extLst>
      <p:ext uri="{BB962C8B-B14F-4D97-AF65-F5344CB8AC3E}">
        <p14:creationId xmlns:p14="http://schemas.microsoft.com/office/powerpoint/2010/main" val="17367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600" b="1" i="0" u="none" baseline="0"/>
              <a:t>Loneliness and shame</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5"/>
            <a:ext cx="7292547" cy="2800486"/>
          </a:xfrm>
        </p:spPr>
        <p:txBody>
          <a:bodyPr>
            <a:normAutofit fontScale="92500"/>
          </a:bodyPr>
          <a:lstStyle/>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en-gb" sz="2400" b="0" i="0" u="none" baseline="0">
                <a:solidFill>
                  <a:srgbClr val="131313"/>
                </a:solidFill>
                <a:latin typeface="Roboto"/>
                <a:ea typeface="Roboto"/>
                <a:cs typeface="Roboto"/>
                <a:sym typeface="Roboto"/>
              </a:rPr>
              <a:t>Loneliness evokes many feelings, but often, one of the strongest feelings is that of shame, which also intensifies loneliness.</a:t>
            </a: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endParaRPr lang="en-gb" sz="2400" dirty="0">
              <a:solidFill>
                <a:srgbClr val="131313"/>
              </a:solidFill>
              <a:ea typeface="Roboto"/>
              <a:sym typeface="Roboto"/>
            </a:endParaRP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en-gb" sz="2400" b="0" i="0" u="none" baseline="0">
                <a:solidFill>
                  <a:srgbClr val="131313"/>
                </a:solidFill>
                <a:latin typeface="Roboto"/>
                <a:ea typeface="Roboto"/>
                <a:cs typeface="Roboto"/>
                <a:sym typeface="Roboto"/>
              </a:rPr>
              <a:t>Shame stops you from talking about your situation to others and makes you withdraw even more. </a:t>
            </a:r>
          </a:p>
          <a:p>
            <a:pPr lvl="0" algn="l" rtl="0">
              <a:lnSpc>
                <a:spcPct val="80000"/>
              </a:lnSpc>
              <a:spcBef>
                <a:spcPts val="0"/>
              </a:spcBef>
              <a:spcAft>
                <a:spcPts val="0"/>
              </a:spcAft>
              <a:buClr>
                <a:schemeClr val="dk1"/>
              </a:buClr>
              <a:buSzPct val="75000"/>
            </a:pPr>
            <a:endParaRPr lang="en-gb" sz="2400" dirty="0">
              <a:solidFill>
                <a:srgbClr val="131313"/>
              </a:solidFill>
              <a:ea typeface="Roboto"/>
              <a:sym typeface="Roboto"/>
            </a:endParaRP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en-gb" sz="2400" b="0" i="0" u="none" baseline="0">
                <a:solidFill>
                  <a:srgbClr val="131313"/>
                </a:solidFill>
                <a:latin typeface="Roboto"/>
                <a:ea typeface="Roboto"/>
                <a:cs typeface="Roboto"/>
                <a:sym typeface="Roboto"/>
              </a:rPr>
              <a:t>Often, it may feel that you are the only person in the world feeling this way, and the feeling of loneliness causes guilt. </a:t>
            </a:r>
            <a:endParaRPr lang="en-gb" sz="2400" dirty="0"/>
          </a:p>
          <a:p>
            <a:endParaRPr lang="en-gb" dirty="0"/>
          </a:p>
        </p:txBody>
      </p:sp>
      <p:sp>
        <p:nvSpPr>
          <p:cNvPr id="6" name="Käärö: Pysty 5">
            <a:extLst>
              <a:ext uri="{FF2B5EF4-FFF2-40B4-BE49-F238E27FC236}">
                <a16:creationId xmlns:a16="http://schemas.microsoft.com/office/drawing/2014/main" id="{42F350BD-0181-7EF7-A99D-463A1A5D17AB}"/>
              </a:ext>
            </a:extLst>
          </p:cNvPr>
          <p:cNvSpPr/>
          <p:nvPr/>
        </p:nvSpPr>
        <p:spPr>
          <a:xfrm>
            <a:off x="8407375" y="1941914"/>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59916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71383" y="605321"/>
            <a:ext cx="10515600" cy="781750"/>
          </a:xfrm>
        </p:spPr>
        <p:txBody>
          <a:bodyPr>
            <a:normAutofit/>
          </a:bodyPr>
          <a:lstStyle/>
          <a:p>
            <a:pPr algn="l" rtl="0"/>
            <a:r>
              <a:rPr lang="en-gb" sz="3200" b="1" i="0" u="none" baseline="0"/>
              <a:t>Loneliness can give rise to harmful thoughts</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479853" y="1779373"/>
            <a:ext cx="8194590" cy="4286917"/>
          </a:xfrm>
        </p:spPr>
        <p:txBody>
          <a:bodyPr>
            <a:normAutofit fontScale="92500" lnSpcReduction="10000"/>
          </a:bodyPr>
          <a:lstStyle/>
          <a:p>
            <a:pPr marL="571500" lvl="0" indent="-457200" algn="l" rtl="0">
              <a:spcBef>
                <a:spcPts val="0"/>
              </a:spcBef>
              <a:spcAft>
                <a:spcPts val="0"/>
              </a:spcAft>
              <a:buSzPts val="1800"/>
              <a:buFont typeface="Wingdings" panose="05000000000000000000" pitchFamily="2" charset="2"/>
              <a:buChar char="Ø"/>
            </a:pPr>
            <a:r>
              <a:rPr lang="en-gb" sz="2600" b="0" i="0" u="none" baseline="0"/>
              <a:t>When loneliness persists for a long time, the way we perceive our environment may change:</a:t>
            </a:r>
          </a:p>
          <a:p>
            <a:pPr marL="1028700" lvl="1" indent="-457200" algn="l" rtl="0">
              <a:spcBef>
                <a:spcPts val="0"/>
              </a:spcBef>
              <a:buSzPts val="1800"/>
              <a:buFont typeface="Wingdings" panose="05000000000000000000" pitchFamily="2" charset="2"/>
              <a:buChar char="Ø"/>
            </a:pPr>
            <a:r>
              <a:rPr lang="en-gb" sz="1900" b="0" i="0" u="none" baseline="0"/>
              <a:t>We may easily interpret neutral events in our environment as negative.</a:t>
            </a:r>
          </a:p>
          <a:p>
            <a:pPr marL="1028700" lvl="1" indent="-457200" algn="l" rtl="0">
              <a:spcBef>
                <a:spcPts val="0"/>
              </a:spcBef>
              <a:buSzPts val="1800"/>
              <a:buFont typeface="Wingdings" panose="05000000000000000000" pitchFamily="2" charset="2"/>
              <a:buChar char="Ø"/>
            </a:pPr>
            <a:r>
              <a:rPr lang="en-gb" sz="1900" b="0" i="0" u="none" baseline="0"/>
              <a:t>We also focus more on negative things.</a:t>
            </a:r>
          </a:p>
          <a:p>
            <a:pPr marL="571500" lvl="1" indent="0" algn="l" rtl="0">
              <a:spcBef>
                <a:spcPts val="0"/>
              </a:spcBef>
              <a:spcAft>
                <a:spcPts val="0"/>
              </a:spcAft>
              <a:buSzPts val="1800"/>
            </a:pPr>
            <a:endParaRPr lang="en-gb" sz="2600" dirty="0"/>
          </a:p>
          <a:p>
            <a:pPr marL="457200" indent="-342900" algn="l" rtl="0">
              <a:buSzPts val="1800"/>
              <a:buFont typeface="Arial" panose="020B0604020202020204" pitchFamily="34" charset="0"/>
              <a:buChar char="●"/>
            </a:pPr>
            <a:r>
              <a:rPr lang="en-gb" sz="2600" b="0" i="0" u="none" baseline="0"/>
              <a:t>In this way, the world begins to appear much more unpleasant than it actually is from an objective perspective. This can affect our behaviour so that the feeling of loneliness grows, like a snowball.</a:t>
            </a:r>
          </a:p>
          <a:p>
            <a:pPr marL="114300" lvl="0" indent="0" algn="l" rtl="0">
              <a:spcBef>
                <a:spcPts val="0"/>
              </a:spcBef>
              <a:spcAft>
                <a:spcPts val="0"/>
              </a:spcAft>
              <a:buSzPts val="1800"/>
            </a:pPr>
            <a:endParaRPr lang="en-gb" sz="2600" dirty="0"/>
          </a:p>
          <a:p>
            <a:pPr marL="457200" lvl="0" indent="-342900" algn="l" rtl="0">
              <a:spcBef>
                <a:spcPts val="0"/>
              </a:spcBef>
              <a:spcAft>
                <a:spcPts val="0"/>
              </a:spcAft>
              <a:buSzPts val="1800"/>
              <a:buChar char="●"/>
            </a:pPr>
            <a:r>
              <a:rPr lang="en-gb" sz="2600" b="0" i="0" u="none" baseline="0"/>
              <a:t>Harmful thoughts can be directed at ourselves or others.</a:t>
            </a:r>
          </a:p>
          <a:p>
            <a:pPr marL="114300" lvl="0" algn="l" rtl="0">
              <a:spcBef>
                <a:spcPts val="0"/>
              </a:spcBef>
              <a:spcAft>
                <a:spcPts val="0"/>
              </a:spcAft>
              <a:buSzPts val="1800"/>
            </a:pPr>
            <a:endParaRPr lang="en-gb" sz="2400" dirty="0"/>
          </a:p>
          <a:p>
            <a:pPr marL="457200" lvl="0" indent="-342900" algn="l" rtl="0">
              <a:spcBef>
                <a:spcPts val="0"/>
              </a:spcBef>
              <a:spcAft>
                <a:spcPts val="0"/>
              </a:spcAft>
              <a:buSzPts val="1800"/>
              <a:buChar char="●"/>
            </a:pPr>
            <a:endParaRPr lang="en-gb" sz="2400" dirty="0">
              <a:latin typeface="Georgia" panose="02040502050405020303" pitchFamily="18" charset="0"/>
            </a:endParaRPr>
          </a:p>
          <a:p>
            <a:endParaRPr lang="en-gb" dirty="0"/>
          </a:p>
        </p:txBody>
      </p:sp>
      <p:pic>
        <p:nvPicPr>
          <p:cNvPr id="4" name="Kuva 3">
            <a:extLst>
              <a:ext uri="{FF2B5EF4-FFF2-40B4-BE49-F238E27FC236}">
                <a16:creationId xmlns:a16="http://schemas.microsoft.com/office/drawing/2014/main" id="{1945232C-BAF2-D861-90C2-B22ACF8C1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122" y="1995395"/>
            <a:ext cx="2962913" cy="3188484"/>
          </a:xfrm>
          <a:prstGeom prst="rect">
            <a:avLst/>
          </a:prstGeom>
        </p:spPr>
      </p:pic>
    </p:spTree>
    <p:extLst>
      <p:ext uri="{BB962C8B-B14F-4D97-AF65-F5344CB8AC3E}">
        <p14:creationId xmlns:p14="http://schemas.microsoft.com/office/powerpoint/2010/main" val="1278474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11"/>
        <p:cNvGrpSpPr/>
        <p:nvPr/>
      </p:nvGrpSpPr>
      <p:grpSpPr>
        <a:xfrm>
          <a:off x="0" y="0"/>
          <a:ext cx="0" cy="0"/>
          <a:chOff x="0" y="0"/>
          <a:chExt cx="0" cy="0"/>
        </a:xfrm>
      </p:grpSpPr>
      <p:sp>
        <p:nvSpPr>
          <p:cNvPr id="512" name="Google Shape;512;p91"/>
          <p:cNvSpPr/>
          <p:nvPr/>
        </p:nvSpPr>
        <p:spPr>
          <a:xfrm>
            <a:off x="0" y="5306467"/>
            <a:ext cx="3594100" cy="13484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p:txBody>
      </p:sp>
      <p:sp>
        <p:nvSpPr>
          <p:cNvPr id="513" name="Google Shape;513;p91"/>
          <p:cNvSpPr/>
          <p:nvPr/>
        </p:nvSpPr>
        <p:spPr>
          <a:xfrm>
            <a:off x="464133" y="2391633"/>
            <a:ext cx="1915600" cy="207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Neutral event: </a:t>
            </a:r>
            <a:r>
              <a:rPr lang="en-gb" sz="1867" b="0" i="0" u="none" kern="0" baseline="0">
                <a:solidFill>
                  <a:srgbClr val="000000"/>
                </a:solidFill>
                <a:latin typeface="Arial"/>
                <a:ea typeface="Arial"/>
                <a:cs typeface="Arial"/>
                <a:sym typeface="Arial"/>
              </a:rPr>
              <a:t>My friend was on her phone while I was telling her how I'm doing.</a:t>
            </a:r>
            <a:endParaRPr sz="1867" kern="0">
              <a:solidFill>
                <a:srgbClr val="000000"/>
              </a:solidFill>
              <a:latin typeface="Arial"/>
              <a:cs typeface="Arial"/>
              <a:sym typeface="Arial"/>
            </a:endParaRPr>
          </a:p>
        </p:txBody>
      </p:sp>
      <p:sp>
        <p:nvSpPr>
          <p:cNvPr id="514" name="Google Shape;514;p91"/>
          <p:cNvSpPr/>
          <p:nvPr/>
        </p:nvSpPr>
        <p:spPr>
          <a:xfrm>
            <a:off x="2870933" y="1269067"/>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Thought: </a:t>
            </a:r>
          </a:p>
          <a:p>
            <a:pPr algn="ctr" defTabSz="1219170" rtl="0">
              <a:buClr>
                <a:srgbClr val="000000"/>
              </a:buClr>
            </a:pPr>
            <a:endParaRPr lang="en-gb" sz="1867" b="1" kern="0" dirty="0">
              <a:solidFill>
                <a:srgbClr val="000000"/>
              </a:solidFill>
              <a:latin typeface="Arial"/>
              <a:cs typeface="Arial"/>
              <a:sym typeface="Arial"/>
            </a:endParaRPr>
          </a:p>
          <a:p>
            <a:pPr algn="ctr" defTabSz="1219170" rtl="0">
              <a:buClr>
                <a:srgbClr val="000000"/>
              </a:buClr>
            </a:pPr>
            <a:r>
              <a:rPr lang="en-gb" sz="1600" b="0" i="1" u="none" kern="0" baseline="0">
                <a:solidFill>
                  <a:srgbClr val="000000"/>
                </a:solidFill>
                <a:latin typeface="Arial"/>
                <a:ea typeface="Arial"/>
                <a:cs typeface="Arial"/>
                <a:sym typeface="Arial"/>
              </a:rPr>
              <a:t>She was bored. I must be boring</a:t>
            </a:r>
            <a:r>
              <a:rPr lang="en-gb" sz="1867" b="0" i="1" u="none" kern="0" baseline="0">
                <a:solidFill>
                  <a:srgbClr val="000000"/>
                </a:solidFill>
                <a:latin typeface="Arial"/>
                <a:ea typeface="Arial"/>
                <a:cs typeface="Arial"/>
                <a:sym typeface="Arial"/>
              </a:rPr>
              <a:t>.</a:t>
            </a:r>
            <a:endParaRPr sz="1867" i="1" kern="0" dirty="0">
              <a:solidFill>
                <a:srgbClr val="000000"/>
              </a:solidFill>
              <a:latin typeface="Arial"/>
              <a:cs typeface="Arial"/>
              <a:sym typeface="Arial"/>
            </a:endParaRPr>
          </a:p>
          <a:p>
            <a:pPr algn="ctr" defTabSz="1219170" rtl="0">
              <a:buClr>
                <a:srgbClr val="000000"/>
              </a:buClr>
            </a:pPr>
            <a:endParaRPr sz="1867" kern="0" dirty="0">
              <a:solidFill>
                <a:srgbClr val="000000"/>
              </a:solidFill>
              <a:latin typeface="Arial"/>
              <a:cs typeface="Arial"/>
              <a:sym typeface="Arial"/>
            </a:endParaRPr>
          </a:p>
        </p:txBody>
      </p:sp>
      <p:sp>
        <p:nvSpPr>
          <p:cNvPr id="515" name="Google Shape;515;p91"/>
          <p:cNvSpPr/>
          <p:nvPr/>
        </p:nvSpPr>
        <p:spPr>
          <a:xfrm>
            <a:off x="5207100" y="1225667"/>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en-gb" sz="1867" b="1" i="0" u="none" kern="0" baseline="0">
                <a:solidFill>
                  <a:srgbClr val="000000"/>
                </a:solidFill>
                <a:latin typeface="Arial"/>
                <a:ea typeface="Arial"/>
                <a:cs typeface="Arial"/>
                <a:sym typeface="Arial"/>
              </a:rPr>
              <a:t>Feeling:</a:t>
            </a:r>
            <a:r>
              <a:rPr lang="en-gb" sz="1867" b="0" i="0" u="none" kern="0" baseline="0">
                <a:solidFill>
                  <a:srgbClr val="000000"/>
                </a:solidFill>
                <a:latin typeface="Arial"/>
                <a:ea typeface="Arial"/>
                <a:cs typeface="Arial"/>
                <a:sym typeface="Arial"/>
              </a:rPr>
              <a:t> </a:t>
            </a:r>
          </a:p>
          <a:p>
            <a:pPr algn="ctr" defTabSz="1219170" rtl="0">
              <a:buClr>
                <a:srgbClr val="000000"/>
              </a:buClr>
            </a:pPr>
            <a:r>
              <a:rPr lang="en-gb" sz="1600" b="0" i="0" u="none" kern="0" baseline="0">
                <a:solidFill>
                  <a:srgbClr val="000000"/>
                </a:solidFill>
                <a:latin typeface="Arial"/>
                <a:ea typeface="Arial"/>
                <a:cs typeface="Arial"/>
                <a:sym typeface="Arial"/>
              </a:rPr>
              <a:t>Shame, sense of inferiority</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6" name="Google Shape;516;p91"/>
          <p:cNvSpPr/>
          <p:nvPr/>
        </p:nvSpPr>
        <p:spPr>
          <a:xfrm>
            <a:off x="7593800" y="1225667"/>
            <a:ext cx="16644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en-gb" sz="1867" b="1" i="0" u="none" kern="0" baseline="0">
                <a:solidFill>
                  <a:srgbClr val="000000"/>
                </a:solidFill>
                <a:latin typeface="Arial"/>
                <a:ea typeface="Arial"/>
                <a:cs typeface="Arial"/>
                <a:sym typeface="Arial"/>
              </a:rPr>
              <a:t>Action:</a:t>
            </a:r>
            <a:r>
              <a:rPr lang="en-gb" sz="1867" b="0" i="0" u="none" kern="0" baseline="0">
                <a:solidFill>
                  <a:srgbClr val="000000"/>
                </a:solidFill>
                <a:latin typeface="Arial"/>
                <a:ea typeface="Arial"/>
                <a:cs typeface="Arial"/>
                <a:sym typeface="Arial"/>
              </a:rPr>
              <a:t> </a:t>
            </a:r>
          </a:p>
          <a:p>
            <a:pPr algn="ctr" defTabSz="1219170" rtl="0">
              <a:buClr>
                <a:srgbClr val="000000"/>
              </a:buClr>
            </a:pPr>
            <a:r>
              <a:rPr lang="en-gb" sz="1600" b="0" i="0" u="none" kern="0" baseline="0">
                <a:solidFill>
                  <a:srgbClr val="000000"/>
                </a:solidFill>
                <a:latin typeface="Arial"/>
                <a:ea typeface="Arial"/>
                <a:cs typeface="Arial"/>
                <a:sym typeface="Arial"/>
              </a:rPr>
              <a:t>I'll not talk to acquaintances unless I have something interesting to say.</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7" name="Google Shape;517;p91"/>
          <p:cNvSpPr/>
          <p:nvPr/>
        </p:nvSpPr>
        <p:spPr>
          <a:xfrm>
            <a:off x="9866100" y="2494033"/>
            <a:ext cx="1664400" cy="253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Consequence:</a:t>
            </a:r>
            <a:endParaRPr sz="1867" b="1" kern="0">
              <a:solidFill>
                <a:srgbClr val="000000"/>
              </a:solidFill>
              <a:latin typeface="Arial"/>
              <a:cs typeface="Arial"/>
              <a:sym typeface="Arial"/>
            </a:endParaRPr>
          </a:p>
          <a:p>
            <a:pPr algn="ctr" defTabSz="1219170" rtl="0">
              <a:buClr>
                <a:srgbClr val="000000"/>
              </a:buClr>
            </a:pPr>
            <a:r>
              <a:rPr lang="en-gb" sz="1600" b="0" i="0" u="none" kern="0" baseline="0">
                <a:solidFill>
                  <a:srgbClr val="000000"/>
                </a:solidFill>
                <a:latin typeface="Arial"/>
                <a:ea typeface="Arial"/>
                <a:cs typeface="Arial"/>
                <a:sym typeface="Arial"/>
              </a:rPr>
              <a:t>I'll spend even more time alone, feeling increasingly lonely.</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8" name="Google Shape;518;p91"/>
          <p:cNvSpPr txBox="1"/>
          <p:nvPr/>
        </p:nvSpPr>
        <p:spPr>
          <a:xfrm>
            <a:off x="254973" y="5349745"/>
            <a:ext cx="3277594" cy="126184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200" b="0" i="0" u="none" kern="0" baseline="0">
                <a:latin typeface="Arial"/>
                <a:ea typeface="Arial"/>
                <a:cs typeface="Arial"/>
                <a:sym typeface="Arial"/>
              </a:rPr>
              <a:t>Could the situation be interpreted in some other way?</a:t>
            </a:r>
            <a:endParaRPr sz="2200" kern="0" dirty="0">
              <a:latin typeface="Arial"/>
              <a:cs typeface="Arial"/>
              <a:sym typeface="Arial"/>
            </a:endParaRPr>
          </a:p>
        </p:txBody>
      </p:sp>
      <p:sp>
        <p:nvSpPr>
          <p:cNvPr id="519" name="Google Shape;519;p91"/>
          <p:cNvSpPr/>
          <p:nvPr/>
        </p:nvSpPr>
        <p:spPr>
          <a:xfrm>
            <a:off x="2936933" y="3561500"/>
            <a:ext cx="1712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Thought:</a:t>
            </a:r>
          </a:p>
          <a:p>
            <a:pPr algn="ctr" defTabSz="1219170" rtl="0">
              <a:buClr>
                <a:srgbClr val="000000"/>
              </a:buClr>
            </a:pPr>
            <a:r>
              <a:rPr lang="en-gb" sz="1867" b="0" i="1" u="none" kern="0" baseline="0">
                <a:solidFill>
                  <a:srgbClr val="000000"/>
                </a:solidFill>
                <a:latin typeface="Arial"/>
                <a:ea typeface="Arial"/>
                <a:cs typeface="Arial"/>
                <a:sym typeface="Arial"/>
              </a:rPr>
              <a:t> </a:t>
            </a:r>
            <a:r>
              <a:rPr lang="en-gb" sz="1600" b="0" i="1" u="none" kern="0" baseline="0">
                <a:solidFill>
                  <a:srgbClr val="000000"/>
                </a:solidFill>
                <a:latin typeface="Arial"/>
                <a:ea typeface="Arial"/>
                <a:cs typeface="Arial"/>
                <a:sym typeface="Arial"/>
              </a:rPr>
              <a:t>My friend is not interested in my affairs.</a:t>
            </a:r>
            <a:endParaRPr sz="1600" i="1"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20" name="Google Shape;520;p91"/>
          <p:cNvSpPr/>
          <p:nvPr/>
        </p:nvSpPr>
        <p:spPr>
          <a:xfrm>
            <a:off x="5207100" y="3561500"/>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en-gb" sz="1867" b="1" i="0" u="none" kern="0" baseline="0">
                <a:solidFill>
                  <a:srgbClr val="000000"/>
                </a:solidFill>
                <a:latin typeface="Arial"/>
                <a:ea typeface="Arial"/>
                <a:cs typeface="Arial"/>
                <a:sym typeface="Arial"/>
              </a:rPr>
              <a:t>Feeling:</a:t>
            </a:r>
            <a:r>
              <a:rPr lang="en-gb" sz="1867" b="0" i="0" u="none" kern="0" baseline="0">
                <a:solidFill>
                  <a:srgbClr val="000000"/>
                </a:solidFill>
                <a:latin typeface="Arial"/>
                <a:ea typeface="Arial"/>
                <a:cs typeface="Arial"/>
                <a:sym typeface="Arial"/>
              </a:rPr>
              <a:t> </a:t>
            </a:r>
          </a:p>
          <a:p>
            <a:pPr algn="ctr" defTabSz="1219170" rtl="0">
              <a:buClr>
                <a:srgbClr val="000000"/>
              </a:buClr>
            </a:pPr>
            <a:r>
              <a:rPr lang="en-gb" sz="1600" b="0" i="0" u="none" kern="0" baseline="0">
                <a:solidFill>
                  <a:srgbClr val="000000"/>
                </a:solidFill>
                <a:latin typeface="Arial"/>
                <a:ea typeface="Arial"/>
                <a:cs typeface="Arial"/>
                <a:sym typeface="Arial"/>
              </a:rPr>
              <a:t>I'm invisible; disappointment, irritation</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21" name="Google Shape;521;p91"/>
          <p:cNvSpPr/>
          <p:nvPr/>
        </p:nvSpPr>
        <p:spPr>
          <a:xfrm>
            <a:off x="7536600" y="3561500"/>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en-gb" sz="1867" b="1" i="0" u="none" kern="0" baseline="0">
                <a:solidFill>
                  <a:srgbClr val="000000"/>
                </a:solidFill>
                <a:latin typeface="Arial"/>
                <a:ea typeface="Arial"/>
                <a:cs typeface="Arial"/>
                <a:sym typeface="Arial"/>
              </a:rPr>
              <a:t>Action: </a:t>
            </a:r>
          </a:p>
          <a:p>
            <a:pPr algn="ctr" defTabSz="1219170" rtl="0">
              <a:buClr>
                <a:srgbClr val="000000"/>
              </a:buClr>
            </a:pPr>
            <a:r>
              <a:rPr lang="en-gb" sz="1600" b="0" i="0" u="none" kern="0" baseline="0">
                <a:solidFill>
                  <a:srgbClr val="000000"/>
                </a:solidFill>
                <a:latin typeface="Arial"/>
                <a:ea typeface="Arial"/>
                <a:cs typeface="Arial"/>
                <a:sym typeface="Arial"/>
              </a:rPr>
              <a:t>I'll no longer try to talk to this (or other) acquaintance.</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cxnSp>
        <p:nvCxnSpPr>
          <p:cNvPr id="522" name="Google Shape;522;p91"/>
          <p:cNvCxnSpPr/>
          <p:nvPr/>
        </p:nvCxnSpPr>
        <p:spPr>
          <a:xfrm rot="10800000" flipH="1">
            <a:off x="2505133" y="2689867"/>
            <a:ext cx="251600" cy="308800"/>
          </a:xfrm>
          <a:prstGeom prst="straightConnector1">
            <a:avLst/>
          </a:prstGeom>
          <a:noFill/>
          <a:ln w="9525" cap="flat" cmpd="sng">
            <a:solidFill>
              <a:schemeClr val="dk2"/>
            </a:solidFill>
            <a:prstDash val="solid"/>
            <a:round/>
            <a:headEnd type="none" w="med" len="med"/>
            <a:tailEnd type="triangle" w="med" len="med"/>
          </a:ln>
        </p:spPr>
      </p:cxnSp>
      <p:cxnSp>
        <p:nvCxnSpPr>
          <p:cNvPr id="523" name="Google Shape;523;p91"/>
          <p:cNvCxnSpPr>
            <a:stCxn id="515" idx="3"/>
            <a:endCxn id="516" idx="1"/>
          </p:cNvCxnSpPr>
          <p:nvPr/>
        </p:nvCxnSpPr>
        <p:spPr>
          <a:xfrm>
            <a:off x="6985900" y="2158267"/>
            <a:ext cx="608000" cy="0"/>
          </a:xfrm>
          <a:prstGeom prst="straightConnector1">
            <a:avLst/>
          </a:prstGeom>
          <a:noFill/>
          <a:ln w="9525" cap="flat" cmpd="sng">
            <a:solidFill>
              <a:schemeClr val="dk2"/>
            </a:solidFill>
            <a:prstDash val="solid"/>
            <a:round/>
            <a:headEnd type="none" w="med" len="med"/>
            <a:tailEnd type="triangle" w="med" len="med"/>
          </a:ln>
        </p:spPr>
      </p:cxnSp>
      <p:cxnSp>
        <p:nvCxnSpPr>
          <p:cNvPr id="524" name="Google Shape;524;p91"/>
          <p:cNvCxnSpPr>
            <a:stCxn id="516" idx="3"/>
            <a:endCxn id="517" idx="1"/>
          </p:cNvCxnSpPr>
          <p:nvPr/>
        </p:nvCxnSpPr>
        <p:spPr>
          <a:xfrm>
            <a:off x="9258200" y="2158267"/>
            <a:ext cx="608000" cy="1605200"/>
          </a:xfrm>
          <a:prstGeom prst="straightConnector1">
            <a:avLst/>
          </a:prstGeom>
          <a:noFill/>
          <a:ln w="9525" cap="flat" cmpd="sng">
            <a:solidFill>
              <a:schemeClr val="dk2"/>
            </a:solidFill>
            <a:prstDash val="solid"/>
            <a:round/>
            <a:headEnd type="none" w="med" len="med"/>
            <a:tailEnd type="triangle" w="med" len="med"/>
          </a:ln>
        </p:spPr>
      </p:cxnSp>
      <p:cxnSp>
        <p:nvCxnSpPr>
          <p:cNvPr id="525" name="Google Shape;525;p91"/>
          <p:cNvCxnSpPr/>
          <p:nvPr/>
        </p:nvCxnSpPr>
        <p:spPr>
          <a:xfrm>
            <a:off x="2516567" y="3947367"/>
            <a:ext cx="217200" cy="320000"/>
          </a:xfrm>
          <a:prstGeom prst="straightConnector1">
            <a:avLst/>
          </a:prstGeom>
          <a:noFill/>
          <a:ln w="9525" cap="flat" cmpd="sng">
            <a:solidFill>
              <a:schemeClr val="dk2"/>
            </a:solidFill>
            <a:prstDash val="solid"/>
            <a:round/>
            <a:headEnd type="none" w="med" len="med"/>
            <a:tailEnd type="triangle" w="med" len="med"/>
          </a:ln>
        </p:spPr>
      </p:cxnSp>
      <p:cxnSp>
        <p:nvCxnSpPr>
          <p:cNvPr id="526" name="Google Shape;526;p91"/>
          <p:cNvCxnSpPr>
            <a:endCxn id="520" idx="1"/>
          </p:cNvCxnSpPr>
          <p:nvPr/>
        </p:nvCxnSpPr>
        <p:spPr>
          <a:xfrm>
            <a:off x="4649900" y="4494100"/>
            <a:ext cx="557200" cy="0"/>
          </a:xfrm>
          <a:prstGeom prst="straightConnector1">
            <a:avLst/>
          </a:prstGeom>
          <a:noFill/>
          <a:ln w="9525" cap="flat" cmpd="sng">
            <a:solidFill>
              <a:schemeClr val="dk2"/>
            </a:solidFill>
            <a:prstDash val="solid"/>
            <a:round/>
            <a:headEnd type="none" w="med" len="med"/>
            <a:tailEnd type="triangle" w="med" len="med"/>
          </a:ln>
        </p:spPr>
      </p:cxnSp>
      <p:cxnSp>
        <p:nvCxnSpPr>
          <p:cNvPr id="527" name="Google Shape;527;p91"/>
          <p:cNvCxnSpPr>
            <a:stCxn id="520" idx="3"/>
            <a:endCxn id="521" idx="1"/>
          </p:cNvCxnSpPr>
          <p:nvPr/>
        </p:nvCxnSpPr>
        <p:spPr>
          <a:xfrm>
            <a:off x="6985900" y="4494100"/>
            <a:ext cx="550800" cy="0"/>
          </a:xfrm>
          <a:prstGeom prst="straightConnector1">
            <a:avLst/>
          </a:prstGeom>
          <a:noFill/>
          <a:ln w="9525" cap="flat" cmpd="sng">
            <a:solidFill>
              <a:schemeClr val="dk2"/>
            </a:solidFill>
            <a:prstDash val="solid"/>
            <a:round/>
            <a:headEnd type="none" w="med" len="med"/>
            <a:tailEnd type="triangle" w="med" len="med"/>
          </a:ln>
        </p:spPr>
      </p:cxnSp>
      <p:cxnSp>
        <p:nvCxnSpPr>
          <p:cNvPr id="528" name="Google Shape;528;p91"/>
          <p:cNvCxnSpPr>
            <a:stCxn id="521" idx="3"/>
            <a:endCxn id="517" idx="1"/>
          </p:cNvCxnSpPr>
          <p:nvPr/>
        </p:nvCxnSpPr>
        <p:spPr>
          <a:xfrm rot="10800000" flipH="1">
            <a:off x="9315400" y="3763700"/>
            <a:ext cx="550800" cy="730400"/>
          </a:xfrm>
          <a:prstGeom prst="straightConnector1">
            <a:avLst/>
          </a:prstGeom>
          <a:noFill/>
          <a:ln w="9525" cap="flat" cmpd="sng">
            <a:solidFill>
              <a:schemeClr val="dk2"/>
            </a:solidFill>
            <a:prstDash val="solid"/>
            <a:round/>
            <a:headEnd type="none" w="med" len="med"/>
            <a:tailEnd type="triangle" w="med" len="med"/>
          </a:ln>
        </p:spPr>
      </p:cxnSp>
      <p:cxnSp>
        <p:nvCxnSpPr>
          <p:cNvPr id="529" name="Google Shape;529;p91"/>
          <p:cNvCxnSpPr>
            <a:endCxn id="515" idx="1"/>
          </p:cNvCxnSpPr>
          <p:nvPr/>
        </p:nvCxnSpPr>
        <p:spPr>
          <a:xfrm rot="10800000" flipH="1">
            <a:off x="4649900" y="2158267"/>
            <a:ext cx="557200" cy="43200"/>
          </a:xfrm>
          <a:prstGeom prst="straightConnector1">
            <a:avLst/>
          </a:prstGeom>
          <a:noFill/>
          <a:ln w="9525" cap="flat" cmpd="sng">
            <a:solidFill>
              <a:schemeClr val="dk2"/>
            </a:solidFill>
            <a:prstDash val="solid"/>
            <a:round/>
            <a:headEnd type="none" w="med" len="med"/>
            <a:tailEnd type="triangle" w="med" len="med"/>
          </a:ln>
        </p:spPr>
      </p:cxnSp>
      <p:sp>
        <p:nvSpPr>
          <p:cNvPr id="530" name="Google Shape;530;p91"/>
          <p:cNvSpPr txBox="1"/>
          <p:nvPr/>
        </p:nvSpPr>
        <p:spPr>
          <a:xfrm>
            <a:off x="3760333" y="5532919"/>
            <a:ext cx="6583600" cy="523180"/>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b="0" i="0" u="none" kern="0" baseline="0">
                <a:latin typeface="Arial"/>
                <a:ea typeface="Arial"/>
                <a:cs typeface="Arial"/>
                <a:sym typeface="Arial"/>
              </a:rPr>
              <a:t>A negative or harmful thought directed at others</a:t>
            </a:r>
            <a:endParaRPr kern="0" dirty="0">
              <a:latin typeface="Arial"/>
              <a:cs typeface="Arial"/>
              <a:sym typeface="Arial"/>
            </a:endParaRPr>
          </a:p>
        </p:txBody>
      </p:sp>
      <p:sp>
        <p:nvSpPr>
          <p:cNvPr id="531" name="Google Shape;531;p91"/>
          <p:cNvSpPr txBox="1"/>
          <p:nvPr/>
        </p:nvSpPr>
        <p:spPr>
          <a:xfrm>
            <a:off x="3793333" y="448247"/>
            <a:ext cx="6583600" cy="523180"/>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b="0" i="0" u="none" kern="0" baseline="0">
                <a:latin typeface="Arial"/>
                <a:ea typeface="Arial"/>
                <a:cs typeface="Arial"/>
                <a:sym typeface="Arial"/>
              </a:rPr>
              <a:t>A negative or harmful thought directed at yourself</a:t>
            </a:r>
            <a:endParaRPr kern="0">
              <a:latin typeface="Arial"/>
              <a:cs typeface="Arial"/>
              <a:sym typeface="Arial"/>
            </a:endParaRPr>
          </a:p>
        </p:txBody>
      </p:sp>
      <p:pic>
        <p:nvPicPr>
          <p:cNvPr id="2" name="Kuva 1">
            <a:extLst>
              <a:ext uri="{FF2B5EF4-FFF2-40B4-BE49-F238E27FC236}">
                <a16:creationId xmlns:a16="http://schemas.microsoft.com/office/drawing/2014/main" id="{174B9F5C-95E2-B35C-1E75-14146665F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animBg="1"/>
      <p:bldP spid="515" grpId="0" animBg="1"/>
      <p:bldP spid="516" grpId="0" animBg="1"/>
      <p:bldP spid="517" grpId="0" animBg="1"/>
      <p:bldP spid="518" grpId="0"/>
      <p:bldP spid="519" grpId="0" animBg="1"/>
      <p:bldP spid="520" grpId="0" animBg="1"/>
      <p:bldP spid="521" grpId="0" animBg="1"/>
      <p:bldP spid="530" grpId="0"/>
      <p:bldP spid="5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sz="5400" b="1" i="0" u="none" baseline="0"/>
              <a:t>Not all growth is </a:t>
            </a:r>
            <a:r>
              <a:rPr lang="en-gb" sz="5400" b="1" i="0" u="none" baseline="0">
                <a:solidFill>
                  <a:srgbClr val="FF0000"/>
                </a:solidFill>
              </a:rPr>
              <a:t>visible</a:t>
            </a:r>
            <a:r>
              <a:rPr lang="en-gb" sz="5400" b="1" i="0" u="none" baseline="0"/>
              <a:t> and not all progress is linear.</a:t>
            </a:r>
            <a:br>
              <a:rPr lang="en-gb" sz="5400"/>
            </a:br>
            <a:r>
              <a:rPr lang="en-gb" sz="5400" b="1" i="0" u="none" baseline="0"/>
              <a:t> Sometimes </a:t>
            </a:r>
            <a:br>
              <a:rPr lang="en-gb" sz="5400"/>
            </a:br>
            <a:r>
              <a:rPr lang="en-gb" sz="5400" b="1" i="0" u="none" baseline="0">
                <a:solidFill>
                  <a:srgbClr val="FF0000"/>
                </a:solidFill>
              </a:rPr>
              <a:t>the most significant changes </a:t>
            </a:r>
            <a:r>
              <a:rPr lang="en-gb" sz="5400" b="1" i="0" u="none" baseline="0"/>
              <a:t>happen quietly, </a:t>
            </a:r>
            <a:r>
              <a:rPr lang="en-gb" sz="5400" b="1" i="0" u="none" baseline="0">
                <a:solidFill>
                  <a:srgbClr val="FF0000"/>
                </a:solidFill>
              </a:rPr>
              <a:t>beneath the surface</a:t>
            </a:r>
            <a:r>
              <a:rPr lang="en-gb" sz="5400" b="1" i="0" u="none" baseline="0"/>
              <a:t>.</a:t>
            </a:r>
            <a:endParaRPr lang="en-gb" dirty="0"/>
          </a:p>
        </p:txBody>
      </p:sp>
    </p:spTree>
    <p:extLst>
      <p:ext uri="{BB962C8B-B14F-4D97-AF65-F5344CB8AC3E}">
        <p14:creationId xmlns:p14="http://schemas.microsoft.com/office/powerpoint/2010/main" val="188995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4" name="Google Shape;544;p93"/>
          <p:cNvSpPr/>
          <p:nvPr/>
        </p:nvSpPr>
        <p:spPr>
          <a:xfrm>
            <a:off x="8900983" y="2343400"/>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Generalisations</a:t>
            </a:r>
            <a:endParaRPr sz="1867" kern="0">
              <a:solidFill>
                <a:srgbClr val="000000"/>
              </a:solidFill>
              <a:latin typeface="Arial"/>
              <a:cs typeface="Arial"/>
              <a:sym typeface="Arial"/>
            </a:endParaRPr>
          </a:p>
        </p:txBody>
      </p:sp>
      <p:sp>
        <p:nvSpPr>
          <p:cNvPr id="545" name="Google Shape;545;p93"/>
          <p:cNvSpPr/>
          <p:nvPr/>
        </p:nvSpPr>
        <p:spPr>
          <a:xfrm>
            <a:off x="8900983" y="430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Hasty conclusions</a:t>
            </a:r>
            <a:endParaRPr sz="1867" kern="0" dirty="0">
              <a:solidFill>
                <a:srgbClr val="000000"/>
              </a:solidFill>
              <a:latin typeface="Arial"/>
              <a:cs typeface="Arial"/>
              <a:sym typeface="Arial"/>
            </a:endParaRPr>
          </a:p>
        </p:txBody>
      </p:sp>
      <p:sp>
        <p:nvSpPr>
          <p:cNvPr id="546" name="Google Shape;546;p93"/>
          <p:cNvSpPr/>
          <p:nvPr/>
        </p:nvSpPr>
        <p:spPr>
          <a:xfrm>
            <a:off x="3125150" y="32236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Black-and-white thinking</a:t>
            </a:r>
            <a:endParaRPr sz="1867" kern="0" dirty="0">
              <a:solidFill>
                <a:srgbClr val="000000"/>
              </a:solidFill>
              <a:latin typeface="Arial"/>
              <a:cs typeface="Arial"/>
              <a:sym typeface="Arial"/>
            </a:endParaRPr>
          </a:p>
        </p:txBody>
      </p:sp>
      <p:sp>
        <p:nvSpPr>
          <p:cNvPr id="547" name="Google Shape;547;p93"/>
          <p:cNvSpPr/>
          <p:nvPr/>
        </p:nvSpPr>
        <p:spPr>
          <a:xfrm>
            <a:off x="5734184" y="4586391"/>
            <a:ext cx="2524100" cy="1269338"/>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Ignoring positive things</a:t>
            </a:r>
            <a:endParaRPr sz="1867" kern="0">
              <a:solidFill>
                <a:srgbClr val="000000"/>
              </a:solidFill>
              <a:latin typeface="Arial"/>
              <a:cs typeface="Arial"/>
              <a:sym typeface="Arial"/>
            </a:endParaRPr>
          </a:p>
        </p:txBody>
      </p:sp>
      <p:sp>
        <p:nvSpPr>
          <p:cNvPr id="548" name="Google Shape;548;p93"/>
          <p:cNvSpPr/>
          <p:nvPr/>
        </p:nvSpPr>
        <p:spPr>
          <a:xfrm>
            <a:off x="537251" y="202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Negative forecasting</a:t>
            </a:r>
            <a:endParaRPr sz="1867" kern="0">
              <a:solidFill>
                <a:srgbClr val="000000"/>
              </a:solidFill>
              <a:latin typeface="Arial"/>
              <a:cs typeface="Arial"/>
              <a:sym typeface="Arial"/>
            </a:endParaRPr>
          </a:p>
        </p:txBody>
      </p:sp>
      <p:sp>
        <p:nvSpPr>
          <p:cNvPr id="549" name="Google Shape;549;p93"/>
          <p:cNvSpPr/>
          <p:nvPr/>
        </p:nvSpPr>
        <p:spPr>
          <a:xfrm>
            <a:off x="537251" y="4586391"/>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Self-deprecation</a:t>
            </a:r>
            <a:endParaRPr sz="1867" kern="0" dirty="0">
              <a:solidFill>
                <a:srgbClr val="000000"/>
              </a:solidFill>
              <a:latin typeface="Arial"/>
              <a:cs typeface="Arial"/>
              <a:sym typeface="Arial"/>
            </a:endParaRPr>
          </a:p>
        </p:txBody>
      </p:sp>
      <p:sp>
        <p:nvSpPr>
          <p:cNvPr id="550" name="Google Shape;550;p93"/>
          <p:cNvSpPr/>
          <p:nvPr/>
        </p:nvSpPr>
        <p:spPr>
          <a:xfrm>
            <a:off x="5734184" y="202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0" i="0" u="none" kern="0" baseline="0">
                <a:solidFill>
                  <a:srgbClr val="000000"/>
                </a:solidFill>
                <a:latin typeface="Arial"/>
                <a:ea typeface="Arial"/>
                <a:cs typeface="Arial"/>
                <a:sym typeface="Arial"/>
              </a:rPr>
              <a:t>Labelling</a:t>
            </a:r>
            <a:endParaRPr sz="1867" kern="0">
              <a:solidFill>
                <a:srgbClr val="000000"/>
              </a:solidFill>
              <a:latin typeface="Arial"/>
              <a:cs typeface="Arial"/>
              <a:sym typeface="Arial"/>
            </a:endParaRPr>
          </a:p>
        </p:txBody>
      </p:sp>
      <p:sp>
        <p:nvSpPr>
          <p:cNvPr id="551" name="Google Shape;551;p93"/>
          <p:cNvSpPr txBox="1"/>
          <p:nvPr/>
        </p:nvSpPr>
        <p:spPr>
          <a:xfrm>
            <a:off x="519582" y="537314"/>
            <a:ext cx="9472800" cy="86173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4000" b="1" i="0" u="none" kern="0" baseline="0">
                <a:latin typeface="Arial"/>
                <a:ea typeface="Arial"/>
                <a:cs typeface="Arial"/>
                <a:sym typeface="Arial"/>
              </a:rPr>
              <a:t>Typical harmful thoughts</a:t>
            </a:r>
            <a:endParaRPr sz="4000" b="1" kern="0" dirty="0">
              <a:latin typeface="Arial"/>
              <a:cs typeface="Arial"/>
              <a:sym typeface="Arial"/>
            </a:endParaRPr>
          </a:p>
        </p:txBody>
      </p:sp>
      <p:pic>
        <p:nvPicPr>
          <p:cNvPr id="3" name="Kuva 2" descr="Kuva, joka sisältää kohteen astronomia, luovuus, tähti&#10;&#10;Kuvaus luotu automaattisesti">
            <a:extLst>
              <a:ext uri="{FF2B5EF4-FFF2-40B4-BE49-F238E27FC236}">
                <a16:creationId xmlns:a16="http://schemas.microsoft.com/office/drawing/2014/main" id="{107936EA-F9B8-C7BE-8BCA-60387DAB7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88436"/>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Let's think about our thought patterns</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729582"/>
            <a:ext cx="5135672" cy="4101779"/>
          </a:xfrm>
        </p:spPr>
        <p:txBody>
          <a:bodyPr/>
          <a:lstStyle/>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recognise similar harmful interpretations in your own thinking? </a:t>
            </a:r>
          </a:p>
          <a:p>
            <a:pPr marL="88900" lvl="0" algn="l" rtl="0">
              <a:spcBef>
                <a:spcPts val="0"/>
              </a:spcBef>
              <a:spcAft>
                <a:spcPts val="0"/>
              </a:spcAft>
              <a:buClr>
                <a:schemeClr val="dk2"/>
              </a:buClr>
              <a:buSzPts val="2200"/>
            </a:pPr>
            <a:endParaRPr lang="en-gb" sz="2400" dirty="0">
              <a:latin typeface="Arial" panose="020B0604020202020204" pitchFamily="34" charset="0"/>
            </a:endParaRPr>
          </a:p>
          <a:p>
            <a:pPr marL="88900" lvl="0" algn="l" rtl="0">
              <a:spcBef>
                <a:spcPts val="0"/>
              </a:spcBef>
              <a:spcAft>
                <a:spcPts val="0"/>
              </a:spcAft>
              <a:buClr>
                <a:schemeClr val="dk2"/>
              </a:buClr>
              <a:buSzPts val="2200"/>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Can you think of similar examples from your own life?</a:t>
            </a:r>
          </a:p>
          <a:p>
            <a:pPr marL="88900" lvl="0" algn="l" rtl="0">
              <a:spcBef>
                <a:spcPts val="0"/>
              </a:spcBef>
              <a:spcAft>
                <a:spcPts val="0"/>
              </a:spcAft>
              <a:buClr>
                <a:schemeClr val="dk2"/>
              </a:buClr>
              <a:buSzPts val="2200"/>
            </a:pPr>
            <a:endParaRPr lang="en-gb" sz="1600" dirty="0"/>
          </a:p>
        </p:txBody>
      </p:sp>
      <p:pic>
        <p:nvPicPr>
          <p:cNvPr id="2" name="Picture Placeholder 4">
            <a:extLst>
              <a:ext uri="{FF2B5EF4-FFF2-40B4-BE49-F238E27FC236}">
                <a16:creationId xmlns:a16="http://schemas.microsoft.com/office/drawing/2014/main" id="{E25AE06D-D652-558F-5CF3-9189D77066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7822AAC2-2079-2F22-864B-36C1DE851492}"/>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Kuva 6" descr="Kuva, joka sisältää kohteen astronomia, luovuus, tähti&#10;&#10;Kuvaus luotu automaattisesti">
            <a:extLst>
              <a:ext uri="{FF2B5EF4-FFF2-40B4-BE49-F238E27FC236}">
                <a16:creationId xmlns:a16="http://schemas.microsoft.com/office/drawing/2014/main" id="{A8EEA5E4-B553-C10F-D068-22A019822F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extLst>
      <p:ext uri="{BB962C8B-B14F-4D97-AF65-F5344CB8AC3E}">
        <p14:creationId xmlns:p14="http://schemas.microsoft.com/office/powerpoint/2010/main" val="2976137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600" b="1" i="0" u="none" baseline="0"/>
              <a:t>A positive snowball effect</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5"/>
            <a:ext cx="7760085" cy="2800486"/>
          </a:xfrm>
        </p:spPr>
        <p:txBody>
          <a:bodyPr>
            <a:normAutofit fontScale="92500" lnSpcReduction="20000"/>
          </a:bodyPr>
          <a:lstStyle/>
          <a:p>
            <a:pPr marL="0" lvl="0" indent="0" algn="l" rtl="0">
              <a:spcBef>
                <a:spcPts val="0"/>
              </a:spcBef>
              <a:spcAft>
                <a:spcPts val="0"/>
              </a:spcAft>
              <a:buNone/>
            </a:pPr>
            <a:r>
              <a:rPr lang="en-gb" sz="2400" b="0" i="0" u="none" baseline="0"/>
              <a:t>These automated thoughts are difficult to question because they feel true to us.</a:t>
            </a:r>
          </a:p>
          <a:p>
            <a:pPr marL="0" lvl="0" indent="0" algn="l" rtl="0">
              <a:spcBef>
                <a:spcPts val="0"/>
              </a:spcBef>
              <a:spcAft>
                <a:spcPts val="0"/>
              </a:spcAft>
              <a:buNone/>
            </a:pPr>
            <a:endParaRPr lang="en-gb" sz="2400" dirty="0"/>
          </a:p>
          <a:p>
            <a:pPr marL="0" lvl="0" indent="0" algn="l" rtl="0">
              <a:spcBef>
                <a:spcPts val="0"/>
              </a:spcBef>
              <a:spcAft>
                <a:spcPts val="0"/>
              </a:spcAft>
              <a:buNone/>
            </a:pPr>
            <a:r>
              <a:rPr lang="en-gb" sz="2400" b="0" i="0" u="none" baseline="0"/>
              <a:t>Therefore, it is important to recognise our harmful attitudes and thought patterns, in order to give us the courage to challenge our thinking.</a:t>
            </a:r>
          </a:p>
          <a:p>
            <a:pPr marL="0" lvl="0" indent="0" algn="l" rtl="0">
              <a:spcBef>
                <a:spcPts val="0"/>
              </a:spcBef>
              <a:spcAft>
                <a:spcPts val="0"/>
              </a:spcAft>
              <a:buNone/>
            </a:pPr>
            <a:endParaRPr lang="en-gb" sz="2400" dirty="0"/>
          </a:p>
          <a:p>
            <a:pPr algn="l" rtl="0"/>
            <a:r>
              <a:rPr lang="en-gb" sz="2400" b="0" i="0" u="none" baseline="0"/>
              <a:t>The good news is that </a:t>
            </a:r>
            <a:r>
              <a:rPr lang="en-gb" sz="2400" b="1" i="0" u="none" baseline="0"/>
              <a:t>positivity also works like a snowball effect</a:t>
            </a:r>
            <a:r>
              <a:rPr lang="en-gb" sz="2400" b="0" i="0" u="none" baseline="0"/>
              <a:t>!</a:t>
            </a:r>
          </a:p>
          <a:p>
            <a:endParaRPr lang="en-gb" dirty="0"/>
          </a:p>
        </p:txBody>
      </p:sp>
      <p:pic>
        <p:nvPicPr>
          <p:cNvPr id="5" name="Kuva 4" descr="Kuva, joka sisältää kohteen astronomia, luovuus, tähti&#10;&#10;Kuvaus luotu automaattisesti">
            <a:extLst>
              <a:ext uri="{FF2B5EF4-FFF2-40B4-BE49-F238E27FC236}">
                <a16:creationId xmlns:a16="http://schemas.microsoft.com/office/drawing/2014/main" id="{720C8916-3EB1-392B-9CCA-6B0F1AD3C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pic>
        <p:nvPicPr>
          <p:cNvPr id="7" name="Kuva 6" descr="Kuva, joka sisältää kohteen kuvakaappaus, teksti, Suorakaide, muotoilu&#10;&#10;Kuvaus luotu automaattisesti">
            <a:extLst>
              <a:ext uri="{FF2B5EF4-FFF2-40B4-BE49-F238E27FC236}">
                <a16:creationId xmlns:a16="http://schemas.microsoft.com/office/drawing/2014/main" id="{7D522868-8F55-F235-0C79-0BF98D8E3B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4122" y="1995395"/>
            <a:ext cx="2962913" cy="3188484"/>
          </a:xfrm>
          <a:prstGeom prst="rect">
            <a:avLst/>
          </a:prstGeom>
        </p:spPr>
      </p:pic>
    </p:spTree>
    <p:extLst>
      <p:ext uri="{BB962C8B-B14F-4D97-AF65-F5344CB8AC3E}">
        <p14:creationId xmlns:p14="http://schemas.microsoft.com/office/powerpoint/2010/main" val="239681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71"/>
        <p:cNvGrpSpPr/>
        <p:nvPr/>
      </p:nvGrpSpPr>
      <p:grpSpPr>
        <a:xfrm>
          <a:off x="0" y="0"/>
          <a:ext cx="0" cy="0"/>
          <a:chOff x="0" y="0"/>
          <a:chExt cx="0" cy="0"/>
        </a:xfrm>
      </p:grpSpPr>
      <p:sp>
        <p:nvSpPr>
          <p:cNvPr id="572" name="Google Shape;572;p96"/>
          <p:cNvSpPr/>
          <p:nvPr/>
        </p:nvSpPr>
        <p:spPr>
          <a:xfrm>
            <a:off x="278467" y="2792933"/>
            <a:ext cx="1851600" cy="156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Neutral event:</a:t>
            </a:r>
            <a:r>
              <a:rPr lang="en-gb" sz="1867" b="0" i="0" u="none" kern="0" baseline="0">
                <a:solidFill>
                  <a:srgbClr val="000000"/>
                </a:solidFill>
                <a:latin typeface="Arial"/>
                <a:ea typeface="Arial"/>
                <a:cs typeface="Arial"/>
                <a:sym typeface="Arial"/>
              </a:rPr>
              <a:t> At a party, no one comes to talk to me</a:t>
            </a:r>
            <a:endParaRPr sz="1867" kern="0">
              <a:solidFill>
                <a:srgbClr val="000000"/>
              </a:solidFill>
              <a:latin typeface="Arial"/>
              <a:cs typeface="Arial"/>
              <a:sym typeface="Arial"/>
            </a:endParaRPr>
          </a:p>
        </p:txBody>
      </p:sp>
      <p:sp>
        <p:nvSpPr>
          <p:cNvPr id="573" name="Google Shape;573;p96"/>
          <p:cNvSpPr/>
          <p:nvPr/>
        </p:nvSpPr>
        <p:spPr>
          <a:xfrm>
            <a:off x="2582600" y="666933"/>
            <a:ext cx="3271600" cy="156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Positive interpretation:</a:t>
            </a:r>
            <a:r>
              <a:rPr lang="en-gb" sz="1867" b="0" i="0" u="none" kern="0" baseline="0">
                <a:solidFill>
                  <a:srgbClr val="000000"/>
                </a:solidFill>
                <a:latin typeface="Arial"/>
                <a:ea typeface="Arial"/>
                <a:cs typeface="Arial"/>
                <a:sym typeface="Arial"/>
              </a:rPr>
              <a:t> Others might feel even more shy than I do, but maybe they still want someone to talk to</a:t>
            </a:r>
            <a:endParaRPr sz="1867" kern="0" dirty="0">
              <a:solidFill>
                <a:srgbClr val="000000"/>
              </a:solidFill>
              <a:latin typeface="Arial"/>
              <a:cs typeface="Arial"/>
              <a:sym typeface="Arial"/>
            </a:endParaRPr>
          </a:p>
        </p:txBody>
      </p:sp>
      <p:sp>
        <p:nvSpPr>
          <p:cNvPr id="574" name="Google Shape;574;p96"/>
          <p:cNvSpPr/>
          <p:nvPr/>
        </p:nvSpPr>
        <p:spPr>
          <a:xfrm>
            <a:off x="6409633" y="714633"/>
            <a:ext cx="3271600" cy="136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Positive action:</a:t>
            </a:r>
            <a:r>
              <a:rPr lang="en-gb" sz="1867" b="0" i="0" u="none" kern="0" baseline="0">
                <a:solidFill>
                  <a:srgbClr val="000000"/>
                </a:solidFill>
                <a:latin typeface="Arial"/>
                <a:ea typeface="Arial"/>
                <a:cs typeface="Arial"/>
                <a:sym typeface="Arial"/>
              </a:rPr>
              <a:t> I'll boldly approach the seemingly grumpy person</a:t>
            </a:r>
            <a:endParaRPr sz="1867" kern="0">
              <a:solidFill>
                <a:srgbClr val="000000"/>
              </a:solidFill>
              <a:latin typeface="Arial"/>
              <a:cs typeface="Arial"/>
              <a:sym typeface="Arial"/>
            </a:endParaRPr>
          </a:p>
        </p:txBody>
      </p:sp>
      <p:sp>
        <p:nvSpPr>
          <p:cNvPr id="575" name="Google Shape;575;p96"/>
          <p:cNvSpPr/>
          <p:nvPr/>
        </p:nvSpPr>
        <p:spPr>
          <a:xfrm>
            <a:off x="9889958" y="2362533"/>
            <a:ext cx="1958275"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dirty="0">
                <a:solidFill>
                  <a:srgbClr val="000000"/>
                </a:solidFill>
                <a:latin typeface="Arial"/>
                <a:ea typeface="Arial"/>
                <a:cs typeface="Arial"/>
                <a:sym typeface="Arial"/>
              </a:rPr>
              <a:t>Consequence: </a:t>
            </a:r>
            <a:r>
              <a:rPr lang="en-gb" sz="1867" b="0" i="0" u="none" kern="0" baseline="0" dirty="0">
                <a:solidFill>
                  <a:srgbClr val="000000"/>
                </a:solidFill>
                <a:latin typeface="Arial"/>
                <a:ea typeface="Arial"/>
                <a:cs typeface="Arial"/>
                <a:sym typeface="Arial"/>
              </a:rPr>
              <a:t>A conversation about a shared interest</a:t>
            </a:r>
            <a:endParaRPr sz="1867" kern="0" dirty="0">
              <a:solidFill>
                <a:srgbClr val="000000"/>
              </a:solidFill>
              <a:latin typeface="Arial"/>
              <a:cs typeface="Arial"/>
              <a:sym typeface="Arial"/>
            </a:endParaRPr>
          </a:p>
        </p:txBody>
      </p:sp>
      <p:sp>
        <p:nvSpPr>
          <p:cNvPr id="576" name="Google Shape;576;p96"/>
          <p:cNvSpPr/>
          <p:nvPr/>
        </p:nvSpPr>
        <p:spPr>
          <a:xfrm>
            <a:off x="6642800" y="4173433"/>
            <a:ext cx="2446000"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Interpretation:</a:t>
            </a:r>
            <a:r>
              <a:rPr lang="en-gb" sz="1867" b="0" i="0" u="none" kern="0" baseline="0">
                <a:solidFill>
                  <a:srgbClr val="000000"/>
                </a:solidFill>
                <a:latin typeface="Arial"/>
                <a:ea typeface="Arial"/>
                <a:cs typeface="Arial"/>
                <a:sym typeface="Arial"/>
              </a:rPr>
              <a:t> I'm able to start conversations with people</a:t>
            </a:r>
            <a:endParaRPr sz="1867" kern="0">
              <a:solidFill>
                <a:srgbClr val="000000"/>
              </a:solidFill>
              <a:latin typeface="Arial"/>
              <a:cs typeface="Arial"/>
              <a:sym typeface="Arial"/>
            </a:endParaRPr>
          </a:p>
        </p:txBody>
      </p:sp>
      <p:sp>
        <p:nvSpPr>
          <p:cNvPr id="577" name="Google Shape;577;p96"/>
          <p:cNvSpPr/>
          <p:nvPr/>
        </p:nvSpPr>
        <p:spPr>
          <a:xfrm>
            <a:off x="3089900" y="4173433"/>
            <a:ext cx="2446000"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en-gb" sz="1867" b="1" i="0" u="none" kern="0" baseline="0">
                <a:solidFill>
                  <a:srgbClr val="000000"/>
                </a:solidFill>
                <a:latin typeface="Arial"/>
                <a:ea typeface="Arial"/>
                <a:cs typeface="Arial"/>
                <a:sym typeface="Arial"/>
              </a:rPr>
              <a:t>Consequence:</a:t>
            </a:r>
            <a:r>
              <a:rPr lang="en-gb" sz="1867" b="0" i="0" u="none" kern="0" baseline="0">
                <a:solidFill>
                  <a:srgbClr val="000000"/>
                </a:solidFill>
                <a:latin typeface="Arial"/>
                <a:ea typeface="Arial"/>
                <a:cs typeface="Arial"/>
                <a:sym typeface="Arial"/>
              </a:rPr>
              <a:t> I'm able to approach people with more confidence and courage They're not that scary!</a:t>
            </a:r>
            <a:endParaRPr sz="1867" kern="0" dirty="0">
              <a:solidFill>
                <a:srgbClr val="000000"/>
              </a:solidFill>
              <a:latin typeface="Arial"/>
              <a:cs typeface="Arial"/>
              <a:sym typeface="Arial"/>
            </a:endParaRPr>
          </a:p>
        </p:txBody>
      </p:sp>
      <p:cxnSp>
        <p:nvCxnSpPr>
          <p:cNvPr id="578" name="Google Shape;578;p96"/>
          <p:cNvCxnSpPr/>
          <p:nvPr/>
        </p:nvCxnSpPr>
        <p:spPr>
          <a:xfrm rot="10800000" flipH="1">
            <a:off x="2127933" y="2358467"/>
            <a:ext cx="285600" cy="251600"/>
          </a:xfrm>
          <a:prstGeom prst="straightConnector1">
            <a:avLst/>
          </a:prstGeom>
          <a:noFill/>
          <a:ln w="9525" cap="flat" cmpd="sng">
            <a:solidFill>
              <a:schemeClr val="dk2"/>
            </a:solidFill>
            <a:prstDash val="solid"/>
            <a:round/>
            <a:headEnd type="none" w="med" len="med"/>
            <a:tailEnd type="triangle" w="med" len="med"/>
          </a:ln>
        </p:spPr>
      </p:cxnSp>
      <p:cxnSp>
        <p:nvCxnSpPr>
          <p:cNvPr id="579" name="Google Shape;579;p96"/>
          <p:cNvCxnSpPr>
            <a:endCxn id="574" idx="1"/>
          </p:cNvCxnSpPr>
          <p:nvPr/>
        </p:nvCxnSpPr>
        <p:spPr>
          <a:xfrm rot="10800000" flipH="1">
            <a:off x="5854033" y="1398433"/>
            <a:ext cx="555600" cy="50400"/>
          </a:xfrm>
          <a:prstGeom prst="straightConnector1">
            <a:avLst/>
          </a:prstGeom>
          <a:noFill/>
          <a:ln w="9525" cap="flat" cmpd="sng">
            <a:solidFill>
              <a:schemeClr val="dk2"/>
            </a:solidFill>
            <a:prstDash val="solid"/>
            <a:round/>
            <a:headEnd type="none" w="med" len="med"/>
            <a:tailEnd type="triangle" w="med" len="med"/>
          </a:ln>
        </p:spPr>
      </p:cxnSp>
      <p:cxnSp>
        <p:nvCxnSpPr>
          <p:cNvPr id="580" name="Google Shape;580;p96"/>
          <p:cNvCxnSpPr>
            <a:cxnSpLocks/>
            <a:stCxn id="574" idx="3"/>
            <a:endCxn id="575" idx="0"/>
          </p:cNvCxnSpPr>
          <p:nvPr/>
        </p:nvCxnSpPr>
        <p:spPr>
          <a:xfrm>
            <a:off x="9681233" y="1398433"/>
            <a:ext cx="1187863" cy="964100"/>
          </a:xfrm>
          <a:prstGeom prst="straightConnector1">
            <a:avLst/>
          </a:prstGeom>
          <a:noFill/>
          <a:ln w="9525" cap="flat" cmpd="sng">
            <a:solidFill>
              <a:schemeClr val="dk2"/>
            </a:solidFill>
            <a:prstDash val="solid"/>
            <a:round/>
            <a:headEnd type="none" w="med" len="med"/>
            <a:tailEnd type="triangle" w="med" len="med"/>
          </a:ln>
        </p:spPr>
      </p:cxnSp>
      <p:cxnSp>
        <p:nvCxnSpPr>
          <p:cNvPr id="581" name="Google Shape;581;p96"/>
          <p:cNvCxnSpPr>
            <a:cxnSpLocks/>
            <a:stCxn id="575" idx="2"/>
            <a:endCxn id="576" idx="3"/>
          </p:cNvCxnSpPr>
          <p:nvPr/>
        </p:nvCxnSpPr>
        <p:spPr>
          <a:xfrm flipH="1">
            <a:off x="9088800" y="4160533"/>
            <a:ext cx="1780296" cy="911900"/>
          </a:xfrm>
          <a:prstGeom prst="straightConnector1">
            <a:avLst/>
          </a:prstGeom>
          <a:noFill/>
          <a:ln w="9525" cap="flat" cmpd="sng">
            <a:solidFill>
              <a:schemeClr val="dk2"/>
            </a:solidFill>
            <a:prstDash val="solid"/>
            <a:round/>
            <a:headEnd type="none" w="med" len="med"/>
            <a:tailEnd type="triangle" w="med" len="med"/>
          </a:ln>
        </p:spPr>
      </p:cxnSp>
      <p:cxnSp>
        <p:nvCxnSpPr>
          <p:cNvPr id="582" name="Google Shape;582;p96"/>
          <p:cNvCxnSpPr>
            <a:endCxn id="577" idx="3"/>
          </p:cNvCxnSpPr>
          <p:nvPr/>
        </p:nvCxnSpPr>
        <p:spPr>
          <a:xfrm rot="10800000">
            <a:off x="5535900" y="5072433"/>
            <a:ext cx="1106800" cy="0"/>
          </a:xfrm>
          <a:prstGeom prst="straightConnector1">
            <a:avLst/>
          </a:prstGeom>
          <a:noFill/>
          <a:ln w="9525" cap="flat" cmpd="sng">
            <a:solidFill>
              <a:schemeClr val="dk2"/>
            </a:solidFill>
            <a:prstDash val="solid"/>
            <a:round/>
            <a:headEnd type="none" w="med" len="med"/>
            <a:tailEnd type="triangle" w="med" len="med"/>
          </a:ln>
        </p:spPr>
      </p:cxnSp>
      <p:cxnSp>
        <p:nvCxnSpPr>
          <p:cNvPr id="583" name="Google Shape;583;p96"/>
          <p:cNvCxnSpPr>
            <a:stCxn id="577" idx="0"/>
            <a:endCxn id="573" idx="2"/>
          </p:cNvCxnSpPr>
          <p:nvPr/>
        </p:nvCxnSpPr>
        <p:spPr>
          <a:xfrm rot="10800000">
            <a:off x="4218500" y="2231033"/>
            <a:ext cx="94400" cy="1942400"/>
          </a:xfrm>
          <a:prstGeom prst="straightConnector1">
            <a:avLst/>
          </a:prstGeom>
          <a:noFill/>
          <a:ln w="9525" cap="flat" cmpd="sng">
            <a:solidFill>
              <a:schemeClr val="dk2"/>
            </a:solidFill>
            <a:prstDash val="solid"/>
            <a:round/>
            <a:headEnd type="none" w="med" len="med"/>
            <a:tailEnd type="triangle" w="med" len="med"/>
          </a:ln>
        </p:spPr>
      </p:cxnSp>
      <p:cxnSp>
        <p:nvCxnSpPr>
          <p:cNvPr id="584" name="Google Shape;584;p96"/>
          <p:cNvCxnSpPr>
            <a:stCxn id="577" idx="0"/>
            <a:endCxn id="574" idx="2"/>
          </p:cNvCxnSpPr>
          <p:nvPr/>
        </p:nvCxnSpPr>
        <p:spPr>
          <a:xfrm rot="10800000" flipH="1">
            <a:off x="4312900" y="2082233"/>
            <a:ext cx="3732400" cy="2091200"/>
          </a:xfrm>
          <a:prstGeom prst="straightConnector1">
            <a:avLst/>
          </a:prstGeom>
          <a:noFill/>
          <a:ln w="9525" cap="flat" cmpd="sng">
            <a:solidFill>
              <a:schemeClr val="dk2"/>
            </a:solidFill>
            <a:prstDash val="solid"/>
            <a:round/>
            <a:headEnd type="none" w="med" len="med"/>
            <a:tailEnd type="triangle" w="med" len="med"/>
          </a:ln>
        </p:spPr>
      </p:cxnSp>
      <p:sp>
        <p:nvSpPr>
          <p:cNvPr id="585" name="Google Shape;585;p96"/>
          <p:cNvSpPr txBox="1"/>
          <p:nvPr/>
        </p:nvSpPr>
        <p:spPr>
          <a:xfrm>
            <a:off x="4420833" y="2358467"/>
            <a:ext cx="1988800" cy="86173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000" b="0" i="0" u="none" kern="0" baseline="0">
                <a:solidFill>
                  <a:srgbClr val="595959"/>
                </a:solidFill>
                <a:latin typeface="Arial"/>
                <a:ea typeface="Arial"/>
                <a:cs typeface="Arial"/>
                <a:sym typeface="Arial"/>
              </a:rPr>
              <a:t>A positive snowball effect!</a:t>
            </a:r>
            <a:endParaRPr sz="2000" kern="0">
              <a:solidFill>
                <a:srgbClr val="595959"/>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animBg="1"/>
      <p:bldP spid="573" grpId="0" animBg="1"/>
      <p:bldP spid="575" grpId="0" animBg="1"/>
      <p:bldP spid="576" grpId="0" animBg="1"/>
      <p:bldP spid="577" grpId="0" animBg="1"/>
      <p:bldP spid="5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sz="5400" b="1" i="0" u="none" baseline="0"/>
              <a:t>The snowball effect of positivity </a:t>
            </a:r>
            <a:r>
              <a:rPr lang="en-gb" sz="5400" b="1" i="0" u="none" baseline="0">
                <a:solidFill>
                  <a:srgbClr val="FF0000"/>
                </a:solidFill>
              </a:rPr>
              <a:t>strengthens</a:t>
            </a:r>
            <a:r>
              <a:rPr lang="en-gb" sz="5400" b="1" i="0" u="none" baseline="0"/>
              <a:t> over time, as each positive experience </a:t>
            </a:r>
            <a:r>
              <a:rPr lang="en-gb" sz="5400" b="1" i="0" u="none" baseline="0">
                <a:solidFill>
                  <a:srgbClr val="FF0000"/>
                </a:solidFill>
              </a:rPr>
              <a:t>increases the chances</a:t>
            </a:r>
            <a:r>
              <a:rPr lang="en-gb" sz="5400" b="1" i="0" u="none" baseline="0"/>
              <a:t> of future </a:t>
            </a:r>
            <a:br>
              <a:rPr lang="en-gb" sz="5400"/>
            </a:br>
            <a:r>
              <a:rPr lang="en-gb" sz="5400" b="1" i="0" u="none" baseline="0">
                <a:solidFill>
                  <a:srgbClr val="FF0000"/>
                </a:solidFill>
              </a:rPr>
              <a:t>positive experiences</a:t>
            </a:r>
            <a:r>
              <a:rPr lang="en-gb" sz="5400" b="1" i="0" u="none" baseline="0"/>
              <a:t>.</a:t>
            </a:r>
            <a:endParaRPr lang="en-gb" sz="5400"/>
          </a:p>
        </p:txBody>
      </p:sp>
    </p:spTree>
    <p:extLst>
      <p:ext uri="{BB962C8B-B14F-4D97-AF65-F5344CB8AC3E}">
        <p14:creationId xmlns:p14="http://schemas.microsoft.com/office/powerpoint/2010/main" val="74077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32155" y="689580"/>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Weekly assignment – choose one that fits you!</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54065" y="2542543"/>
            <a:ext cx="11010002" cy="4101779"/>
          </a:xfrm>
        </p:spPr>
        <p:txBody>
          <a:bodyPr/>
          <a:lstStyle/>
          <a:p>
            <a:pPr marL="457200" indent="-457200" algn="l" rtl="0">
              <a:buAutoNum type="arabicPeriod"/>
            </a:pPr>
            <a:r>
              <a:rPr lang="en-gb" sz="2000" b="0" i="0" u="none" baseline="0" dirty="0">
                <a:latin typeface="Arial"/>
                <a:ea typeface="Arial"/>
                <a:cs typeface="Arial"/>
                <a:sym typeface="Arial"/>
              </a:rPr>
              <a:t>During the week, pay attention to situations where your feeling of loneliness or other unpleasant emotion arises or intensifies.  Pause and think why the feeling arose. Could it be a result of an interpretation of the situation or other people?  Next, try to come up with other interpretations of the situation that view it from a more positive perspective. </a:t>
            </a:r>
            <a:endParaRPr lang="en-gb" dirty="0"/>
          </a:p>
          <a:p>
            <a:pPr lvl="0" algn="l" rtl="0">
              <a:spcBef>
                <a:spcPts val="0"/>
              </a:spcBef>
              <a:spcAft>
                <a:spcPts val="0"/>
              </a:spcAft>
            </a:pPr>
            <a:endParaRPr lang="en-gb" sz="2000" dirty="0">
              <a:latin typeface="Arial" panose="020B0604020202020204" pitchFamily="34" charset="0"/>
            </a:endParaRPr>
          </a:p>
          <a:p>
            <a:pPr algn="l" rtl="0"/>
            <a:r>
              <a:rPr lang="en-gb" sz="2000" b="0" i="0" u="none" baseline="0" dirty="0">
                <a:latin typeface="Arial"/>
                <a:ea typeface="Arial"/>
                <a:cs typeface="Arial"/>
                <a:sym typeface="Arial"/>
              </a:rPr>
              <a:t>2.   Write down observations in your gratitude journal at least on one day. </a:t>
            </a:r>
          </a:p>
          <a:p>
            <a:endParaRPr lang="en-gb" sz="2000" dirty="0">
              <a:latin typeface="Arial" panose="020B0604020202020204" pitchFamily="34" charset="0"/>
            </a:endParaRPr>
          </a:p>
          <a:p>
            <a:pPr algn="l" rtl="0"/>
            <a:endParaRPr lang="en-gb" sz="1800" dirty="0">
              <a:latin typeface="Arial" panose="020B0604020202020204" pitchFamily="34" charset="0"/>
            </a:endParaRPr>
          </a:p>
          <a:p>
            <a:pPr marL="342900" indent="-342900" algn="l" rtl="0">
              <a:buAutoNum type="arabicPeriod"/>
            </a:pPr>
            <a:endParaRPr lang="en-gb" sz="2000" dirty="0">
              <a:latin typeface="Arial" panose="020B0604020202020204" pitchFamily="34" charset="0"/>
            </a:endParaRPr>
          </a:p>
          <a:p>
            <a:pPr marL="342900" indent="-342900" algn="l" rtl="0">
              <a:buAutoNum type="arabicPeriod"/>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60676" y="-381633"/>
            <a:ext cx="1806782" cy="1852963"/>
          </a:xfrm>
          <a:prstGeom prst="rect">
            <a:avLst/>
          </a:prstGeom>
        </p:spPr>
      </p:pic>
    </p:spTree>
    <p:extLst>
      <p:ext uri="{BB962C8B-B14F-4D97-AF65-F5344CB8AC3E}">
        <p14:creationId xmlns:p14="http://schemas.microsoft.com/office/powerpoint/2010/main" val="350335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586507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4th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How well do we know ourselves?</a:t>
            </a:r>
          </a:p>
        </p:txBody>
      </p:sp>
    </p:spTree>
    <p:extLst>
      <p:ext uri="{BB962C8B-B14F-4D97-AF65-F5344CB8AC3E}">
        <p14:creationId xmlns:p14="http://schemas.microsoft.com/office/powerpoint/2010/main" val="3726437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3878522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947281" y="642522"/>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10024" y="1715128"/>
            <a:ext cx="5489733" cy="4109475"/>
          </a:xfrm>
        </p:spPr>
        <p:txBody>
          <a:bodyPr/>
          <a:lstStyle/>
          <a:p>
            <a:pPr lvl="0" algn="l" rtl="0">
              <a:spcBef>
                <a:spcPts val="0"/>
              </a:spcBef>
              <a:spcAft>
                <a:spcPts val="0"/>
              </a:spcAft>
            </a:pPr>
            <a:r>
              <a:rPr lang="en-gb" sz="2800" b="0" i="0" u="none" baseline="0">
                <a:latin typeface="Arial"/>
                <a:ea typeface="Arial"/>
                <a:cs typeface="Arial"/>
                <a:sym typeface="Arial"/>
              </a:rPr>
              <a:t>How are you feeling right now?</a:t>
            </a:r>
          </a:p>
          <a:p>
            <a:pPr lvl="0" algn="l" rtl="0">
              <a:spcBef>
                <a:spcPts val="0"/>
              </a:spcBef>
              <a:spcAft>
                <a:spcPts val="0"/>
              </a:spcAft>
            </a:pPr>
            <a:endParaRPr lang="en-gb" sz="2800" dirty="0">
              <a:latin typeface="Arial"/>
              <a:cs typeface="Arial"/>
            </a:endParaRPr>
          </a:p>
          <a:p>
            <a:pPr lvl="0" algn="l" rtl="0">
              <a:spcBef>
                <a:spcPts val="0"/>
              </a:spcBef>
              <a:spcAft>
                <a:spcPts val="0"/>
              </a:spcAft>
            </a:pPr>
            <a:r>
              <a:rPr lang="en-gb" sz="2800" b="0" i="0" u="none" baseline="0">
                <a:latin typeface="Arial"/>
                <a:ea typeface="Arial"/>
                <a:cs typeface="Arial"/>
                <a:sym typeface="Arial"/>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p>
          <a:p>
            <a:endParaRPr lang="en-gb" dirty="0"/>
          </a:p>
        </p:txBody>
      </p:sp>
    </p:spTree>
    <p:extLst>
      <p:ext uri="{BB962C8B-B14F-4D97-AF65-F5344CB8AC3E}">
        <p14:creationId xmlns:p14="http://schemas.microsoft.com/office/powerpoint/2010/main" val="29429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838200" y="611813"/>
            <a:ext cx="10515600" cy="1325563"/>
          </a:xfrm>
        </p:spPr>
        <p:txBody>
          <a:bodyPr/>
          <a:lstStyle/>
          <a:p>
            <a:pPr algn="l" rtl="0"/>
            <a:r>
              <a:rPr lang="en-gb" b="1" i="0" u="none" baseline="0">
                <a:solidFill>
                  <a:schemeClr val="tx1"/>
                </a:solidFill>
              </a:rPr>
              <a:t>Content of the group meetings</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a:xfrm>
            <a:off x="838200" y="2044801"/>
            <a:ext cx="10515600" cy="2875824"/>
          </a:xfrm>
        </p:spPr>
        <p:txBody>
          <a:bodyPr vert="horz" lIns="91440" tIns="45720" rIns="91440" bIns="45720" rtlCol="0" anchor="t">
            <a:noAutofit/>
          </a:bodyPr>
          <a:lstStyle/>
          <a:p>
            <a:pPr marL="114300" indent="0" algn="l" rtl="0">
              <a:spcBef>
                <a:spcPts val="0"/>
              </a:spcBef>
              <a:buClr>
                <a:schemeClr val="dk2"/>
              </a:buClr>
              <a:buSzPts val="1800"/>
              <a:buNone/>
            </a:pPr>
            <a:r>
              <a:rPr lang="en-gb" sz="2800" b="0" i="0" u="none" baseline="0">
                <a:solidFill>
                  <a:schemeClr val="tx1"/>
                </a:solidFill>
                <a:latin typeface="Arial"/>
                <a:ea typeface="Arial"/>
                <a:cs typeface="Arial"/>
                <a:sym typeface="Arial"/>
              </a:rPr>
              <a:t>dd/mm 	</a:t>
            </a:r>
            <a:r>
              <a:rPr lang="en-gb" b="0" i="0" u="none" baseline="0">
                <a:solidFill>
                  <a:schemeClr val="tx1"/>
                </a:solidFill>
                <a:latin typeface="Arial"/>
                <a:ea typeface="Arial"/>
                <a:cs typeface="Arial"/>
                <a:sym typeface="Arial"/>
              </a:rPr>
              <a:t>Getting to know each other and </a:t>
            </a:r>
            <a:r>
              <a:rPr lang="en-gb" sz="2800" b="0" i="0" u="none" baseline="0">
                <a:solidFill>
                  <a:schemeClr val="tx1"/>
                </a:solidFill>
                <a:latin typeface="Arial"/>
                <a:ea typeface="Arial"/>
                <a:cs typeface="Arial"/>
                <a:sym typeface="Arial"/>
              </a:rPr>
              <a:t>agreeing on shared practices, 			 loneliness as a phenomenon</a:t>
            </a:r>
          </a:p>
          <a:p>
            <a:pPr marL="114300" indent="0" algn="l" rtl="0">
              <a:spcBef>
                <a:spcPts val="0"/>
              </a:spcBef>
              <a:buClr>
                <a:schemeClr val="dk2"/>
              </a:buClr>
              <a:buSzPts val="1800"/>
              <a:buNone/>
            </a:pPr>
            <a:r>
              <a:rPr lang="en-gb" b="0" i="0" u="none" baseline="0">
                <a:solidFill>
                  <a:schemeClr val="tx1"/>
                </a:solidFill>
              </a:rPr>
              <a:t>dd/mm	</a:t>
            </a:r>
            <a:r>
              <a:rPr lang="en-gb" sz="2800" b="0" i="0" u="none" baseline="0">
                <a:solidFill>
                  <a:schemeClr val="tx1"/>
                </a:solidFill>
              </a:rPr>
              <a:t>What can cause loneliness?</a:t>
            </a:r>
          </a:p>
          <a:p>
            <a:pPr marL="114300" indent="0" algn="l" rtl="0">
              <a:spcBef>
                <a:spcPts val="0"/>
              </a:spcBef>
              <a:buClr>
                <a:schemeClr val="dk2"/>
              </a:buClr>
              <a:buSzPts val="1800"/>
              <a:buNone/>
            </a:pPr>
            <a:r>
              <a:rPr lang="en-gb" b="0" i="0" u="none" baseline="0">
                <a:solidFill>
                  <a:schemeClr val="tx1"/>
                </a:solidFill>
              </a:rPr>
              <a:t>dd/mm	</a:t>
            </a:r>
            <a:r>
              <a:rPr lang="en-gb" sz="2800" b="0" i="0" u="none" baseline="0">
                <a:solidFill>
                  <a:schemeClr val="tx1"/>
                </a:solidFill>
              </a:rPr>
              <a:t>The surprising power of thoughts </a:t>
            </a:r>
          </a:p>
          <a:p>
            <a:pPr marL="114300" indent="0" algn="l" rtl="0">
              <a:spcBef>
                <a:spcPts val="0"/>
              </a:spcBef>
              <a:buClr>
                <a:schemeClr val="dk2"/>
              </a:buClr>
              <a:buSzPts val="1800"/>
              <a:buNone/>
            </a:pPr>
            <a:r>
              <a:rPr lang="en-gb" sz="2800" b="0" i="0" u="none" baseline="0">
                <a:solidFill>
                  <a:schemeClr val="tx1"/>
                </a:solidFill>
              </a:rPr>
              <a:t>dd/mm	How well do we know ourselves?</a:t>
            </a:r>
          </a:p>
          <a:p>
            <a:pPr marL="114300" indent="0" algn="l" rtl="0">
              <a:spcBef>
                <a:spcPts val="0"/>
              </a:spcBef>
              <a:buClr>
                <a:schemeClr val="dk2"/>
              </a:buClr>
              <a:buSzPts val="1800"/>
              <a:buNone/>
            </a:pPr>
            <a:r>
              <a:rPr lang="en-gb" sz="2800" b="0" i="0" u="none" baseline="0">
                <a:solidFill>
                  <a:schemeClr val="tx1"/>
                </a:solidFill>
              </a:rPr>
              <a:t>dd/mm	The significance of the past</a:t>
            </a:r>
          </a:p>
          <a:p>
            <a:pPr marL="114300" indent="0" algn="l" rtl="0">
              <a:spcBef>
                <a:spcPts val="0"/>
              </a:spcBef>
              <a:buClr>
                <a:schemeClr val="dk2"/>
              </a:buClr>
              <a:buSzPts val="1800"/>
              <a:buNone/>
            </a:pPr>
            <a:r>
              <a:rPr lang="en-gb" sz="2800" b="0" i="0" u="none" baseline="0">
                <a:solidFill>
                  <a:schemeClr val="tx1"/>
                </a:solidFill>
              </a:rPr>
              <a:t>dd/mm	Getting to know someone new and interaction skills</a:t>
            </a:r>
          </a:p>
          <a:p>
            <a:pPr marL="114300" indent="0" algn="l" rtl="0">
              <a:spcBef>
                <a:spcPts val="0"/>
              </a:spcBef>
              <a:buClr>
                <a:schemeClr val="dk2"/>
              </a:buClr>
              <a:buSzPts val="1800"/>
              <a:buNone/>
            </a:pPr>
            <a:r>
              <a:rPr lang="en-gb" sz="2800" b="0" i="0" u="none" baseline="0">
                <a:solidFill>
                  <a:schemeClr val="tx1"/>
                </a:solidFill>
              </a:rPr>
              <a:t>dd/mm	Expectations and dreams</a:t>
            </a:r>
          </a:p>
          <a:p>
            <a:pPr marL="114300" indent="0" algn="l" rtl="0">
              <a:spcBef>
                <a:spcPts val="0"/>
              </a:spcBef>
              <a:buClr>
                <a:schemeClr val="dk2"/>
              </a:buClr>
              <a:buSzPts val="1800"/>
              <a:buNone/>
            </a:pPr>
            <a:r>
              <a:rPr lang="en-gb" sz="2800" b="0" i="0" u="none" baseline="0">
                <a:solidFill>
                  <a:schemeClr val="tx1"/>
                </a:solidFill>
              </a:rPr>
              <a:t>dd/mm	Final meeting; content to be decided together </a:t>
            </a:r>
          </a:p>
          <a:p>
            <a:endParaRPr lang="en-gb" dirty="0"/>
          </a:p>
        </p:txBody>
      </p:sp>
    </p:spTree>
    <p:extLst>
      <p:ext uri="{BB962C8B-B14F-4D97-AF65-F5344CB8AC3E}">
        <p14:creationId xmlns:p14="http://schemas.microsoft.com/office/powerpoint/2010/main" val="3466313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49876" y="727364"/>
            <a:ext cx="10515600" cy="781750"/>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en-gb" sz="4000" b="1" i="0" u="none" baseline="0">
                <a:solidFill>
                  <a:srgbClr val="000000"/>
                </a:solidFill>
                <a:latin typeface="Arial"/>
                <a:ea typeface="Arial"/>
                <a:cs typeface="Arial"/>
                <a:sym typeface="Arial"/>
              </a:rPr>
              <a:t>Did the weekly assignment provoke any thoughts?</a:t>
            </a:r>
            <a:endParaRPr lang="en-gb" sz="4000" dirty="0">
              <a:ea typeface="+mj-ea"/>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243390" y="2478227"/>
            <a:ext cx="11333275" cy="4101779"/>
          </a:xfrm>
        </p:spPr>
        <p:txBody>
          <a:bodyPr/>
          <a:lstStyle/>
          <a:p>
            <a:pPr lvl="0" algn="l" rtl="0">
              <a:spcBef>
                <a:spcPts val="0"/>
              </a:spcBef>
              <a:spcAft>
                <a:spcPts val="0"/>
              </a:spcAft>
            </a:pPr>
            <a:r>
              <a:rPr lang="en-gb" sz="2000" b="0" i="0" u="none" baseline="0" dirty="0">
                <a:latin typeface="Arial"/>
                <a:ea typeface="Arial"/>
                <a:cs typeface="Arial"/>
                <a:sym typeface="Arial"/>
              </a:rPr>
              <a:t>1. During the week, pay attention to situations where your feeling of loneliness or other unpleasant emotion arises or intensifies. Pause and think why the feeling arose. Could it be a result of an interpretation of the situation or other people? Next, try to come up with other interpretations of the situation that view it from a more positive perspective. </a:t>
            </a:r>
            <a:endParaRPr lang="en-gb" sz="2000" dirty="0">
              <a:latin typeface="Arial"/>
              <a:cs typeface="Arial"/>
            </a:endParaRPr>
          </a:p>
          <a:p>
            <a:pPr marL="285750" lvl="0" indent="-285750" algn="l" rtl="0">
              <a:spcBef>
                <a:spcPts val="0"/>
              </a:spcBef>
              <a:spcAft>
                <a:spcPts val="0"/>
              </a:spcAft>
              <a:buFont typeface="Arial" panose="02070309020205020404" pitchFamily="49" charset="0"/>
              <a:buChar char="•"/>
            </a:pPr>
            <a:endParaRPr lang="en-gb" sz="2000" dirty="0">
              <a:latin typeface="Arial" panose="020B0604020202020204" pitchFamily="34" charset="0"/>
            </a:endParaRPr>
          </a:p>
          <a:p>
            <a:pPr algn="l" rtl="0"/>
            <a:r>
              <a:rPr lang="en-gb" sz="2000" b="0" i="0" u="none" baseline="0" dirty="0">
                <a:latin typeface="Arial"/>
                <a:ea typeface="Arial"/>
                <a:cs typeface="Arial"/>
                <a:sym typeface="Arial"/>
              </a:rPr>
              <a:t>2. Write down observations in your gratitude journal at least on one day. </a:t>
            </a:r>
            <a:endParaRPr lang="en-gb" sz="2000" dirty="0">
              <a:latin typeface="Arial"/>
              <a:cs typeface="Arial"/>
            </a:endParaRPr>
          </a:p>
          <a:p>
            <a:pPr lvl="0" algn="l" rtl="0">
              <a:spcBef>
                <a:spcPts val="0"/>
              </a:spcBef>
              <a:spcAft>
                <a:spcPts val="0"/>
              </a:spcAft>
            </a:pPr>
            <a:endParaRPr lang="en-gb" sz="2000" dirty="0">
              <a:latin typeface="Arial" panose="020B0604020202020204" pitchFamily="34" charset="0"/>
            </a:endParaRPr>
          </a:p>
          <a:p>
            <a:pPr marL="342900" lvl="0" indent="-342900" algn="l" rtl="0">
              <a:spcBef>
                <a:spcPts val="0"/>
              </a:spcBef>
              <a:spcAft>
                <a:spcPts val="0"/>
              </a:spcAft>
              <a:buFont typeface="Courier New" panose="02070309020205020404" pitchFamily="49" charset="0"/>
              <a:buChar char="o"/>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242413" y="-218360"/>
            <a:ext cx="1845266" cy="1891448"/>
          </a:xfrm>
          <a:prstGeom prst="rect">
            <a:avLst/>
          </a:prstGeom>
        </p:spPr>
      </p:pic>
    </p:spTree>
    <p:extLst>
      <p:ext uri="{BB962C8B-B14F-4D97-AF65-F5344CB8AC3E}">
        <p14:creationId xmlns:p14="http://schemas.microsoft.com/office/powerpoint/2010/main" val="338601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600" b="1" i="0" u="none" baseline="0"/>
              <a:t>Self-awareness</a:t>
            </a:r>
            <a:r>
              <a:rPr lang="en-gb" b="1" i="0" u="none" baseline="0"/>
              <a:t> </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4"/>
            <a:ext cx="7700320" cy="3750053"/>
          </a:xfrm>
        </p:spPr>
        <p:txBody>
          <a:bodyPr>
            <a:normAutofit fontScale="92500" lnSpcReduction="10000"/>
          </a:bodyPr>
          <a:lstStyle/>
          <a:p>
            <a:pPr marL="0" lvl="0" indent="0" algn="l" rtl="0">
              <a:spcBef>
                <a:spcPts val="0"/>
              </a:spcBef>
              <a:spcAft>
                <a:spcPts val="0"/>
              </a:spcAft>
              <a:buNone/>
            </a:pPr>
            <a:r>
              <a:rPr lang="en-gb" sz="2600" b="1" i="0" u="none" baseline="0"/>
              <a:t>What is it?</a:t>
            </a:r>
          </a:p>
          <a:p>
            <a:pPr marL="0" lvl="0" indent="0" algn="l" rtl="0">
              <a:spcBef>
                <a:spcPts val="0"/>
              </a:spcBef>
              <a:spcAft>
                <a:spcPts val="0"/>
              </a:spcAft>
              <a:buNone/>
            </a:pPr>
            <a:r>
              <a:rPr lang="en-gb" sz="2600" b="0" i="0" u="none" baseline="0"/>
              <a:t>It means knowing yourself. It is an individual's ability to understand themselves – their thoughts, emotions, strengths, weaknesses, values and motives.</a:t>
            </a:r>
          </a:p>
          <a:p>
            <a:pPr marL="0" lvl="0" indent="0" algn="l" rtl="0">
              <a:spcBef>
                <a:spcPts val="0"/>
              </a:spcBef>
              <a:spcAft>
                <a:spcPts val="0"/>
              </a:spcAft>
              <a:buNone/>
            </a:pPr>
            <a:endParaRPr lang="en-gb" sz="2600" dirty="0"/>
          </a:p>
          <a:p>
            <a:pPr marL="0" lvl="0" indent="0" algn="l" rtl="0">
              <a:spcBef>
                <a:spcPts val="0"/>
              </a:spcBef>
              <a:spcAft>
                <a:spcPts val="0"/>
              </a:spcAft>
              <a:buNone/>
            </a:pPr>
            <a:r>
              <a:rPr lang="en-gb" sz="2600" b="1" i="0" u="none" baseline="0"/>
              <a:t>Why is self-awareness important?</a:t>
            </a:r>
          </a:p>
          <a:p>
            <a:pPr marL="0" lvl="0" indent="0" algn="l" rtl="0">
              <a:spcBef>
                <a:spcPts val="0"/>
              </a:spcBef>
              <a:spcAft>
                <a:spcPts val="0"/>
              </a:spcAft>
              <a:buNone/>
            </a:pPr>
            <a:r>
              <a:rPr lang="en-gb" sz="2600" b="0" i="0" u="none" baseline="0"/>
              <a:t>The way you think about yourself is reflected in your relationships. When we understand how we act in different situations and with different people, and why we react in certain ways, we also gain a better understanding of our relationships. </a:t>
            </a:r>
          </a:p>
          <a:p>
            <a:pPr marL="0" lvl="0" indent="0" algn="l" rtl="0">
              <a:spcBef>
                <a:spcPts val="0"/>
              </a:spcBef>
              <a:spcAft>
                <a:spcPts val="0"/>
              </a:spcAft>
              <a:buNone/>
            </a:pPr>
            <a:endParaRPr lang="en-gb" sz="2400" dirty="0"/>
          </a:p>
          <a:p>
            <a:endParaRPr lang="en-gb" dirty="0"/>
          </a:p>
        </p:txBody>
      </p:sp>
      <p:pic>
        <p:nvPicPr>
          <p:cNvPr id="5" name="Kuva 4">
            <a:extLst>
              <a:ext uri="{FF2B5EF4-FFF2-40B4-BE49-F238E27FC236}">
                <a16:creationId xmlns:a16="http://schemas.microsoft.com/office/drawing/2014/main" id="{95DD9FE2-DFD7-42FF-C2A4-5365EB057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9225" y="2317115"/>
            <a:ext cx="2969009" cy="3188484"/>
          </a:xfrm>
          <a:prstGeom prst="rect">
            <a:avLst/>
          </a:prstGeom>
        </p:spPr>
      </p:pic>
    </p:spTree>
    <p:extLst>
      <p:ext uri="{BB962C8B-B14F-4D97-AF65-F5344CB8AC3E}">
        <p14:creationId xmlns:p14="http://schemas.microsoft.com/office/powerpoint/2010/main" val="231800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635"/>
        <p:cNvGrpSpPr/>
        <p:nvPr/>
      </p:nvGrpSpPr>
      <p:grpSpPr>
        <a:xfrm>
          <a:off x="0" y="0"/>
          <a:ext cx="0" cy="0"/>
          <a:chOff x="0" y="0"/>
          <a:chExt cx="0" cy="0"/>
        </a:xfrm>
      </p:grpSpPr>
      <p:sp>
        <p:nvSpPr>
          <p:cNvPr id="636" name="Google Shape;636;p104"/>
          <p:cNvSpPr txBox="1">
            <a:spLocks noGrp="1"/>
          </p:cNvSpPr>
          <p:nvPr>
            <p:ph type="ctrTitle"/>
          </p:nvPr>
        </p:nvSpPr>
        <p:spPr>
          <a:xfrm>
            <a:off x="255577" y="0"/>
            <a:ext cx="11360800" cy="1329000"/>
          </a:xfrm>
          <a:prstGeom prst="rect">
            <a:avLst/>
          </a:prstGeom>
        </p:spPr>
        <p:txBody>
          <a:bodyPr spcFirstLastPara="1" wrap="square" lIns="121900" tIns="121900" rIns="121900" bIns="121900" anchor="b" anchorCtr="0">
            <a:normAutofit/>
          </a:bodyPr>
          <a:lstStyle/>
          <a:p>
            <a:pPr rtl="0"/>
            <a:r>
              <a:rPr lang="en-gb" sz="4800" b="1" i="0" u="none" baseline="0"/>
              <a:t>My strengths</a:t>
            </a:r>
            <a:endParaRPr sz="4800" b="1" dirty="0"/>
          </a:p>
        </p:txBody>
      </p:sp>
      <p:sp>
        <p:nvSpPr>
          <p:cNvPr id="638" name="Google Shape;638;p104"/>
          <p:cNvSpPr txBox="1"/>
          <p:nvPr/>
        </p:nvSpPr>
        <p:spPr>
          <a:xfrm>
            <a:off x="627400" y="419401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Perseverance</a:t>
            </a:r>
            <a:endParaRPr sz="2400" kern="0" dirty="0">
              <a:solidFill>
                <a:srgbClr val="595959"/>
              </a:solidFill>
              <a:latin typeface="Arial"/>
              <a:cs typeface="Arial"/>
              <a:sym typeface="Arial"/>
            </a:endParaRPr>
          </a:p>
        </p:txBody>
      </p:sp>
      <p:sp>
        <p:nvSpPr>
          <p:cNvPr id="639" name="Google Shape;639;p104"/>
          <p:cNvSpPr txBox="1"/>
          <p:nvPr/>
        </p:nvSpPr>
        <p:spPr>
          <a:xfrm>
            <a:off x="6577574" y="5921390"/>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Compassion</a:t>
            </a:r>
            <a:endParaRPr sz="2400" kern="0">
              <a:solidFill>
                <a:srgbClr val="595959"/>
              </a:solidFill>
              <a:latin typeface="Arial"/>
              <a:cs typeface="Arial"/>
              <a:sym typeface="Arial"/>
            </a:endParaRPr>
          </a:p>
        </p:txBody>
      </p:sp>
      <p:sp>
        <p:nvSpPr>
          <p:cNvPr id="640" name="Google Shape;640;p104"/>
          <p:cNvSpPr txBox="1"/>
          <p:nvPr/>
        </p:nvSpPr>
        <p:spPr>
          <a:xfrm>
            <a:off x="6295233" y="4203247"/>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Self-regulation</a:t>
            </a:r>
            <a:endParaRPr sz="2400" kern="0" dirty="0">
              <a:solidFill>
                <a:srgbClr val="595959"/>
              </a:solidFill>
              <a:latin typeface="Arial"/>
              <a:cs typeface="Arial"/>
              <a:sym typeface="Arial"/>
            </a:endParaRPr>
          </a:p>
        </p:txBody>
      </p:sp>
      <p:sp>
        <p:nvSpPr>
          <p:cNvPr id="641" name="Google Shape;641;p104"/>
          <p:cNvSpPr txBox="1"/>
          <p:nvPr/>
        </p:nvSpPr>
        <p:spPr>
          <a:xfrm>
            <a:off x="1802267" y="5843799"/>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Sense of humour</a:t>
            </a:r>
            <a:endParaRPr sz="2400" kern="0" dirty="0">
              <a:solidFill>
                <a:srgbClr val="595959"/>
              </a:solidFill>
              <a:latin typeface="Arial"/>
              <a:cs typeface="Arial"/>
              <a:sym typeface="Arial"/>
            </a:endParaRPr>
          </a:p>
        </p:txBody>
      </p:sp>
      <p:sp>
        <p:nvSpPr>
          <p:cNvPr id="642" name="Google Shape;642;p104"/>
          <p:cNvSpPr txBox="1"/>
          <p:nvPr/>
        </p:nvSpPr>
        <p:spPr>
          <a:xfrm>
            <a:off x="3426760" y="3848384"/>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Joy of learning</a:t>
            </a:r>
            <a:endParaRPr sz="2400" kern="0" dirty="0">
              <a:solidFill>
                <a:srgbClr val="595959"/>
              </a:solidFill>
              <a:latin typeface="Arial"/>
              <a:cs typeface="Arial"/>
              <a:sym typeface="Arial"/>
            </a:endParaRPr>
          </a:p>
        </p:txBody>
      </p:sp>
      <p:sp>
        <p:nvSpPr>
          <p:cNvPr id="643" name="Google Shape;643;p104"/>
          <p:cNvSpPr txBox="1"/>
          <p:nvPr/>
        </p:nvSpPr>
        <p:spPr>
          <a:xfrm>
            <a:off x="9257960" y="3013000"/>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Gratitude</a:t>
            </a:r>
            <a:endParaRPr sz="2400" kern="0">
              <a:solidFill>
                <a:srgbClr val="595959"/>
              </a:solidFill>
              <a:latin typeface="Arial"/>
              <a:cs typeface="Arial"/>
              <a:sym typeface="Arial"/>
            </a:endParaRPr>
          </a:p>
        </p:txBody>
      </p:sp>
      <p:sp>
        <p:nvSpPr>
          <p:cNvPr id="644" name="Google Shape;644;p104"/>
          <p:cNvSpPr txBox="1"/>
          <p:nvPr/>
        </p:nvSpPr>
        <p:spPr>
          <a:xfrm>
            <a:off x="4575894" y="5584314"/>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Creativity</a:t>
            </a:r>
            <a:endParaRPr sz="2400" kern="0" dirty="0">
              <a:solidFill>
                <a:srgbClr val="595959"/>
              </a:solidFill>
              <a:latin typeface="Arial"/>
              <a:cs typeface="Arial"/>
              <a:sym typeface="Arial"/>
            </a:endParaRPr>
          </a:p>
        </p:txBody>
      </p:sp>
      <p:sp>
        <p:nvSpPr>
          <p:cNvPr id="645" name="Google Shape;645;p104"/>
          <p:cNvSpPr txBox="1"/>
          <p:nvPr/>
        </p:nvSpPr>
        <p:spPr>
          <a:xfrm>
            <a:off x="9048833" y="3988515"/>
            <a:ext cx="2232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Enthusiasm</a:t>
            </a:r>
            <a:endParaRPr sz="2400" kern="0">
              <a:solidFill>
                <a:srgbClr val="595959"/>
              </a:solidFill>
              <a:latin typeface="Arial"/>
              <a:cs typeface="Arial"/>
              <a:sym typeface="Arial"/>
            </a:endParaRPr>
          </a:p>
        </p:txBody>
      </p:sp>
      <p:sp>
        <p:nvSpPr>
          <p:cNvPr id="646" name="Google Shape;646;p104"/>
          <p:cNvSpPr txBox="1"/>
          <p:nvPr/>
        </p:nvSpPr>
        <p:spPr>
          <a:xfrm>
            <a:off x="9250000" y="5788746"/>
            <a:ext cx="2255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Love</a:t>
            </a:r>
            <a:endParaRPr sz="2400" kern="0">
              <a:solidFill>
                <a:srgbClr val="595959"/>
              </a:solidFill>
              <a:latin typeface="Arial"/>
              <a:cs typeface="Arial"/>
              <a:sym typeface="Arial"/>
            </a:endParaRPr>
          </a:p>
        </p:txBody>
      </p:sp>
      <p:sp>
        <p:nvSpPr>
          <p:cNvPr id="647" name="Google Shape;647;p104"/>
          <p:cNvSpPr txBox="1"/>
          <p:nvPr/>
        </p:nvSpPr>
        <p:spPr>
          <a:xfrm>
            <a:off x="9463574" y="1774245"/>
            <a:ext cx="262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Courage</a:t>
            </a:r>
            <a:endParaRPr sz="2400" kern="0" dirty="0">
              <a:solidFill>
                <a:srgbClr val="595959"/>
              </a:solidFill>
              <a:latin typeface="Arial"/>
              <a:cs typeface="Arial"/>
              <a:sym typeface="Arial"/>
            </a:endParaRPr>
          </a:p>
        </p:txBody>
      </p:sp>
      <p:sp>
        <p:nvSpPr>
          <p:cNvPr id="648" name="Google Shape;648;p104"/>
          <p:cNvSpPr txBox="1"/>
          <p:nvPr/>
        </p:nvSpPr>
        <p:spPr>
          <a:xfrm>
            <a:off x="876987" y="5144777"/>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Fairness</a:t>
            </a:r>
            <a:endParaRPr sz="2400" kern="0" dirty="0">
              <a:solidFill>
                <a:srgbClr val="595959"/>
              </a:solidFill>
              <a:latin typeface="Arial"/>
              <a:cs typeface="Arial"/>
              <a:sym typeface="Arial"/>
            </a:endParaRPr>
          </a:p>
        </p:txBody>
      </p:sp>
      <p:sp>
        <p:nvSpPr>
          <p:cNvPr id="649" name="Google Shape;649;p104"/>
          <p:cNvSpPr txBox="1"/>
          <p:nvPr/>
        </p:nvSpPr>
        <p:spPr>
          <a:xfrm>
            <a:off x="1207977" y="2520819"/>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Teamwork skills</a:t>
            </a:r>
            <a:endParaRPr sz="2400" kern="0" dirty="0">
              <a:solidFill>
                <a:srgbClr val="595959"/>
              </a:solidFill>
              <a:latin typeface="Arial"/>
              <a:cs typeface="Arial"/>
              <a:sym typeface="Arial"/>
            </a:endParaRPr>
          </a:p>
        </p:txBody>
      </p:sp>
      <p:sp>
        <p:nvSpPr>
          <p:cNvPr id="650" name="Google Shape;650;p104"/>
          <p:cNvSpPr txBox="1"/>
          <p:nvPr/>
        </p:nvSpPr>
        <p:spPr>
          <a:xfrm>
            <a:off x="2881367" y="476651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Social intelligence</a:t>
            </a:r>
            <a:endParaRPr sz="2400" kern="0" dirty="0">
              <a:solidFill>
                <a:srgbClr val="595959"/>
              </a:solidFill>
              <a:latin typeface="Arial"/>
              <a:cs typeface="Arial"/>
              <a:sym typeface="Arial"/>
            </a:endParaRPr>
          </a:p>
        </p:txBody>
      </p:sp>
      <p:sp>
        <p:nvSpPr>
          <p:cNvPr id="652" name="Google Shape;652;p104"/>
          <p:cNvSpPr txBox="1"/>
          <p:nvPr/>
        </p:nvSpPr>
        <p:spPr>
          <a:xfrm>
            <a:off x="8385867" y="5198967"/>
            <a:ext cx="3832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endParaRPr sz="2400" kern="0">
              <a:solidFill>
                <a:srgbClr val="595959"/>
              </a:solidFill>
              <a:latin typeface="Arial"/>
              <a:cs typeface="Arial"/>
              <a:sym typeface="Arial"/>
            </a:endParaRPr>
          </a:p>
        </p:txBody>
      </p:sp>
      <p:sp>
        <p:nvSpPr>
          <p:cNvPr id="653" name="Google Shape;653;p104"/>
          <p:cNvSpPr txBox="1"/>
          <p:nvPr/>
        </p:nvSpPr>
        <p:spPr>
          <a:xfrm>
            <a:off x="9524047" y="4897711"/>
            <a:ext cx="2230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Curiosity</a:t>
            </a:r>
            <a:endParaRPr sz="2400" kern="0">
              <a:solidFill>
                <a:srgbClr val="595959"/>
              </a:solidFill>
              <a:latin typeface="Arial"/>
              <a:cs typeface="Arial"/>
              <a:sym typeface="Arial"/>
            </a:endParaRPr>
          </a:p>
        </p:txBody>
      </p:sp>
      <p:sp>
        <p:nvSpPr>
          <p:cNvPr id="654" name="Google Shape;654;p104"/>
          <p:cNvSpPr txBox="1"/>
          <p:nvPr/>
        </p:nvSpPr>
        <p:spPr>
          <a:xfrm>
            <a:off x="6718560" y="3373002"/>
            <a:ext cx="583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Kindness</a:t>
            </a:r>
            <a:endParaRPr sz="2400" kern="0" dirty="0">
              <a:solidFill>
                <a:srgbClr val="595959"/>
              </a:solidFill>
              <a:latin typeface="Arial"/>
              <a:cs typeface="Arial"/>
              <a:sym typeface="Arial"/>
            </a:endParaRPr>
          </a:p>
        </p:txBody>
      </p:sp>
      <p:sp>
        <p:nvSpPr>
          <p:cNvPr id="655" name="Google Shape;655;p104"/>
          <p:cNvSpPr txBox="1"/>
          <p:nvPr/>
        </p:nvSpPr>
        <p:spPr>
          <a:xfrm>
            <a:off x="6415133" y="1611760"/>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Helpfullness</a:t>
            </a:r>
            <a:endParaRPr sz="2400" kern="0" dirty="0">
              <a:solidFill>
                <a:srgbClr val="595959"/>
              </a:solidFill>
              <a:latin typeface="Arial"/>
              <a:cs typeface="Arial"/>
              <a:sym typeface="Arial"/>
            </a:endParaRPr>
          </a:p>
        </p:txBody>
      </p:sp>
      <p:sp>
        <p:nvSpPr>
          <p:cNvPr id="656" name="Google Shape;656;p104"/>
          <p:cNvSpPr txBox="1"/>
          <p:nvPr/>
        </p:nvSpPr>
        <p:spPr>
          <a:xfrm>
            <a:off x="907933" y="3353107"/>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Initiative</a:t>
            </a:r>
            <a:endParaRPr sz="2400" kern="0" dirty="0">
              <a:solidFill>
                <a:srgbClr val="595959"/>
              </a:solidFill>
              <a:latin typeface="Arial"/>
              <a:cs typeface="Arial"/>
              <a:sym typeface="Arial"/>
            </a:endParaRPr>
          </a:p>
        </p:txBody>
      </p:sp>
      <p:sp>
        <p:nvSpPr>
          <p:cNvPr id="657" name="Google Shape;657;p104"/>
          <p:cNvSpPr txBox="1"/>
          <p:nvPr/>
        </p:nvSpPr>
        <p:spPr>
          <a:xfrm>
            <a:off x="4317567" y="2166928"/>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Patience</a:t>
            </a:r>
            <a:endParaRPr sz="2400" kern="0" dirty="0">
              <a:solidFill>
                <a:srgbClr val="595959"/>
              </a:solidFill>
              <a:latin typeface="Arial"/>
              <a:cs typeface="Arial"/>
              <a:sym typeface="Arial"/>
            </a:endParaRPr>
          </a:p>
        </p:txBody>
      </p:sp>
      <p:sp>
        <p:nvSpPr>
          <p:cNvPr id="658" name="Google Shape;658;p104"/>
          <p:cNvSpPr txBox="1"/>
          <p:nvPr/>
        </p:nvSpPr>
        <p:spPr>
          <a:xfrm>
            <a:off x="6906325" y="5121376"/>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Thoroughness</a:t>
            </a:r>
            <a:endParaRPr sz="2400" kern="0">
              <a:solidFill>
                <a:srgbClr val="595959"/>
              </a:solidFill>
              <a:latin typeface="Arial"/>
              <a:cs typeface="Arial"/>
              <a:sym typeface="Arial"/>
            </a:endParaRPr>
          </a:p>
        </p:txBody>
      </p:sp>
      <p:sp>
        <p:nvSpPr>
          <p:cNvPr id="659" name="Google Shape;659;p104"/>
          <p:cNvSpPr txBox="1"/>
          <p:nvPr/>
        </p:nvSpPr>
        <p:spPr>
          <a:xfrm>
            <a:off x="876987" y="1689876"/>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Imagination</a:t>
            </a:r>
            <a:endParaRPr sz="2400" kern="0" dirty="0">
              <a:solidFill>
                <a:srgbClr val="595959"/>
              </a:solidFill>
              <a:latin typeface="Arial"/>
              <a:cs typeface="Arial"/>
              <a:sym typeface="Arial"/>
            </a:endParaRPr>
          </a:p>
        </p:txBody>
      </p:sp>
      <p:sp>
        <p:nvSpPr>
          <p:cNvPr id="2" name="Google Shape;651;p104">
            <a:extLst>
              <a:ext uri="{FF2B5EF4-FFF2-40B4-BE49-F238E27FC236}">
                <a16:creationId xmlns:a16="http://schemas.microsoft.com/office/drawing/2014/main" id="{6D39C7B6-4C54-843A-C526-51BA0B0B1EB5}"/>
              </a:ext>
            </a:extLst>
          </p:cNvPr>
          <p:cNvSpPr txBox="1"/>
          <p:nvPr/>
        </p:nvSpPr>
        <p:spPr>
          <a:xfrm>
            <a:off x="4544958" y="3040191"/>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Optimism</a:t>
            </a:r>
            <a:endParaRPr sz="2400" kern="0" dirty="0">
              <a:solidFill>
                <a:srgbClr val="595959"/>
              </a:solidFill>
              <a:latin typeface="Arial"/>
              <a:cs typeface="Arial"/>
              <a:sym typeface="Arial"/>
            </a:endParaRPr>
          </a:p>
        </p:txBody>
      </p:sp>
      <p:sp>
        <p:nvSpPr>
          <p:cNvPr id="3" name="Google Shape;651;p104">
            <a:extLst>
              <a:ext uri="{FF2B5EF4-FFF2-40B4-BE49-F238E27FC236}">
                <a16:creationId xmlns:a16="http://schemas.microsoft.com/office/drawing/2014/main" id="{F5B7036E-362F-0922-56C0-BB20D49BA944}"/>
              </a:ext>
            </a:extLst>
          </p:cNvPr>
          <p:cNvSpPr txBox="1"/>
          <p:nvPr/>
        </p:nvSpPr>
        <p:spPr>
          <a:xfrm>
            <a:off x="7224048" y="239962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en-gb" sz="2400" b="0" i="0" u="none" kern="0" baseline="0">
                <a:solidFill>
                  <a:srgbClr val="595959"/>
                </a:solidFill>
                <a:latin typeface="Arial"/>
                <a:ea typeface="Arial"/>
                <a:cs typeface="Arial"/>
                <a:sym typeface="Arial"/>
              </a:rPr>
              <a:t>Calmness</a:t>
            </a:r>
            <a:endParaRPr sz="2400" kern="0" dirty="0">
              <a:solidFill>
                <a:srgbClr val="595959"/>
              </a:solidFill>
              <a:latin typeface="Arial"/>
              <a:cs typeface="Arial"/>
              <a:sym typeface="Arial"/>
            </a:endParaRPr>
          </a:p>
        </p:txBody>
      </p:sp>
      <p:sp>
        <p:nvSpPr>
          <p:cNvPr id="4" name="Tähti: 5-sakarainen 3">
            <a:extLst>
              <a:ext uri="{FF2B5EF4-FFF2-40B4-BE49-F238E27FC236}">
                <a16:creationId xmlns:a16="http://schemas.microsoft.com/office/drawing/2014/main" id="{1A316F1F-F823-F383-ADB3-9F762D4DB80B}"/>
              </a:ext>
            </a:extLst>
          </p:cNvPr>
          <p:cNvSpPr/>
          <p:nvPr/>
        </p:nvSpPr>
        <p:spPr>
          <a:xfrm>
            <a:off x="10671358" y="35996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56781" y="601044"/>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Me and other people</a:t>
            </a:r>
            <a:endPar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593909" y="1709887"/>
            <a:ext cx="5135672" cy="4101779"/>
          </a:xfrm>
        </p:spPr>
        <p:txBody>
          <a:bodyPr/>
          <a:lstStyle/>
          <a:p>
            <a:pPr marL="88900" lvl="0" algn="l" rtl="0">
              <a:spcBef>
                <a:spcPts val="0"/>
              </a:spcBef>
              <a:spcAft>
                <a:spcPts val="0"/>
              </a:spcAft>
              <a:buClr>
                <a:schemeClr val="dk2"/>
              </a:buClr>
              <a:buSzPts val="2200"/>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are your strengths reflected in your relationships or in the way you interact with others?</a:t>
            </a:r>
          </a:p>
          <a:p>
            <a:pPr marL="88900" lvl="0" algn="l" rtl="0">
              <a:spcBef>
                <a:spcPts val="0"/>
              </a:spcBef>
              <a:spcAft>
                <a:spcPts val="0"/>
              </a:spcAft>
              <a:buClr>
                <a:schemeClr val="dk2"/>
              </a:buClr>
              <a:buSzPts val="2200"/>
            </a:pPr>
            <a:endParaRPr lang="en-gb" sz="2800" dirty="0"/>
          </a:p>
        </p:txBody>
      </p:sp>
      <p:sp>
        <p:nvSpPr>
          <p:cNvPr id="2" name="Tähti: 5-sakarainen 1">
            <a:extLst>
              <a:ext uri="{FF2B5EF4-FFF2-40B4-BE49-F238E27FC236}">
                <a16:creationId xmlns:a16="http://schemas.microsoft.com/office/drawing/2014/main" id="{E8A40D59-B191-C0C6-00B9-BC934E2E0302}"/>
              </a:ext>
            </a:extLst>
          </p:cNvPr>
          <p:cNvSpPr/>
          <p:nvPr/>
        </p:nvSpPr>
        <p:spPr>
          <a:xfrm>
            <a:off x="10520819" y="52035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4" name="Picture Placeholder 4">
            <a:extLst>
              <a:ext uri="{FF2B5EF4-FFF2-40B4-BE49-F238E27FC236}">
                <a16:creationId xmlns:a16="http://schemas.microsoft.com/office/drawing/2014/main" id="{3B72A8D2-F1F7-74A3-3010-51CF936EFC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65946F0A-0AFD-30F5-73E1-A21EFB53FF13}"/>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75397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47423" y="655459"/>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Values that matter to me in relationships</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593909" y="1709887"/>
            <a:ext cx="5135672" cy="4101779"/>
          </a:xfrm>
        </p:spPr>
        <p:txBody>
          <a:bodyPr/>
          <a:lstStyle/>
          <a:p>
            <a:pPr marL="88900" lvl="0" algn="l" rtl="0">
              <a:spcBef>
                <a:spcPts val="0"/>
              </a:spcBef>
              <a:spcAft>
                <a:spcPts val="0"/>
              </a:spcAft>
              <a:buClr>
                <a:schemeClr val="dk2"/>
              </a:buClr>
              <a:buSzPts val="2200"/>
            </a:pPr>
            <a:endParaRPr lang="en-gb" sz="2800" dirty="0"/>
          </a:p>
          <a:p>
            <a:pPr marL="88900" lvl="0" algn="l" rtl="0">
              <a:spcBef>
                <a:spcPts val="0"/>
              </a:spcBef>
              <a:spcAft>
                <a:spcPts val="0"/>
              </a:spcAft>
              <a:buClr>
                <a:schemeClr val="dk2"/>
              </a:buClr>
              <a:buSzPts val="2200"/>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Which values are important to you in relationships? </a:t>
            </a:r>
          </a:p>
          <a:p>
            <a:pPr marL="88900" lvl="0" algn="l" rtl="0">
              <a:spcBef>
                <a:spcPts val="0"/>
              </a:spcBef>
              <a:spcAft>
                <a:spcPts val="0"/>
              </a:spcAft>
              <a:buClr>
                <a:schemeClr val="dk2"/>
              </a:buClr>
              <a:buSzPts val="2200"/>
            </a:pPr>
            <a:br>
              <a:rPr lang="en-gb" sz="2800">
                <a:latin typeface="Arial" panose="020B0604020202020204" pitchFamily="34" charset="0"/>
              </a:rPr>
            </a:b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Is it easy for you to stand by your values and talk about them?</a:t>
            </a:r>
          </a:p>
        </p:txBody>
      </p:sp>
      <p:pic>
        <p:nvPicPr>
          <p:cNvPr id="2" name="Picture Placeholder 4">
            <a:extLst>
              <a:ext uri="{FF2B5EF4-FFF2-40B4-BE49-F238E27FC236}">
                <a16:creationId xmlns:a16="http://schemas.microsoft.com/office/drawing/2014/main" id="{EEDB4A95-0DD3-BAF4-9CCB-4E5D92C58E5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11D5E968-E833-67DB-FC68-8152B3FA6FCD}"/>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301187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200" b="1" i="0" u="none" baseline="0"/>
              <a:t>Self-acceptance and self-compassion</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566350" y="2211383"/>
            <a:ext cx="8048183" cy="3966119"/>
          </a:xfrm>
        </p:spPr>
        <p:txBody>
          <a:bodyPr>
            <a:normAutofit/>
          </a:bodyPr>
          <a:lstStyle/>
          <a:p>
            <a:pPr marL="589280" lvl="0" indent="-457200" algn="l" rtl="0">
              <a:spcBef>
                <a:spcPts val="0"/>
              </a:spcBef>
              <a:spcAft>
                <a:spcPts val="0"/>
              </a:spcAft>
              <a:buSzPts val="1520"/>
              <a:buFont typeface="Wingdings" panose="020B0604020202020204" pitchFamily="34" charset="0"/>
              <a:buChar char="Ø"/>
            </a:pPr>
            <a:r>
              <a:rPr lang="en-gb" sz="2400" b="0" i="0" u="none" baseline="0">
                <a:latin typeface="Arial"/>
                <a:ea typeface="Arial"/>
                <a:cs typeface="Arial"/>
                <a:sym typeface="Arial"/>
              </a:rPr>
              <a:t>Self-compassion is a compassionate and accepting attitude towards yourself, especially during difficult moments. </a:t>
            </a:r>
          </a:p>
          <a:p>
            <a:pPr marL="132080" lvl="0" algn="l" rtl="0">
              <a:spcBef>
                <a:spcPts val="0"/>
              </a:spcBef>
              <a:spcAft>
                <a:spcPts val="0"/>
              </a:spcAft>
              <a:buSzPts val="1520"/>
            </a:pPr>
            <a:endParaRPr lang="en-gb" sz="2400" dirty="0">
              <a:latin typeface="Arial"/>
              <a:cs typeface="Arial"/>
            </a:endParaRPr>
          </a:p>
          <a:p>
            <a:pPr marL="589280" lvl="0" indent="-457200" algn="l" rtl="0">
              <a:spcBef>
                <a:spcPts val="0"/>
              </a:spcBef>
              <a:spcAft>
                <a:spcPts val="0"/>
              </a:spcAft>
              <a:buSzPts val="1520"/>
              <a:buFont typeface="Wingdings" panose="020B0604020202020204" pitchFamily="34" charset="0"/>
              <a:buChar char="Ø"/>
            </a:pPr>
            <a:r>
              <a:rPr lang="en-gb" sz="2400" b="0" i="0" u="none" baseline="0">
                <a:latin typeface="Arial"/>
                <a:ea typeface="Arial"/>
                <a:cs typeface="Arial"/>
                <a:sym typeface="Arial"/>
              </a:rPr>
              <a:t>We often criticise ourselves in ways we would never treat anyone else in our lives – not even people we do not like!</a:t>
            </a:r>
          </a:p>
          <a:p>
            <a:pPr marL="589280" lvl="0" indent="-457200" algn="l" rtl="0">
              <a:spcBef>
                <a:spcPts val="0"/>
              </a:spcBef>
              <a:spcAft>
                <a:spcPts val="0"/>
              </a:spcAft>
              <a:buSzPts val="1520"/>
              <a:buFont typeface="Wingdings" panose="020B0604020202020204" pitchFamily="34" charset="0"/>
              <a:buChar char="Ø"/>
            </a:pPr>
            <a:endParaRPr lang="en-gb" sz="2400" dirty="0"/>
          </a:p>
          <a:p>
            <a:pPr marL="589280" lvl="0" indent="-457200" algn="l" rtl="0">
              <a:spcBef>
                <a:spcPts val="0"/>
              </a:spcBef>
              <a:spcAft>
                <a:spcPts val="0"/>
              </a:spcAft>
              <a:buSzPts val="1520"/>
              <a:buFont typeface="Wingdings" panose="020B0604020202020204" pitchFamily="34" charset="0"/>
              <a:buChar char="Ø"/>
            </a:pPr>
            <a:r>
              <a:rPr lang="en-gb" sz="2400" b="0" i="0" u="none" baseline="0">
                <a:latin typeface="Arial"/>
                <a:ea typeface="Arial"/>
                <a:cs typeface="Arial"/>
                <a:sym typeface="Arial"/>
              </a:rPr>
              <a:t>People often think that criticising themselves is the only way to get things done well, but that is a myth! </a:t>
            </a:r>
          </a:p>
          <a:p>
            <a:endParaRPr lang="en-gb" dirty="0"/>
          </a:p>
        </p:txBody>
      </p:sp>
      <p:pic>
        <p:nvPicPr>
          <p:cNvPr id="4" name="Kuva 3">
            <a:extLst>
              <a:ext uri="{FF2B5EF4-FFF2-40B4-BE49-F238E27FC236}">
                <a16:creationId xmlns:a16="http://schemas.microsoft.com/office/drawing/2014/main" id="{36CF152D-B76E-C904-5C68-811CBFB3C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8717" y="1983482"/>
            <a:ext cx="2969009" cy="3188484"/>
          </a:xfrm>
          <a:prstGeom prst="rect">
            <a:avLst/>
          </a:prstGeom>
        </p:spPr>
      </p:pic>
    </p:spTree>
    <p:extLst>
      <p:ext uri="{BB962C8B-B14F-4D97-AF65-F5344CB8AC3E}">
        <p14:creationId xmlns:p14="http://schemas.microsoft.com/office/powerpoint/2010/main" val="2871048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7" name="Google Shape;547;p93"/>
          <p:cNvSpPr/>
          <p:nvPr/>
        </p:nvSpPr>
        <p:spPr>
          <a:xfrm>
            <a:off x="3485412" y="4258900"/>
            <a:ext cx="5221176" cy="215101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400" b="0" i="0" u="none" baseline="0"/>
              <a:t>"I behaved so strangely yesterday. People will be wondering about it for years to come!"</a:t>
            </a:r>
          </a:p>
        </p:txBody>
      </p:sp>
      <p:sp>
        <p:nvSpPr>
          <p:cNvPr id="548" name="Google Shape;548;p93"/>
          <p:cNvSpPr/>
          <p:nvPr/>
        </p:nvSpPr>
        <p:spPr>
          <a:xfrm>
            <a:off x="1338361" y="1687455"/>
            <a:ext cx="4294101" cy="2151016"/>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400" b="0" i="0" u="none" baseline="0"/>
              <a:t>"I shouldn't have messed up such a simple thing!"</a:t>
            </a:r>
          </a:p>
        </p:txBody>
      </p:sp>
      <p:sp>
        <p:nvSpPr>
          <p:cNvPr id="551" name="Google Shape;551;p93"/>
          <p:cNvSpPr txBox="1"/>
          <p:nvPr/>
        </p:nvSpPr>
        <p:spPr>
          <a:xfrm>
            <a:off x="2719200" y="448083"/>
            <a:ext cx="9472800" cy="800179"/>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600" b="1" i="0" u="none" strike="noStrike" kern="0" cap="none" spc="0" normalizeH="0" baseline="0">
                <a:ln>
                  <a:noFill/>
                </a:ln>
                <a:solidFill>
                  <a:srgbClr val="000000"/>
                </a:solidFill>
                <a:effectLst/>
                <a:uLnTx/>
                <a:uFillTx/>
                <a:latin typeface="Arial"/>
                <a:ea typeface="+mn-ea"/>
                <a:cs typeface="Arial"/>
                <a:sym typeface="Arial"/>
              </a:rPr>
              <a:t>Does this sound familiar?</a:t>
            </a:r>
            <a:endParaRPr kumimoji="0" sz="36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548;p93">
            <a:extLst>
              <a:ext uri="{FF2B5EF4-FFF2-40B4-BE49-F238E27FC236}">
                <a16:creationId xmlns:a16="http://schemas.microsoft.com/office/drawing/2014/main" id="{F36C740B-77D7-0990-97F4-62415B3F1069}"/>
              </a:ext>
            </a:extLst>
          </p:cNvPr>
          <p:cNvSpPr/>
          <p:nvPr/>
        </p:nvSpPr>
        <p:spPr>
          <a:xfrm>
            <a:off x="6559540" y="1687454"/>
            <a:ext cx="4397416" cy="215101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400" b="0" i="0" u="none" baseline="0"/>
              <a:t>"Everyone else was able to handle the situation rationally. Only I panicked"</a:t>
            </a:r>
          </a:p>
        </p:txBody>
      </p:sp>
    </p:spTree>
    <p:extLst>
      <p:ext uri="{BB962C8B-B14F-4D97-AF65-F5344CB8AC3E}">
        <p14:creationId xmlns:p14="http://schemas.microsoft.com/office/powerpoint/2010/main" val="3121575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416" y="1755226"/>
            <a:ext cx="4203421" cy="4490177"/>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61737" y="61259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Compassionate attitude</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380800" y="2062545"/>
            <a:ext cx="7253737" cy="4101779"/>
          </a:xfrm>
        </p:spPr>
        <p:txBody>
          <a:bodyPr/>
          <a:lstStyle/>
          <a:p>
            <a:pPr marL="342900" lvl="0" indent="-342900" algn="l" rtl="0">
              <a:spcBef>
                <a:spcPts val="0"/>
              </a:spcBef>
              <a:spcAft>
                <a:spcPts val="0"/>
              </a:spcAft>
              <a:buFont typeface="Wingdings" panose="020B0604020202020204" pitchFamily="34" charset="0"/>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Think about situations where you easily tend to criticise yourself and things about yourself that are difficult to accept.</a:t>
            </a:r>
            <a:endParaRPr lang="en-gb"/>
          </a:p>
          <a:p>
            <a:pPr lvl="0" algn="l" rtl="0">
              <a:spcBef>
                <a:spcPts val="0"/>
              </a:spcBef>
              <a:spcAft>
                <a:spcPts val="0"/>
              </a:spcAft>
            </a:pPr>
            <a:endParaRPr lang="en-gb" sz="2400" dirty="0">
              <a:latin typeface="Arial" panose="020B0604020202020204" pitchFamily="34" charset="0"/>
            </a:endParaRPr>
          </a:p>
          <a:p>
            <a:pPr marL="342900" lvl="0" indent="-342900" algn="l" rtl="0">
              <a:spcBef>
                <a:spcPts val="0"/>
              </a:spcBef>
              <a:spcAft>
                <a:spcPts val="0"/>
              </a:spcAft>
              <a:buFont typeface="Wingdings" panose="020B0604020202020204" pitchFamily="34" charset="0"/>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Write down at least one such thing or situation. It can be imaginary or a real one that weighs on your mind. </a:t>
            </a: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Write your response in the first-person form (I can't accept in myself... I'm still embarrassed about an incident from years ago where...).</a:t>
            </a:r>
          </a:p>
          <a:p>
            <a:pPr marL="342900" lvl="0" indent="-342900" algn="l" rtl="0">
              <a:spcBef>
                <a:spcPts val="0"/>
              </a:spcBef>
              <a:spcAft>
                <a:spcPts val="0"/>
              </a:spcAft>
              <a:buFont typeface="Wingdings" panose="020B0604020202020204" pitchFamily="34" charset="0"/>
              <a:buChar char="Ø"/>
            </a:pPr>
            <a:endParaRPr lang="en-gb" sz="2400" dirty="0">
              <a:latin typeface="Arial" panose="020B0604020202020204" pitchFamily="34" charset="0"/>
            </a:endParaRPr>
          </a:p>
          <a:p>
            <a:pPr marL="342900" indent="-342900" algn="l" rtl="0">
              <a:buFont typeface="Wingdings" panose="020B0604020202020204" pitchFamily="34" charset="0"/>
              <a:buChar char="Ø"/>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Read the things that others have written about and write a compassionate response that the person could say to themselves. </a:t>
            </a:r>
          </a:p>
          <a:p>
            <a:pPr marL="171450" lvl="0" indent="-171450" algn="l" rtl="0">
              <a:spcBef>
                <a:spcPts val="0"/>
              </a:spcBef>
              <a:spcAft>
                <a:spcPts val="0"/>
              </a:spcAft>
              <a:buFont typeface="Wingdings" panose="020B0604020202020204" pitchFamily="34" charset="0"/>
              <a:buChar char="Ø"/>
            </a:pPr>
            <a:endParaRPr lang="en-gb" sz="1100" dirty="0"/>
          </a:p>
        </p:txBody>
      </p:sp>
      <p:sp>
        <p:nvSpPr>
          <p:cNvPr id="2" name="Tähti: 5-sakarainen 1">
            <a:extLst>
              <a:ext uri="{FF2B5EF4-FFF2-40B4-BE49-F238E27FC236}">
                <a16:creationId xmlns:a16="http://schemas.microsoft.com/office/drawing/2014/main" id="{AE2BE797-A81A-60D4-863E-9EB0BA0BC4FA}"/>
              </a:ext>
            </a:extLst>
          </p:cNvPr>
          <p:cNvSpPr/>
          <p:nvPr/>
        </p:nvSpPr>
        <p:spPr>
          <a:xfrm>
            <a:off x="10720137" y="31469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158914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 y="1837930"/>
            <a:ext cx="11080625" cy="4101779"/>
          </a:xfrm>
        </p:spPr>
        <p:txBody>
          <a:bodyPr/>
          <a:lstStyle/>
          <a:p>
            <a:pPr lvl="0" algn="l" rtl="0">
              <a:lnSpc>
                <a:spcPct val="80000"/>
              </a:lnSpc>
              <a:spcBef>
                <a:spcPts val="0"/>
              </a:spcBef>
              <a:spcAft>
                <a:spcPts val="0"/>
              </a:spcAft>
              <a:buSzPts val="440"/>
            </a:pPr>
            <a:endParaRPr lang="en-gb" sz="2000" dirty="0">
              <a:latin typeface="Arial" panose="020B0604020202020204" pitchFamily="34" charset="0"/>
            </a:endParaRPr>
          </a:p>
          <a:p>
            <a:pPr marL="457200" indent="-457200" algn="l" rtl="0">
              <a:spcAft>
                <a:spcPts val="1000"/>
              </a:spcAft>
              <a:buAutoNum type="arabicPeriod"/>
            </a:pPr>
            <a:endParaRPr lang="en-gb" sz="2000" dirty="0">
              <a:latin typeface="Arial"/>
              <a:cs typeface="Arial"/>
            </a:endParaRPr>
          </a:p>
          <a:p>
            <a:pPr marL="457200" indent="-457200" algn="l" rtl="0">
              <a:spcAft>
                <a:spcPts val="1000"/>
              </a:spcAft>
              <a:buAutoNum type="arabicPeriod"/>
            </a:pPr>
            <a:r>
              <a:rPr lang="en-gb" sz="2000" b="0" i="0" u="none" baseline="0">
                <a:latin typeface="Arial"/>
                <a:ea typeface="Arial"/>
                <a:cs typeface="Arial"/>
                <a:sym typeface="Arial"/>
              </a:rPr>
              <a:t>Write about things that make you feel like you are not good enough. These can be concrete things like "I can't swim" or less concrete things like "I feel like I'm awkward in social situations." Pretend to be a compassionate friend and write a letter to yourself in response to the things you have mentioned. This friend accepts and respects you and your feelings. They do not belittle you or your experiences. Read the letter a few days later. Let the words sink in.</a:t>
            </a:r>
            <a:endParaRPr lang="en-gb" dirty="0"/>
          </a:p>
          <a:p>
            <a:pPr marL="457200" indent="-457200" algn="l" rtl="0">
              <a:spcAft>
                <a:spcPts val="1000"/>
              </a:spcAft>
              <a:buAutoNum type="arabicPeriod"/>
            </a:pPr>
            <a:r>
              <a:rPr lang="en-gb" sz="2000" b="0" i="0" u="none" baseline="0">
                <a:latin typeface="Arial"/>
                <a:ea typeface="Arial"/>
                <a:cs typeface="Arial"/>
                <a:sym typeface="Arial"/>
              </a:rPr>
              <a:t>Write down observations in your gratitude journal at least on one day. </a:t>
            </a:r>
          </a:p>
          <a:p>
            <a:pPr marL="457200" indent="-457200" algn="l" rtl="0">
              <a:buAutoNum type="arabicPeriod"/>
            </a:pPr>
            <a:r>
              <a:rPr lang="en-gb" sz="2000" b="0" i="0" u="none" baseline="0">
                <a:latin typeface="Arial"/>
                <a:ea typeface="Arial"/>
                <a:cs typeface="Arial"/>
                <a:sym typeface="Arial"/>
              </a:rPr>
              <a:t>Video recommendations (in Finnish):</a:t>
            </a:r>
            <a:endParaRPr lang="en-gb" dirty="0">
              <a:latin typeface="Arial"/>
              <a:cs typeface="Arial"/>
            </a:endParaRPr>
          </a:p>
          <a:p>
            <a:pPr marL="800100" lvl="1" indent="-342900" algn="l" rtl="0">
              <a:buFont typeface="Courier New" panose="02070309020205020404" pitchFamily="49" charset="0"/>
              <a:buChar char="o"/>
            </a:pPr>
            <a:r>
              <a:rPr lang="en-gb" sz="1800" b="0" i="0" u="none" baseline="0">
                <a:latin typeface="Arial"/>
                <a:ea typeface="Arial"/>
                <a:cs typeface="Arial"/>
                <a:sym typeface="Arial"/>
              </a:rPr>
              <a:t>Mieli ry, itsensä hyväksyminen: </a:t>
            </a:r>
            <a:r>
              <a:rPr lang="en-gb" sz="1800" b="0" i="0" u="none" baseline="0">
                <a:solidFill>
                  <a:schemeClr val="hlink"/>
                </a:solidFill>
                <a:uFill>
                  <a:noFill/>
                </a:uFill>
                <a:latin typeface="Arial"/>
                <a:ea typeface="Roboto"/>
                <a:cs typeface="Arial"/>
                <a:sym typeface="Roboto"/>
                <a:hlinkClick r:id="rId3">
                  <a:extLst>
                    <a:ext uri="{A12FA001-AC4F-418D-AE19-62706E023703}">
                      <ahyp:hlinkClr xmlns:ahyp="http://schemas.microsoft.com/office/drawing/2018/hyperlinkcolor" val="tx"/>
                    </a:ext>
                  </a:extLst>
                </a:hlinkClick>
              </a:rPr>
              <a:t>https://youtu.be/wZ16Dg7dsX8</a:t>
            </a:r>
            <a:endParaRPr lang="en-gb" sz="1800" dirty="0">
              <a:solidFill>
                <a:schemeClr val="hlink"/>
              </a:solidFill>
              <a:uFill>
                <a:noFill/>
              </a:uFill>
              <a:latin typeface="Arial"/>
              <a:ea typeface="Roboto"/>
              <a:cs typeface="Arial"/>
              <a:sym typeface="Roboto"/>
            </a:endParaRPr>
          </a:p>
          <a:p>
            <a:pPr marL="800100" lvl="1" indent="-342900" algn="l" rtl="0">
              <a:buFont typeface="Courier New" panose="02070309020205020404" pitchFamily="49" charset="0"/>
              <a:buChar char="o"/>
            </a:pPr>
            <a:r>
              <a:rPr lang="en-gb" sz="1800" b="0" i="0" u="none" baseline="0">
                <a:latin typeface="Arial"/>
                <a:ea typeface="Arial"/>
                <a:cs typeface="Arial"/>
                <a:sym typeface="Arial"/>
              </a:rPr>
              <a:t>Sydänliitto: </a:t>
            </a:r>
            <a:r>
              <a:rPr lang="en-gb" sz="1800" b="0" i="0" u="none" baseline="0">
                <a:latin typeface="Arial"/>
                <a:ea typeface="Arial"/>
                <a:cs typeface="Arial"/>
                <a:sym typeface="Arial"/>
                <a:hlinkClick r:id="rId4"/>
              </a:rPr>
              <a:t>Mindfulness harjoitus – myötätuntoa ja lempeyttä itselle. Toivon sinulle kaikkea hyvää – YouTube</a:t>
            </a:r>
            <a:r>
              <a:rPr lang="en-gb" sz="1800" b="0" i="0" u="none" baseline="0">
                <a:latin typeface="Arial"/>
                <a:ea typeface="Arial"/>
                <a:cs typeface="Arial"/>
                <a:sym typeface="Arial"/>
              </a:rPr>
              <a:t> (duration 8:20 min)</a:t>
            </a:r>
          </a:p>
          <a:p>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24480" y="-407487"/>
            <a:ext cx="1953152" cy="1953152"/>
          </a:xfrm>
          <a:prstGeom prst="rect">
            <a:avLst/>
          </a:prstGeom>
        </p:spPr>
      </p:pic>
      <p:sp>
        <p:nvSpPr>
          <p:cNvPr id="2" name="Title 1">
            <a:extLst>
              <a:ext uri="{FF2B5EF4-FFF2-40B4-BE49-F238E27FC236}">
                <a16:creationId xmlns:a16="http://schemas.microsoft.com/office/drawing/2014/main" id="{DF717017-10B0-6CB1-3ADD-4283BD273857}"/>
              </a:ext>
            </a:extLst>
          </p:cNvPr>
          <p:cNvSpPr txBox="1">
            <a:spLocks/>
          </p:cNvSpPr>
          <p:nvPr/>
        </p:nvSpPr>
        <p:spPr>
          <a:xfrm>
            <a:off x="556054" y="569089"/>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Weekly </a:t>
            </a: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assignment – choose one that suits you!</a:t>
            </a:r>
          </a:p>
        </p:txBody>
      </p:sp>
    </p:spTree>
    <p:extLst>
      <p:ext uri="{BB962C8B-B14F-4D97-AF65-F5344CB8AC3E}">
        <p14:creationId xmlns:p14="http://schemas.microsoft.com/office/powerpoint/2010/main" val="3356899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67697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90459"/>
            <a:ext cx="6469914" cy="4501861"/>
          </a:xfrm>
          <a:prstGeom prst="rect">
            <a:avLst/>
          </a:prstGeom>
        </p:spPr>
      </p:pic>
      <p:sp>
        <p:nvSpPr>
          <p:cNvPr id="2" name="Text Placeholder 1">
            <a:extLst>
              <a:ext uri="{FF2B5EF4-FFF2-40B4-BE49-F238E27FC236}">
                <a16:creationId xmlns:a16="http://schemas.microsoft.com/office/drawing/2014/main" id="{A2BAAA2F-A9F9-5449-8FA8-7EC8F2F8A2EF}"/>
              </a:ext>
            </a:extLst>
          </p:cNvPr>
          <p:cNvSpPr>
            <a:spLocks noGrp="1"/>
          </p:cNvSpPr>
          <p:nvPr>
            <p:ph type="body" idx="14"/>
          </p:nvPr>
        </p:nvSpPr>
        <p:spPr>
          <a:xfrm>
            <a:off x="6201280" y="816979"/>
            <a:ext cx="5569131" cy="5448822"/>
          </a:xfrm>
        </p:spPr>
        <p:txBody>
          <a:bodyPr/>
          <a:lstStyle/>
          <a:p>
            <a:pPr marL="457200" lvl="0" indent="0" algn="ctr" rtl="0">
              <a:spcBef>
                <a:spcPts val="0"/>
              </a:spcBef>
              <a:spcAft>
                <a:spcPts val="0"/>
              </a:spcAft>
              <a:buClr>
                <a:schemeClr val="dk1"/>
              </a:buClr>
              <a:buSzPts val="1100"/>
              <a:buFont typeface="Arial"/>
              <a:buNone/>
            </a:pPr>
            <a:r>
              <a:rPr lang="en-gb" sz="2400" b="0" i="0" u="none" baseline="0" dirty="0">
                <a:solidFill>
                  <a:srgbClr val="444746"/>
                </a:solidFill>
                <a:latin typeface="Arial" panose="020B0604020202020204" pitchFamily="34" charset="0"/>
                <a:ea typeface="Roboto"/>
                <a:sym typeface="Roboto"/>
              </a:rPr>
              <a:t>The Finnish Red Cross is one of the largest non-governmental organisations in Finland. We take care of those in the most disadvantaged position. We help amidst crises and accidents and support people of all ages when life is hard. The Red Cross has statutory obligations, including assisting the authorities in unprecedented situations.</a:t>
            </a:r>
          </a:p>
          <a:p>
            <a:pPr marL="457200" lvl="0" indent="0" algn="ctr" rtl="0">
              <a:spcBef>
                <a:spcPts val="0"/>
              </a:spcBef>
              <a:spcAft>
                <a:spcPts val="0"/>
              </a:spcAft>
              <a:buClr>
                <a:schemeClr val="dk1"/>
              </a:buClr>
              <a:buSzPts val="1100"/>
              <a:buFont typeface="Arial"/>
              <a:buNone/>
            </a:pPr>
            <a:endParaRPr lang="en-gb" sz="600" dirty="0">
              <a:latin typeface="Arial" panose="020B0604020202020204" pitchFamily="34" charset="0"/>
            </a:endParaRPr>
          </a:p>
          <a:p>
            <a:pPr marL="457200" lvl="0" indent="0" algn="ctr" rtl="0">
              <a:spcBef>
                <a:spcPts val="0"/>
              </a:spcBef>
              <a:spcAft>
                <a:spcPts val="0"/>
              </a:spcAft>
              <a:buNone/>
            </a:pPr>
            <a:r>
              <a:rPr lang="en-gb" sz="2400" b="1" i="0" u="none" baseline="0" dirty="0">
                <a:solidFill>
                  <a:srgbClr val="444746"/>
                </a:solidFill>
                <a:latin typeface="Arial" panose="020B0604020202020204" pitchFamily="34" charset="0"/>
                <a:ea typeface="Roboto"/>
                <a:sym typeface="Roboto"/>
              </a:rPr>
              <a:t>Our operations are politically and religiously independent and based on volunteering.</a:t>
            </a:r>
            <a:endParaRPr lang="en-gb" b="1" dirty="0">
              <a:latin typeface="Arial" panose="020B0604020202020204" pitchFamily="34" charset="0"/>
            </a:endParaRPr>
          </a:p>
        </p:txBody>
      </p:sp>
    </p:spTree>
    <p:extLst>
      <p:ext uri="{BB962C8B-B14F-4D97-AF65-F5344CB8AC3E}">
        <p14:creationId xmlns:p14="http://schemas.microsoft.com/office/powerpoint/2010/main" val="451458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5th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524000" y="4507985"/>
            <a:ext cx="8651310" cy="523220"/>
          </a:xfrm>
          <a:prstGeom prst="rect">
            <a:avLst/>
          </a:prstGeom>
          <a:noFill/>
        </p:spPr>
        <p:txBody>
          <a:bodyPr wrap="square" rtlCol="0">
            <a:spAutoFit/>
          </a:bodyPr>
          <a:lstStyle/>
          <a:p>
            <a:pPr marL="0" lvl="0" indent="0" algn="l" rtl="0">
              <a:spcBef>
                <a:spcPts val="0"/>
              </a:spcBef>
              <a:spcAft>
                <a:spcPts val="0"/>
              </a:spcAft>
              <a:buNone/>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significance of the past</a:t>
            </a:r>
          </a:p>
        </p:txBody>
      </p:sp>
    </p:spTree>
    <p:extLst>
      <p:ext uri="{BB962C8B-B14F-4D97-AF65-F5344CB8AC3E}">
        <p14:creationId xmlns:p14="http://schemas.microsoft.com/office/powerpoint/2010/main" val="361616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2035217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36269"/>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886812" y="1715128"/>
            <a:ext cx="5736034" cy="4109475"/>
          </a:xfrm>
        </p:spPr>
        <p:txBody>
          <a:bodyPr/>
          <a:lstStyle/>
          <a:p>
            <a:pPr lvl="0" algn="l" rtl="0">
              <a:spcBef>
                <a:spcPts val="0"/>
              </a:spcBef>
              <a:spcAft>
                <a:spcPts val="0"/>
              </a:spcAft>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How are you feeling right now?</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p>
          <a:p>
            <a:endParaRPr lang="en-gb" dirty="0"/>
          </a:p>
        </p:txBody>
      </p:sp>
    </p:spTree>
    <p:extLst>
      <p:ext uri="{BB962C8B-B14F-4D97-AF65-F5344CB8AC3E}">
        <p14:creationId xmlns:p14="http://schemas.microsoft.com/office/powerpoint/2010/main" val="2980106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 y="2007263"/>
            <a:ext cx="11080625" cy="4101779"/>
          </a:xfrm>
        </p:spPr>
        <p:txBody>
          <a:bodyPr/>
          <a:lstStyle/>
          <a:p>
            <a:pPr lvl="0" algn="l" rtl="0">
              <a:lnSpc>
                <a:spcPct val="80000"/>
              </a:lnSpc>
              <a:spcBef>
                <a:spcPts val="0"/>
              </a:spcBef>
              <a:spcAft>
                <a:spcPts val="0"/>
              </a:spcAft>
              <a:buSzPts val="440"/>
            </a:pPr>
            <a:endParaRPr lang="en-gb" sz="2000" dirty="0">
              <a:latin typeface="Arial" panose="020B0604020202020204" pitchFamily="34" charset="0"/>
            </a:endParaRPr>
          </a:p>
          <a:p>
            <a:pPr marL="457200" indent="-457200" algn="l" rtl="0">
              <a:spcAft>
                <a:spcPts val="1000"/>
              </a:spcAft>
              <a:buAutoNum type="arabicPeriod"/>
            </a:pPr>
            <a:r>
              <a:rPr lang="en-gb" sz="2000" b="0" i="0" u="none" baseline="0">
                <a:latin typeface="Arial"/>
                <a:ea typeface="Arial"/>
                <a:cs typeface="Arial"/>
                <a:sym typeface="Arial"/>
              </a:rPr>
              <a:t>Write about things that make you feel like you are not good enough. These can be concrete things like "I can't swim" or less concrete things like "I feel like I'm awkward in social situations." Pretend to be a compassionate friend and write a letter to yourself in response to the things you have mentioned. This friend accepts and respects you and your feelings. They do not belittle you or your experiences. Read the letter a few days later. Let the words sink in.</a:t>
            </a:r>
          </a:p>
          <a:p>
            <a:pPr marL="457200" indent="-457200" algn="l" rtl="0">
              <a:spcAft>
                <a:spcPts val="1000"/>
              </a:spcAft>
              <a:buAutoNum type="arabicPeriod"/>
            </a:pPr>
            <a:r>
              <a:rPr lang="en-gb" sz="2000" b="0" i="0" u="none" baseline="0">
                <a:latin typeface="Arial"/>
                <a:ea typeface="Arial"/>
                <a:cs typeface="Arial"/>
                <a:sym typeface="Arial"/>
              </a:rPr>
              <a:t>Write down observations in your gratitude journal at least on one day. </a:t>
            </a:r>
          </a:p>
          <a:p>
            <a:pPr marL="457200" indent="-457200" algn="l" rtl="0">
              <a:buAutoNum type="arabicPeriod"/>
            </a:pPr>
            <a:r>
              <a:rPr lang="en-gb" sz="2000" b="0" i="0" u="none" baseline="0">
                <a:latin typeface="Arial"/>
                <a:ea typeface="Arial"/>
                <a:cs typeface="Arial"/>
                <a:sym typeface="Arial"/>
              </a:rPr>
              <a:t>Video recommendations (in Finnish):</a:t>
            </a:r>
            <a:endParaRPr lang="en-gb" dirty="0">
              <a:latin typeface="Arial"/>
              <a:cs typeface="Arial"/>
            </a:endParaRPr>
          </a:p>
          <a:p>
            <a:pPr marL="800100" lvl="1" indent="-342900" algn="l" rtl="0">
              <a:buFont typeface="Courier New" panose="02070309020205020404" pitchFamily="49" charset="0"/>
              <a:buChar char="o"/>
            </a:pPr>
            <a:r>
              <a:rPr lang="en-gb" sz="1800" b="0" i="0" u="none" baseline="0">
                <a:latin typeface="Arial"/>
                <a:ea typeface="Arial"/>
                <a:cs typeface="Arial"/>
                <a:sym typeface="Arial"/>
              </a:rPr>
              <a:t>Mieli ry, itsensä hyväksyminen: </a:t>
            </a:r>
            <a:r>
              <a:rPr lang="en-gb" sz="1800" b="0" i="0" u="none" baseline="0">
                <a:solidFill>
                  <a:schemeClr val="hlink"/>
                </a:solidFill>
                <a:uFill>
                  <a:noFill/>
                </a:uFill>
                <a:latin typeface="Arial"/>
                <a:ea typeface="Roboto"/>
                <a:cs typeface="Arial"/>
                <a:sym typeface="Roboto"/>
                <a:hlinkClick r:id="rId3">
                  <a:extLst>
                    <a:ext uri="{A12FA001-AC4F-418D-AE19-62706E023703}">
                      <ahyp:hlinkClr xmlns:ahyp="http://schemas.microsoft.com/office/drawing/2018/hyperlinkcolor" val="tx"/>
                    </a:ext>
                  </a:extLst>
                </a:hlinkClick>
              </a:rPr>
              <a:t>https://youtu.be/wZ16Dg7dsX8</a:t>
            </a:r>
            <a:endParaRPr lang="en-gb" sz="1800" dirty="0">
              <a:solidFill>
                <a:schemeClr val="hlink"/>
              </a:solidFill>
              <a:uFill>
                <a:noFill/>
              </a:uFill>
              <a:latin typeface="Arial"/>
              <a:ea typeface="Roboto"/>
              <a:cs typeface="Arial"/>
              <a:sym typeface="Roboto"/>
            </a:endParaRPr>
          </a:p>
          <a:p>
            <a:pPr marL="800100" lvl="1" indent="-342900" algn="l" rtl="0">
              <a:buFont typeface="Courier New" panose="02070309020205020404" pitchFamily="49" charset="0"/>
              <a:buChar char="o"/>
            </a:pPr>
            <a:r>
              <a:rPr lang="en-gb" sz="1800" b="0" i="0" u="none" baseline="0">
                <a:latin typeface="Arial"/>
                <a:ea typeface="Arial"/>
                <a:cs typeface="Arial"/>
                <a:sym typeface="Arial"/>
              </a:rPr>
              <a:t>Sydänliitto: </a:t>
            </a:r>
            <a:r>
              <a:rPr lang="en-gb" sz="1800" b="0" i="0" u="none" baseline="0">
                <a:latin typeface="Arial"/>
                <a:ea typeface="Arial"/>
                <a:cs typeface="Arial"/>
                <a:sym typeface="Arial"/>
                <a:hlinkClick r:id="rId4"/>
              </a:rPr>
              <a:t>Mindfulness harjoitus – myötätuntoa ja lempeyttä itselle. Toivon sinulle kaikkea hyvää – YouTube</a:t>
            </a:r>
            <a:r>
              <a:rPr lang="en-gb" sz="1800" b="0" i="0" u="none" baseline="0">
                <a:latin typeface="Arial"/>
                <a:ea typeface="Arial"/>
                <a:cs typeface="Arial"/>
                <a:sym typeface="Arial"/>
              </a:rPr>
              <a:t> (duration 8:20 min)</a:t>
            </a:r>
          </a:p>
          <a:p>
            <a:pPr algn="l" rtl="0">
              <a:spcAft>
                <a:spcPts val="1000"/>
              </a:spcAft>
            </a:pPr>
            <a:endParaRPr lang="en-gb" sz="2000" dirty="0">
              <a:latin typeface="Arial"/>
              <a:cs typeface="Arial"/>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15073" y="-504927"/>
            <a:ext cx="1953152" cy="1953152"/>
          </a:xfrm>
          <a:prstGeom prst="rect">
            <a:avLst/>
          </a:prstGeom>
        </p:spPr>
      </p:pic>
      <p:sp>
        <p:nvSpPr>
          <p:cNvPr id="2" name="Title 1">
            <a:extLst>
              <a:ext uri="{FF2B5EF4-FFF2-40B4-BE49-F238E27FC236}">
                <a16:creationId xmlns:a16="http://schemas.microsoft.com/office/drawing/2014/main" id="{DF717017-10B0-6CB1-3ADD-4283BD273857}"/>
              </a:ext>
            </a:extLst>
          </p:cNvPr>
          <p:cNvSpPr txBox="1">
            <a:spLocks/>
          </p:cNvSpPr>
          <p:nvPr/>
        </p:nvSpPr>
        <p:spPr>
          <a:xfrm>
            <a:off x="556054" y="666475"/>
            <a:ext cx="10515600" cy="781750"/>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en-gb" sz="4000" b="1" i="0" u="none" baseline="0">
                <a:solidFill>
                  <a:srgbClr val="000000"/>
                </a:solidFill>
                <a:latin typeface="Arial"/>
                <a:ea typeface="Arial"/>
                <a:cs typeface="Arial"/>
                <a:sym typeface="Arial"/>
              </a:rPr>
              <a:t>Did the weekly assignment provoke any thoughts?</a:t>
            </a:r>
            <a:endParaRPr lang="en-gb" sz="4000" dirty="0">
              <a:ea typeface="+mj-ea"/>
            </a:endParaRPr>
          </a:p>
        </p:txBody>
      </p:sp>
    </p:spTree>
    <p:extLst>
      <p:ext uri="{BB962C8B-B14F-4D97-AF65-F5344CB8AC3E}">
        <p14:creationId xmlns:p14="http://schemas.microsoft.com/office/powerpoint/2010/main" val="2580064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94297" y="61895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What was your childhood home like?</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952004"/>
            <a:ext cx="5135672" cy="4101779"/>
          </a:xfrm>
        </p:spPr>
        <p:txBody>
          <a:bodyPr/>
          <a:lstStyle/>
          <a:p>
            <a:pPr marL="431800" lvl="0" indent="-342900" algn="l" rtl="0">
              <a:spcBef>
                <a:spcPts val="0"/>
              </a:spcBef>
              <a:spcAft>
                <a:spcPts val="0"/>
              </a:spcAft>
              <a:buClr>
                <a:schemeClr val="dk2"/>
              </a:buClr>
              <a:buSzPts val="2200"/>
              <a:buFont typeface="Wingdings" panose="020B0604020202020204" pitchFamily="34" charset="0"/>
              <a:buChar char="Ø"/>
            </a:pPr>
            <a:r>
              <a:rPr lang="en-gb" sz="2000" b="0" i="0" u="none" baseline="0">
                <a:latin typeface="Arial"/>
                <a:ea typeface="Arial"/>
                <a:cs typeface="Arial"/>
                <a:sym typeface="Arial"/>
              </a:rPr>
              <a:t>What kind of social relationships did it have, and did you visit others often?</a:t>
            </a:r>
            <a:endParaRPr lang="en-gb">
              <a:latin typeface="Arial"/>
              <a:cs typeface="Arial"/>
            </a:endParaRPr>
          </a:p>
          <a:p>
            <a:pPr marL="431800" lvl="0" indent="-342900" algn="l" rtl="0">
              <a:spcBef>
                <a:spcPts val="0"/>
              </a:spcBef>
              <a:spcAft>
                <a:spcPts val="0"/>
              </a:spcAft>
              <a:buClr>
                <a:schemeClr val="dk2"/>
              </a:buClr>
              <a:buSzPts val="2200"/>
              <a:buFont typeface="Wingdings" panose="020B0604020202020204" pitchFamily="34" charset="0"/>
              <a:buChar char="Ø"/>
            </a:pPr>
            <a:endParaRPr lang="en-gb" sz="2000" dirty="0">
              <a:latin typeface="Arial" panose="020B0604020202020204" pitchFamily="34" charset="0"/>
            </a:endParaRPr>
          </a:p>
          <a:p>
            <a:pPr marL="431800" lvl="0" indent="-342900" algn="l" rtl="0">
              <a:spcBef>
                <a:spcPts val="0"/>
              </a:spcBef>
              <a:spcAft>
                <a:spcPts val="0"/>
              </a:spcAft>
              <a:buClr>
                <a:schemeClr val="dk2"/>
              </a:buClr>
              <a:buSzPts val="2200"/>
              <a:buFont typeface="Wingdings" panose="020B0604020202020204" pitchFamily="34" charset="0"/>
              <a:buChar char="Ø"/>
            </a:pPr>
            <a:r>
              <a:rPr lang="en-gb" sz="2000" b="0" i="0" u="none" baseline="0">
                <a:latin typeface="Arial"/>
                <a:ea typeface="Arial"/>
                <a:cs typeface="Arial"/>
                <a:sym typeface="Arial"/>
              </a:rPr>
              <a:t>How did your parents react to strangers. Were they reserved or open?</a:t>
            </a:r>
            <a:br>
              <a:rPr lang="en-gb" sz="2000">
                <a:latin typeface="Arial" panose="020B0604020202020204" pitchFamily="34" charset="0"/>
              </a:rPr>
            </a:br>
            <a:endParaRPr lang="en-gb" sz="2000">
              <a:latin typeface="Arial" panose="020B0604020202020204" pitchFamily="34" charset="0"/>
            </a:endParaRPr>
          </a:p>
          <a:p>
            <a:pPr marL="431800" lvl="0" indent="-342900" algn="l" rtl="0">
              <a:spcBef>
                <a:spcPts val="0"/>
              </a:spcBef>
              <a:spcAft>
                <a:spcPts val="0"/>
              </a:spcAft>
              <a:buClr>
                <a:schemeClr val="dk2"/>
              </a:buClr>
              <a:buSzPts val="2200"/>
              <a:buFont typeface="Wingdings" panose="020B0604020202020204" pitchFamily="34" charset="0"/>
              <a:buChar char="Ø"/>
            </a:pPr>
            <a:endParaRPr lang="en-gb" sz="2000" dirty="0">
              <a:latin typeface="Arial" panose="020B0604020202020204" pitchFamily="34" charset="0"/>
            </a:endParaRPr>
          </a:p>
          <a:p>
            <a:pPr marL="431800" lvl="0" indent="-342900" algn="l" rtl="0">
              <a:spcBef>
                <a:spcPts val="0"/>
              </a:spcBef>
              <a:spcAft>
                <a:spcPts val="0"/>
              </a:spcAft>
              <a:buClr>
                <a:schemeClr val="dk2"/>
              </a:buClr>
              <a:buSzPts val="2200"/>
              <a:buFont typeface="Wingdings" panose="020B0604020202020204" pitchFamily="34" charset="0"/>
              <a:buChar char="Ø"/>
            </a:pPr>
            <a:r>
              <a:rPr lang="en-gb" sz="2000" b="0" i="0" u="none" baseline="0">
                <a:latin typeface="Arial"/>
                <a:ea typeface="Arial"/>
                <a:cs typeface="Arial"/>
                <a:sym typeface="Arial"/>
              </a:rPr>
              <a:t>What kind of model did your parents provide for expressing and talking about emotions? What about handling conflicts?</a:t>
            </a:r>
            <a:br>
              <a:rPr lang="en-gb" sz="2000">
                <a:latin typeface="Arial" panose="020B0604020202020204" pitchFamily="34" charset="0"/>
              </a:rPr>
            </a:br>
            <a:endParaRPr lang="en-gb" sz="2000" dirty="0">
              <a:latin typeface="Arial" panose="020B0604020202020204" pitchFamily="34" charset="0"/>
            </a:endParaRPr>
          </a:p>
        </p:txBody>
      </p:sp>
      <p:pic>
        <p:nvPicPr>
          <p:cNvPr id="2" name="Picture Placeholder 4">
            <a:extLst>
              <a:ext uri="{FF2B5EF4-FFF2-40B4-BE49-F238E27FC236}">
                <a16:creationId xmlns:a16="http://schemas.microsoft.com/office/drawing/2014/main" id="{70D6F4E4-3CB8-975B-E5D1-8D91DF6811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A77C0738-540C-B056-DF3F-091108711120}"/>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Tähti: 5-sakarainen 6">
            <a:extLst>
              <a:ext uri="{FF2B5EF4-FFF2-40B4-BE49-F238E27FC236}">
                <a16:creationId xmlns:a16="http://schemas.microsoft.com/office/drawing/2014/main" id="{D40700D6-85C8-BB30-A9BB-11F182F17BAF}"/>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464285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565160" y="591782"/>
            <a:ext cx="10515600" cy="781750"/>
          </a:xfrm>
        </p:spPr>
        <p:txBody>
          <a:bodyPr>
            <a:normAutofit/>
          </a:bodyPr>
          <a:lstStyle/>
          <a:p>
            <a:pPr algn="l" rtl="0"/>
            <a:r>
              <a:rPr lang="en-gb" sz="3600" b="1" i="0" u="none" baseline="0"/>
              <a:t>The significance of the past</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393356" y="1983481"/>
            <a:ext cx="8664147" cy="3966119"/>
          </a:xfrm>
        </p:spPr>
        <p:txBody>
          <a:bodyPr>
            <a:normAutofit fontScale="85000" lnSpcReduction="20000"/>
          </a:bodyPr>
          <a:lstStyle/>
          <a:p>
            <a:pPr marL="457200" lvl="0" indent="-324485" algn="l" rtl="0">
              <a:spcBef>
                <a:spcPts val="0"/>
              </a:spcBef>
              <a:spcAft>
                <a:spcPts val="0"/>
              </a:spcAft>
              <a:buSzPts val="1510"/>
              <a:buChar char="●"/>
            </a:pPr>
            <a:r>
              <a:rPr lang="en-gb" sz="3100" b="0" i="0" u="none" baseline="0"/>
              <a:t>Past relationships, failures and the habits learnt in our family influence how we interact with people in the present moment. </a:t>
            </a:r>
          </a:p>
          <a:p>
            <a:pPr marL="132715" lvl="0" indent="0" algn="l" rtl="0">
              <a:spcBef>
                <a:spcPts val="0"/>
              </a:spcBef>
              <a:spcAft>
                <a:spcPts val="0"/>
              </a:spcAft>
              <a:buSzPts val="1510"/>
            </a:pPr>
            <a:endParaRPr lang="en-gb" sz="3100" dirty="0"/>
          </a:p>
          <a:p>
            <a:pPr marL="457200" lvl="0" indent="-324485" algn="l" rtl="0">
              <a:spcBef>
                <a:spcPts val="0"/>
              </a:spcBef>
              <a:spcAft>
                <a:spcPts val="0"/>
              </a:spcAft>
              <a:buSzPts val="1510"/>
              <a:buChar char="●"/>
            </a:pPr>
            <a:r>
              <a:rPr lang="en-gb" sz="3100" b="0" i="0" u="none" baseline="0"/>
              <a:t>Negative events, such as bullying, loss or failure, can leave a lasting impact on a person's life. </a:t>
            </a:r>
          </a:p>
          <a:p>
            <a:pPr marL="132715" lvl="0" indent="0" algn="l" rtl="0">
              <a:spcBef>
                <a:spcPts val="0"/>
              </a:spcBef>
              <a:spcAft>
                <a:spcPts val="0"/>
              </a:spcAft>
              <a:buSzPts val="1510"/>
            </a:pPr>
            <a:endParaRPr lang="en-gb" sz="3100" dirty="0"/>
          </a:p>
          <a:p>
            <a:pPr marL="457200" lvl="0" indent="-324485" algn="l" rtl="0">
              <a:spcBef>
                <a:spcPts val="0"/>
              </a:spcBef>
              <a:spcAft>
                <a:spcPts val="0"/>
              </a:spcAft>
              <a:buSzPts val="1510"/>
              <a:buChar char="●"/>
            </a:pPr>
            <a:r>
              <a:rPr lang="en-gb" sz="3100" b="0" i="0" u="none" baseline="0"/>
              <a:t>A person may, for example, completely avoid situations similar to the one where the negative event originally occurred. This can be subconscious, and the person may not be aware of the reasons behind their behaviour.</a:t>
            </a:r>
          </a:p>
          <a:p>
            <a:endParaRPr lang="en-gb" dirty="0"/>
          </a:p>
        </p:txBody>
      </p:sp>
      <p:pic>
        <p:nvPicPr>
          <p:cNvPr id="4" name="Kuva 3">
            <a:extLst>
              <a:ext uri="{FF2B5EF4-FFF2-40B4-BE49-F238E27FC236}">
                <a16:creationId xmlns:a16="http://schemas.microsoft.com/office/drawing/2014/main" id="{0E026389-6CF1-ABDB-DD22-930EC94FD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7503" y="2372298"/>
            <a:ext cx="2969009" cy="3188484"/>
          </a:xfrm>
          <a:prstGeom prst="rect">
            <a:avLst/>
          </a:prstGeom>
        </p:spPr>
      </p:pic>
      <p:sp>
        <p:nvSpPr>
          <p:cNvPr id="6" name="Tähti: 5-sakarainen 5">
            <a:extLst>
              <a:ext uri="{FF2B5EF4-FFF2-40B4-BE49-F238E27FC236}">
                <a16:creationId xmlns:a16="http://schemas.microsoft.com/office/drawing/2014/main" id="{B36796A8-AB9C-7B92-6AA6-5528E4C7E2EF}"/>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334034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45914" y="66053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Relationships throughout life</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1" y="2096929"/>
            <a:ext cx="6223484" cy="4101779"/>
          </a:xfrm>
        </p:spPr>
        <p:txBody>
          <a:bodyPr/>
          <a:lstStyle/>
          <a:p>
            <a:pPr marL="457200" lvl="0" indent="0" algn="l" rtl="0">
              <a:lnSpc>
                <a:spcPct val="80000"/>
              </a:lnSpc>
              <a:spcBef>
                <a:spcPts val="0"/>
              </a:spcBef>
              <a:spcAft>
                <a:spcPts val="0"/>
              </a:spcAft>
              <a:buNone/>
            </a:pPr>
            <a:endParaRPr lang="en-gb" sz="2000" dirty="0"/>
          </a:p>
          <a:p>
            <a:pPr marL="742950" indent="-285750" algn="l" rtl="0">
              <a:lnSpc>
                <a:spcPct val="80000"/>
              </a:lnSpc>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recognise any relationships or events that have clearly influenced your way of relating to others or acting in different situations? </a:t>
            </a:r>
          </a:p>
          <a:p>
            <a:pPr marL="457200" algn="l" rtl="0">
              <a:lnSpc>
                <a:spcPct val="80000"/>
              </a:lnSpc>
            </a:pPr>
            <a:endParaRPr lang="en-gb" sz="2000" dirty="0">
              <a:latin typeface="Arial" panose="020B0604020202020204" pitchFamily="34" charset="0"/>
            </a:endParaRPr>
          </a:p>
          <a:p>
            <a:pPr marL="742950" indent="-285750" algn="l" rtl="0">
              <a:lnSpc>
                <a:spcPct val="80000"/>
              </a:lnSpc>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remember if there was someone who recognised your strengths, encouraged you and understood you?</a:t>
            </a:r>
          </a:p>
          <a:p>
            <a:pPr marL="457200" algn="l" rtl="0">
              <a:lnSpc>
                <a:spcPct val="80000"/>
              </a:lnSpc>
            </a:pPr>
            <a:endParaRPr lang="en-gb" sz="2000" dirty="0">
              <a:latin typeface="Arial" panose="020B0604020202020204" pitchFamily="34" charset="0"/>
            </a:endParaRPr>
          </a:p>
          <a:p>
            <a:pPr marL="742950" indent="-285750" algn="l" rtl="0">
              <a:lnSpc>
                <a:spcPct val="80000"/>
              </a:lnSpc>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Would you have wished for a different attitude from someone, so that you would have felt better?</a:t>
            </a:r>
          </a:p>
          <a:p>
            <a:pPr marL="457200" algn="l" rtl="0">
              <a:lnSpc>
                <a:spcPct val="80000"/>
              </a:lnSpc>
            </a:pPr>
            <a:endParaRPr lang="en-gb" sz="2000" dirty="0">
              <a:latin typeface="Arial" panose="020B0604020202020204" pitchFamily="34" charset="0"/>
            </a:endParaRPr>
          </a:p>
          <a:p>
            <a:pPr marL="742950" indent="-285750" algn="l" rtl="0">
              <a:lnSpc>
                <a:spcPct val="80000"/>
              </a:lnSpc>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Have you gotten over a difficult relationship or experience? What kind of advice would you give to the other group members? </a:t>
            </a:r>
          </a:p>
          <a:p>
            <a:pPr marL="88900" lvl="0" algn="l" rtl="0">
              <a:spcBef>
                <a:spcPts val="0"/>
              </a:spcBef>
              <a:spcAft>
                <a:spcPts val="0"/>
              </a:spcAft>
              <a:buClr>
                <a:schemeClr val="dk2"/>
              </a:buClr>
              <a:buSzPts val="2200"/>
            </a:pPr>
            <a:br>
              <a:rPr lang="en-gb" sz="2000">
                <a:latin typeface="Arial" panose="020B0604020202020204" pitchFamily="34" charset="0"/>
              </a:rPr>
            </a:br>
            <a:endParaRPr lang="en-gb" sz="1600" dirty="0">
              <a:latin typeface="Arial" panose="020B0604020202020204" pitchFamily="34" charset="0"/>
            </a:endParaRPr>
          </a:p>
        </p:txBody>
      </p:sp>
      <p:pic>
        <p:nvPicPr>
          <p:cNvPr id="2" name="Picture Placeholder 4">
            <a:extLst>
              <a:ext uri="{FF2B5EF4-FFF2-40B4-BE49-F238E27FC236}">
                <a16:creationId xmlns:a16="http://schemas.microsoft.com/office/drawing/2014/main" id="{CEF4FE93-D578-4370-386F-BCF4DFDA0FA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B8CE7907-F34E-6CD9-AE2D-60EA5C047BE5}"/>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Tähti: 5-sakarainen 6">
            <a:extLst>
              <a:ext uri="{FF2B5EF4-FFF2-40B4-BE49-F238E27FC236}">
                <a16:creationId xmlns:a16="http://schemas.microsoft.com/office/drawing/2014/main" id="{532B0C5D-C448-B392-C264-D9D733A0B245}"/>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410549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b="1" i="0" u="none" baseline="0"/>
              <a:t>Good news:</a:t>
            </a:r>
            <a:br>
              <a:rPr lang="en-gb"/>
            </a:br>
            <a:r>
              <a:rPr lang="en-gb" b="1" i="0" u="none" baseline="0"/>
              <a:t>The past </a:t>
            </a:r>
            <a:r>
              <a:rPr lang="en-gb" b="1" i="0" u="none" baseline="0">
                <a:solidFill>
                  <a:srgbClr val="FF0000"/>
                </a:solidFill>
              </a:rPr>
              <a:t>does not have to </a:t>
            </a:r>
            <a:r>
              <a:rPr lang="en-gb" b="1" i="0" u="none" baseline="0"/>
              <a:t>determine the future. </a:t>
            </a:r>
            <a:endParaRPr lang="en-gb" sz="5400"/>
          </a:p>
        </p:txBody>
      </p:sp>
    </p:spTree>
    <p:extLst>
      <p:ext uri="{BB962C8B-B14F-4D97-AF65-F5344CB8AC3E}">
        <p14:creationId xmlns:p14="http://schemas.microsoft.com/office/powerpoint/2010/main" val="1703996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11062"/>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latin typeface="Arial"/>
                <a:ea typeface="Arial"/>
                <a:cs typeface="Arial"/>
                <a:sym typeface="Arial"/>
              </a:rPr>
              <a:t>Empowering</a:t>
            </a:r>
            <a:r>
              <a:rPr kumimoji="0" lang="en-gb" sz="4000" b="1" i="0" u="none" strike="noStrike" kern="1200" cap="none" spc="0" normalizeH="0" baseline="0">
                <a:ln>
                  <a:noFill/>
                </a:ln>
                <a:solidFill>
                  <a:srgbClr val="000000"/>
                </a:solidFill>
                <a:effectLst/>
                <a:uLnTx/>
                <a:uFillTx/>
                <a:latin typeface="Arial"/>
                <a:ea typeface="Arial"/>
                <a:cs typeface="Arial"/>
                <a:sym typeface="Arial"/>
              </a:rPr>
              <a:t> experiences</a:t>
            </a:r>
            <a:endParaRPr kumimoji="0" lang="en-gb" sz="4000" b="1" i="0" u="none" strike="noStrike" kern="1200" cap="none" spc="0" normalizeH="0" baseline="0" noProof="0" dirty="0">
              <a:ln>
                <a:noFill/>
              </a:ln>
              <a:solidFill>
                <a:srgbClr val="000000"/>
              </a:solidFill>
              <a:effectLst/>
              <a:uLnTx/>
              <a:uFillTx/>
              <a:latin typeface="Arial"/>
              <a:cs typeface="Arial"/>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0" y="2145159"/>
            <a:ext cx="5135672" cy="4101779"/>
          </a:xfrm>
        </p:spPr>
        <p:txBody>
          <a:bodyPr/>
          <a:lstStyle/>
          <a:p>
            <a:pPr marL="0" lvl="0" indent="0" algn="l" rtl="0">
              <a:lnSpc>
                <a:spcPct val="80000"/>
              </a:lnSpc>
              <a:spcBef>
                <a:spcPts val="0"/>
              </a:spcBef>
              <a:spcAft>
                <a:spcPts val="0"/>
              </a:spcAft>
              <a:buSzPts val="605"/>
              <a:buNone/>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have any good memories or experiences that you can draw positivity from in this moment?</a:t>
            </a:r>
          </a:p>
          <a:p>
            <a:pPr marL="0" lvl="0" indent="0" algn="l" rtl="0">
              <a:lnSpc>
                <a:spcPct val="80000"/>
              </a:lnSpc>
              <a:spcBef>
                <a:spcPts val="0"/>
              </a:spcBef>
              <a:spcAft>
                <a:spcPts val="0"/>
              </a:spcAft>
              <a:buSzPts val="605"/>
              <a:buNone/>
            </a:pPr>
            <a:endParaRPr lang="en-gb" sz="2000" dirty="0">
              <a:latin typeface="Arial" panose="020B0604020202020204" pitchFamily="34" charset="0"/>
            </a:endParaRPr>
          </a:p>
          <a:p>
            <a:pPr marL="0" lvl="0" indent="0" algn="l" rtl="0">
              <a:lnSpc>
                <a:spcPct val="80000"/>
              </a:lnSpc>
              <a:spcBef>
                <a:spcPts val="0"/>
              </a:spcBef>
              <a:spcAft>
                <a:spcPts val="0"/>
              </a:spcAft>
              <a:buSzPts val="605"/>
              <a:buNone/>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Think of 1–3 big or small moments when you felt particularly strong, happy or empowered.</a:t>
            </a:r>
          </a:p>
          <a:p>
            <a:pPr marL="0" lvl="0" indent="0" algn="l" rtl="0">
              <a:lnSpc>
                <a:spcPct val="80000"/>
              </a:lnSpc>
              <a:spcBef>
                <a:spcPts val="0"/>
              </a:spcBef>
              <a:spcAft>
                <a:spcPts val="0"/>
              </a:spcAft>
              <a:buSzPts val="605"/>
              <a:buNone/>
            </a:pPr>
            <a:endParaRPr lang="en-gb" sz="2000" dirty="0">
              <a:latin typeface="Arial" panose="020B0604020202020204" pitchFamily="34" charset="0"/>
            </a:endParaRPr>
          </a:p>
          <a:p>
            <a:pPr marL="0" lvl="0" indent="0" algn="l" rtl="0">
              <a:spcBef>
                <a:spcPts val="0"/>
              </a:spcBef>
              <a:spcAft>
                <a:spcPts val="0"/>
              </a:spcAft>
              <a:buNone/>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Relive the moments in your mind and the emotions they created. Do you notice that it is possible to experience the same emotions in this moment as well?</a:t>
            </a:r>
          </a:p>
          <a:p>
            <a:pPr marL="431800" lvl="0" indent="-342900" algn="l" rtl="0">
              <a:spcBef>
                <a:spcPts val="0"/>
              </a:spcBef>
              <a:spcAft>
                <a:spcPts val="0"/>
              </a:spcAft>
              <a:buClr>
                <a:schemeClr val="dk2"/>
              </a:buClr>
              <a:buSzPts val="2200"/>
              <a:buFont typeface="Arial" panose="020B0604020202020204" pitchFamily="34" charset="0"/>
              <a:buChar char="•"/>
            </a:pPr>
            <a:endParaRPr lang="en-gb" sz="2000" dirty="0">
              <a:latin typeface="Arial" panose="020B0604020202020204" pitchFamily="34" charset="0"/>
            </a:endParaRPr>
          </a:p>
          <a:p>
            <a:pPr marL="0" lvl="0" indent="0" algn="l" rtl="0">
              <a:spcBef>
                <a:spcPts val="0"/>
              </a:spcBef>
              <a:spcAft>
                <a:spcPts val="0"/>
              </a:spcAft>
              <a:buNone/>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Could you draw strength from those moments during challenging times? </a:t>
            </a:r>
          </a:p>
          <a:p>
            <a:pPr marL="88900" lvl="0" algn="l" rtl="0">
              <a:spcBef>
                <a:spcPts val="0"/>
              </a:spcBef>
              <a:spcAft>
                <a:spcPts val="0"/>
              </a:spcAft>
              <a:buClr>
                <a:schemeClr val="dk2"/>
              </a:buClr>
              <a:buSzPts val="2200"/>
            </a:pPr>
            <a:br>
              <a:rPr lang="en-gb" sz="2000"/>
            </a:br>
            <a:endParaRPr lang="en-gb" sz="1600" dirty="0"/>
          </a:p>
        </p:txBody>
      </p:sp>
      <p:pic>
        <p:nvPicPr>
          <p:cNvPr id="2" name="Picture Placeholder 4">
            <a:extLst>
              <a:ext uri="{FF2B5EF4-FFF2-40B4-BE49-F238E27FC236}">
                <a16:creationId xmlns:a16="http://schemas.microsoft.com/office/drawing/2014/main" id="{698CE710-DED4-0260-B61F-3A51666041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396260"/>
            <a:ext cx="5176637" cy="4101779"/>
          </a:xfrm>
          <a:prstGeom prst="rect">
            <a:avLst/>
          </a:prstGeom>
        </p:spPr>
      </p:pic>
      <p:sp>
        <p:nvSpPr>
          <p:cNvPr id="4" name="Puhekupla: Soikea 3">
            <a:extLst>
              <a:ext uri="{FF2B5EF4-FFF2-40B4-BE49-F238E27FC236}">
                <a16:creationId xmlns:a16="http://schemas.microsoft.com/office/drawing/2014/main" id="{D54C96EA-94B3-4202-C011-35D75A084628}"/>
              </a:ext>
            </a:extLst>
          </p:cNvPr>
          <p:cNvSpPr/>
          <p:nvPr/>
        </p:nvSpPr>
        <p:spPr>
          <a:xfrm>
            <a:off x="1949491" y="1581051"/>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4149745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28181" y="673989"/>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What do I want from my future relationships?</a:t>
            </a:r>
            <a:endParaRPr kumimoji="0" lang="en-gb"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436024" y="1845825"/>
            <a:ext cx="6025776" cy="4101779"/>
          </a:xfrm>
        </p:spPr>
        <p:txBody>
          <a:bodyPr/>
          <a:lstStyle/>
          <a:p>
            <a:pPr marL="457200" lvl="0" algn="l" rtl="0">
              <a:lnSpc>
                <a:spcPct val="80000"/>
              </a:lnSpc>
              <a:spcBef>
                <a:spcPts val="0"/>
              </a:spcBef>
              <a:spcAft>
                <a:spcPts val="0"/>
              </a:spcAft>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Turn your gaze to the future and reflect on what you expect or how you plan to act in relationships going forward.</a:t>
            </a:r>
          </a:p>
          <a:p>
            <a:pPr marL="457200" lvl="0" algn="l" rtl="0">
              <a:lnSpc>
                <a:spcPct val="80000"/>
              </a:lnSpc>
              <a:spcBef>
                <a:spcPts val="0"/>
              </a:spcBef>
              <a:spcAft>
                <a:spcPts val="0"/>
              </a:spcAft>
            </a:pPr>
            <a:endParaRPr lang="en-gb" sz="2000" dirty="0">
              <a:latin typeface="Arial" panose="020B0604020202020204" pitchFamily="34" charset="0"/>
            </a:endParaRPr>
          </a:p>
          <a:p>
            <a:pPr marL="457200" lvl="0" algn="l" rtl="0">
              <a:lnSpc>
                <a:spcPct val="80000"/>
              </a:lnSpc>
              <a:spcBef>
                <a:spcPts val="0"/>
              </a:spcBef>
              <a:spcAft>
                <a:spcPts val="0"/>
              </a:spcAft>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Complete the following sentences:</a:t>
            </a:r>
          </a:p>
          <a:p>
            <a:pPr marL="457200" lvl="0" algn="l" rtl="0">
              <a:lnSpc>
                <a:spcPct val="80000"/>
              </a:lnSpc>
              <a:spcBef>
                <a:spcPts val="0"/>
              </a:spcBef>
              <a:spcAft>
                <a:spcPts val="0"/>
              </a:spcAft>
            </a:pPr>
            <a:endParaRPr lang="en-gb"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From future relationships, I hope for…</a:t>
            </a:r>
          </a:p>
          <a:p>
            <a:pPr marL="457200" lvl="0" algn="l" rtl="0">
              <a:lnSpc>
                <a:spcPct val="80000"/>
              </a:lnSpc>
              <a:spcBef>
                <a:spcPts val="0"/>
              </a:spcBef>
              <a:spcAft>
                <a:spcPts val="0"/>
              </a:spcAft>
            </a:pPr>
            <a:endParaRPr lang="en-gb"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will not accept in future relationships that…</a:t>
            </a:r>
          </a:p>
          <a:p>
            <a:pPr marL="457200" lvl="0" algn="l" rtl="0">
              <a:lnSpc>
                <a:spcPct val="80000"/>
              </a:lnSpc>
              <a:spcBef>
                <a:spcPts val="0"/>
              </a:spcBef>
              <a:spcAft>
                <a:spcPts val="0"/>
              </a:spcAft>
            </a:pPr>
            <a:endParaRPr lang="en-gb"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the future, I myself will...</a:t>
            </a:r>
          </a:p>
          <a:p>
            <a:pPr marL="800100" lvl="0" indent="-342900" algn="l" rtl="0">
              <a:lnSpc>
                <a:spcPct val="80000"/>
              </a:lnSpc>
              <a:spcBef>
                <a:spcPts val="0"/>
              </a:spcBef>
              <a:spcAft>
                <a:spcPts val="0"/>
              </a:spcAft>
              <a:buFont typeface="Arial" panose="020B0604020202020204" pitchFamily="34" charset="0"/>
              <a:buChar char="•"/>
            </a:pPr>
            <a:endParaRPr lang="en-gb" sz="2000" dirty="0">
              <a:latin typeface="Arial" panose="020B0604020202020204" pitchFamily="34" charset="0"/>
            </a:endParaRPr>
          </a:p>
          <a:p>
            <a:pPr marL="457200" lvl="0" algn="l" rtl="0">
              <a:lnSpc>
                <a:spcPct val="80000"/>
              </a:lnSpc>
              <a:spcBef>
                <a:spcPts val="0"/>
              </a:spcBef>
              <a:spcAft>
                <a:spcPts val="0"/>
              </a:spcAft>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Comment on others' thoughts by providing tips on how to achieve their goals. </a:t>
            </a:r>
            <a:endParaRPr lang="en-gb" sz="1600" dirty="0">
              <a:latin typeface="Arial" panose="020B0604020202020204" pitchFamily="34" charset="0"/>
            </a:endParaRPr>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91E9DB48-D297-A450-0B26-262E255DEC1A}"/>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67739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a:spLocks noGrp="1" noRot="1" noMove="1" noResize="1" noEditPoints="1" noAdjustHandles="1" noChangeArrowheads="1" noChangeShapeType="1"/>
          </p:cNvSpPr>
          <p:nvPr/>
        </p:nvSpPr>
        <p:spPr>
          <a:xfrm>
            <a:off x="-17002"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3859350"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Meet new people and things without prejudice. Approach every encounter as an opportunity to learn something new and develop. </a:t>
            </a:r>
            <a:endParaRPr lang="en-GB" sz="1200" dirty="0"/>
          </a:p>
          <a:p>
            <a:br>
              <a:rPr lang="fi-FI" sz="1200" dirty="0"/>
            </a:br>
            <a:endParaRPr lang="fi-FI" sz="1200" dirty="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3865546" y="646129"/>
            <a:ext cx="1748750"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Be open</a:t>
            </a:r>
            <a:endParaRPr lang="en-GB" sz="1800" dirty="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818261"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Pay attention to your </a:t>
            </a:r>
            <a:br>
              <a:rPr lang="en-GB" sz="1200" dirty="0">
                <a:solidFill>
                  <a:srgbClr val="241F20"/>
                </a:solidFill>
              </a:rPr>
            </a:br>
            <a:r>
              <a:rPr lang="en-GB" sz="1200" dirty="0">
                <a:solidFill>
                  <a:srgbClr val="241F20"/>
                </a:solidFill>
              </a:rPr>
              <a:t>choice of words and value the opinion of others. </a:t>
            </a:r>
            <a:br>
              <a:rPr lang="en-GB" sz="1200" dirty="0">
                <a:solidFill>
                  <a:srgbClr val="241F20"/>
                </a:solidFill>
              </a:rPr>
            </a:br>
            <a:r>
              <a:rPr lang="en-GB" sz="1200" dirty="0">
                <a:solidFill>
                  <a:srgbClr val="241F20"/>
                </a:solidFill>
              </a:rPr>
              <a:t>Do not mock, embarrass </a:t>
            </a:r>
            <a:br>
              <a:rPr lang="en-GB" sz="1200" dirty="0">
                <a:solidFill>
                  <a:srgbClr val="241F20"/>
                </a:solidFill>
              </a:rPr>
            </a:br>
            <a:r>
              <a:rPr lang="en-GB" sz="1200" dirty="0">
                <a:solidFill>
                  <a:srgbClr val="241F20"/>
                </a:solidFill>
              </a:rPr>
              <a:t>or judge anyone with your words or behaviour.</a:t>
            </a:r>
            <a:endParaRPr lang="en-GB" sz="1200" dirty="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818261"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Respect </a:t>
            </a:r>
            <a:endParaRPr lang="en-GB" sz="1800" dirty="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598689"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Also take responsibility for the experience of others. Listen, compliment and encourage. </a:t>
            </a:r>
            <a:endParaRPr lang="en-GB" sz="1200" dirty="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59868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Create a positive atmosphere</a:t>
            </a:r>
            <a:endParaRPr lang="en-GB" sz="1800" dirty="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3859352" y="3091934"/>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Do not make assumptions based on external characteristics, skin colour, ethnicity, religion, gender, age or speech. Do not make assumptions about gender, background or functional ability. </a:t>
            </a:r>
            <a:endParaRPr lang="en-GB" sz="1200" dirty="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3859350" y="2691795"/>
            <a:ext cx="2318197"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Avoid assumptions</a:t>
            </a:r>
            <a:endParaRPr lang="en-GB" sz="1800" dirty="0"/>
          </a:p>
          <a:p>
            <a:br>
              <a:rPr lang="fi-FI" sz="1800" b="1" i="0" dirty="0">
                <a:solidFill>
                  <a:srgbClr val="241F20"/>
                </a:solidFill>
                <a:effectLst/>
                <a:latin typeface="Arial" panose="020B0604020202020204" pitchFamily="34" charset="0"/>
              </a:rPr>
            </a:br>
            <a:endParaRPr lang="fi-FI" sz="1800" dirty="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818261" y="3092503"/>
            <a:ext cx="23568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Respect the personal space, privacy and personal autonomy of others. Make sure that everyone is heard and give everyone the opportunity to participate. </a:t>
            </a:r>
            <a:endParaRPr lang="en-GB" sz="1200" dirty="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818261" y="2692364"/>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Give space</a:t>
            </a:r>
            <a:endParaRPr lang="en-GB" sz="1800" dirty="0"/>
          </a:p>
          <a:p>
            <a:br>
              <a:rPr lang="fi-FI" sz="1800" b="1" i="0" dirty="0">
                <a:solidFill>
                  <a:srgbClr val="241F20"/>
                </a:solidFill>
                <a:effectLst/>
                <a:latin typeface="Arial" panose="020B0604020202020204" pitchFamily="34" charset="0"/>
              </a:rPr>
            </a:br>
            <a:endParaRPr lang="fi-FI" sz="1800" dirty="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598689" y="3092503"/>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Do not stand idly by if you witness harassment or other inappropriate treatment. </a:t>
            </a:r>
            <a:endParaRPr lang="en-GB" sz="1200" dirty="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598689" y="2692364"/>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Intervene</a:t>
            </a:r>
            <a:endParaRPr lang="en-GB" sz="1800" dirty="0"/>
          </a:p>
          <a:p>
            <a:br>
              <a:rPr lang="fi-FI" sz="1400" dirty="0"/>
            </a:br>
            <a:endParaRPr lang="fi-FI" sz="1800" dirty="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818261" y="5236163"/>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GB" sz="1200" dirty="0">
                <a:solidFill>
                  <a:srgbClr val="241F20"/>
                </a:solidFill>
              </a:rPr>
              <a:t>Have fun! Ask questions and search for information if you find anything confusing. </a:t>
            </a:r>
            <a:endParaRPr lang="en-GB" sz="1200" dirty="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818261" y="4836024"/>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dirty="0">
                <a:solidFill>
                  <a:srgbClr val="241F20"/>
                </a:solidFill>
              </a:rPr>
              <a:t>Enjoy</a:t>
            </a:r>
            <a:br>
              <a:rPr lang="en-GB" sz="1400" dirty="0"/>
            </a:br>
            <a:endParaRPr lang="en-GB" sz="1800" dirty="0"/>
          </a:p>
          <a:p>
            <a:br>
              <a:rPr lang="en-GB" sz="1400" dirty="0"/>
            </a:br>
            <a:endParaRPr lang="fi-FI" sz="1800" dirty="0"/>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338937" y="3429000"/>
            <a:ext cx="2998857" cy="966506"/>
          </a:xfrm>
        </p:spPr>
        <p:txBody>
          <a:bodyPr/>
          <a:lstStyle/>
          <a:p>
            <a:r>
              <a:rPr lang="en-US" dirty="0">
                <a:solidFill>
                  <a:srgbClr val="004B79"/>
                </a:solidFill>
              </a:rPr>
              <a:t>Principles for safer spaces</a:t>
            </a:r>
            <a:endParaRPr lang="fi-FI" sz="2800" dirty="0">
              <a:solidFill>
                <a:srgbClr val="004B79"/>
              </a:solidFill>
            </a:endParaRPr>
          </a:p>
        </p:txBody>
      </p:sp>
      <p:sp>
        <p:nvSpPr>
          <p:cNvPr id="2" name="TextBox 1">
            <a:extLst>
              <a:ext uri="{FF2B5EF4-FFF2-40B4-BE49-F238E27FC236}">
                <a16:creationId xmlns:a16="http://schemas.microsoft.com/office/drawing/2014/main" id="{20C4A3C4-1B2B-2031-6626-0FC3D09B93F8}"/>
              </a:ext>
            </a:extLst>
          </p:cNvPr>
          <p:cNvSpPr txBox="1"/>
          <p:nvPr/>
        </p:nvSpPr>
        <p:spPr>
          <a:xfrm>
            <a:off x="319710" y="4651387"/>
            <a:ext cx="3018084" cy="1169551"/>
          </a:xfrm>
          <a:prstGeom prst="rect">
            <a:avLst/>
          </a:prstGeom>
          <a:noFill/>
        </p:spPr>
        <p:txBody>
          <a:bodyPr wrap="square" rtlCol="0">
            <a:spAutoFit/>
          </a:bodyPr>
          <a:lstStyle/>
          <a:p>
            <a:r>
              <a:rPr lang="en-US" sz="1400" dirty="0">
                <a:solidFill>
                  <a:srgbClr val="004B79"/>
                </a:solidFill>
              </a:rPr>
              <a:t>We are responsible together for ensuring that everyone feels good and safe in all Red Cross activities. We follow these principles for safer spaces.</a:t>
            </a:r>
            <a:endParaRPr lang="en-US" sz="1100" dirty="0">
              <a:solidFill>
                <a:srgbClr val="004B79"/>
              </a:solidFill>
            </a:endParaRPr>
          </a:p>
        </p:txBody>
      </p:sp>
      <p:pic>
        <p:nvPicPr>
          <p:cNvPr id="23" name="Picture 22">
            <a:extLst>
              <a:ext uri="{FF2B5EF4-FFF2-40B4-BE49-F238E27FC236}">
                <a16:creationId xmlns:a16="http://schemas.microsoft.com/office/drawing/2014/main" id="{FC556415-88F4-6BF4-31A6-8DCF916A0147}"/>
              </a:ext>
            </a:extLst>
          </p:cNvPr>
          <p:cNvPicPr>
            <a:picLocks noChangeAspect="1"/>
          </p:cNvPicPr>
          <p:nvPr/>
        </p:nvPicPr>
        <p:blipFill>
          <a:blip r:embed="rId2"/>
          <a:stretch>
            <a:fillRect/>
          </a:stretch>
        </p:blipFill>
        <p:spPr>
          <a:xfrm>
            <a:off x="782358" y="1528580"/>
            <a:ext cx="1988331" cy="1500334"/>
          </a:xfrm>
          <a:prstGeom prst="rect">
            <a:avLst/>
          </a:prstGeom>
        </p:spPr>
      </p:pic>
      <p:sp>
        <p:nvSpPr>
          <p:cNvPr id="21" name="Tähti: 5-sakarainen 2">
            <a:extLst>
              <a:ext uri="{FF2B5EF4-FFF2-40B4-BE49-F238E27FC236}">
                <a16:creationId xmlns:a16="http://schemas.microsoft.com/office/drawing/2014/main" id="{AFE20B3D-CEEB-587B-CB08-C02463583541}"/>
              </a:ext>
            </a:extLst>
          </p:cNvPr>
          <p:cNvSpPr/>
          <p:nvPr/>
        </p:nvSpPr>
        <p:spPr>
          <a:xfrm>
            <a:off x="159050" y="44633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530938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745433" y="2245870"/>
            <a:ext cx="9659731" cy="4101779"/>
          </a:xfrm>
        </p:spPr>
        <p:txBody>
          <a:bodyPr/>
          <a:lstStyle/>
          <a:p>
            <a:pPr algn="l" rtl="0">
              <a:spcAft>
                <a:spcPts val="1000"/>
              </a:spcAft>
              <a:buClr>
                <a:schemeClr val="dk2"/>
              </a:buClr>
              <a:buSzPts val="2100"/>
            </a:pPr>
            <a:endParaRPr lang="en-gb" sz="2000" dirty="0">
              <a:latin typeface="Arial"/>
            </a:endParaRPr>
          </a:p>
          <a:p>
            <a:pPr marL="457200" indent="-457200" algn="l" rtl="0">
              <a:spcAft>
                <a:spcPts val="1000"/>
              </a:spcAft>
              <a:buSzPts val="2100"/>
              <a:buAutoNum type="arabicPeriod"/>
            </a:pPr>
            <a:r>
              <a:rPr lang="en-gb" sz="2000" b="0" i="0" u="none" baseline="0">
                <a:latin typeface="Arial"/>
                <a:ea typeface="Calibri"/>
                <a:cs typeface="Calibri"/>
              </a:rPr>
              <a:t>Reflect on the type of relationships that are present in your life right now. What qualities make the most important people in your life meaningful to you and what do you appreciate in them? Do you recognise any relationships that you wish would change in some way? How? What can you do to change the relationship? What kind of people or relationships would you like to have in your life, in addition to the ones you currently have? </a:t>
            </a:r>
            <a:endParaRPr lang="en-gb" sz="2000" dirty="0">
              <a:latin typeface="Arial"/>
              <a:cs typeface="Arial"/>
            </a:endParaRPr>
          </a:p>
          <a:p>
            <a:pPr marL="457200" indent="-457200" algn="l" rtl="0">
              <a:spcAft>
                <a:spcPts val="1000"/>
              </a:spcAft>
              <a:buSzPts val="2100"/>
              <a:buAutoNum type="arabicPeriod"/>
            </a:pPr>
            <a:r>
              <a:rPr lang="en-gb" sz="2000" b="0" i="0" u="none" baseline="0">
                <a:latin typeface="Arial"/>
                <a:ea typeface="Arial"/>
                <a:cs typeface="Arial"/>
                <a:sym typeface="Arial"/>
              </a:rPr>
              <a:t>Write down observations in your gratitude journal at least on one day. </a:t>
            </a:r>
            <a:endParaRPr lang="en-gb" sz="2000" dirty="0">
              <a:latin typeface="Arial"/>
              <a:cs typeface="Arial"/>
            </a:endParaRPr>
          </a:p>
          <a:p>
            <a:pPr marL="457200" indent="-457200" algn="l" rtl="0">
              <a:buSzPts val="2100"/>
              <a:buAutoNum type="arabicPeriod"/>
            </a:pPr>
            <a:r>
              <a:rPr lang="en-gb" sz="2000" b="0" i="0" u="none" baseline="0">
                <a:latin typeface="Arial"/>
                <a:ea typeface="Arial"/>
                <a:cs typeface="Arial"/>
                <a:sym typeface="Arial"/>
              </a:rPr>
              <a:t>Podcast recommendations:</a:t>
            </a:r>
          </a:p>
          <a:p>
            <a:pPr marL="800100" lvl="1" indent="-342900" algn="l" rtl="0">
              <a:buSzPts val="2100"/>
              <a:buFont typeface="Courier New,monospace" panose="020B0604020202020204" pitchFamily="34" charset="0"/>
              <a:buChar char="o"/>
            </a:pPr>
            <a:r>
              <a:rPr lang="en-gb" sz="1800" b="0" i="0" u="none" baseline="0">
                <a:latin typeface="Arial"/>
                <a:ea typeface="Arial"/>
                <a:cs typeface="Arial"/>
                <a:sym typeface="Arial"/>
              </a:rPr>
              <a:t>Yle Areena: Voiko haitallisen ihmissuhteen korjata: </a:t>
            </a:r>
            <a:r>
              <a:rPr lang="en-gb" sz="1800" b="0" i="0" u="none" baseline="0">
                <a:latin typeface="Arial"/>
                <a:ea typeface="Arial"/>
                <a:cs typeface="Arial"/>
                <a:sym typeface="Arial"/>
                <a:hlinkClick r:id="rId3"/>
              </a:rPr>
              <a:t>https://areena.yle.fi/podcastit/1-50313158</a:t>
            </a:r>
            <a:endParaRPr lang="en-gb" sz="1800" dirty="0">
              <a:latin typeface="Arial"/>
            </a:endParaRPr>
          </a:p>
          <a:p>
            <a:pPr marL="800100" lvl="1" indent="-342900" algn="l" rtl="0">
              <a:buSzPts val="2100"/>
              <a:buFont typeface="Courier New,monospace" panose="020B0604020202020204" pitchFamily="34" charset="0"/>
              <a:buChar char="o"/>
            </a:pPr>
            <a:endParaRPr lang="en-gb" sz="1800" dirty="0">
              <a:latin typeface="Arial" panose="020B0604020202020204" pitchFamily="34" charset="0"/>
            </a:endParaRPr>
          </a:p>
          <a:p>
            <a:pPr algn="l" rtl="0">
              <a:lnSpc>
                <a:spcPct val="80000"/>
              </a:lnSpc>
              <a:buSzPts val="440"/>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04308" y="-484750"/>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510890" y="694469"/>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Weekly </a:t>
            </a: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assignment – choose one that suits you!</a:t>
            </a:r>
          </a:p>
        </p:txBody>
      </p:sp>
    </p:spTree>
    <p:extLst>
      <p:ext uri="{BB962C8B-B14F-4D97-AF65-F5344CB8AC3E}">
        <p14:creationId xmlns:p14="http://schemas.microsoft.com/office/powerpoint/2010/main" val="117367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4013622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6th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770387" y="4401317"/>
            <a:ext cx="8651310" cy="523220"/>
          </a:xfrm>
          <a:prstGeom prst="rect">
            <a:avLst/>
          </a:prstGeom>
          <a:noFill/>
        </p:spPr>
        <p:txBody>
          <a:bodyPr wrap="square" lIns="91440" tIns="45720" rIns="91440" bIns="45720" rtlCol="0" anchor="t">
            <a:spAutoFit/>
          </a:bodyPr>
          <a:lstStyle/>
          <a:p>
            <a:pPr marL="0" lvl="0" indent="0" algn="l" rtl="0">
              <a:spcBef>
                <a:spcPts val="0"/>
              </a:spcBef>
              <a:spcAft>
                <a:spcPts val="0"/>
              </a:spcAft>
              <a:buNone/>
            </a:pPr>
            <a:r>
              <a:rPr lang="en-gb" sz="2800" b="0" i="0" u="none" baseline="0">
                <a:latin typeface="Arial"/>
                <a:ea typeface="Arial"/>
                <a:cs typeface="Arial"/>
                <a:sym typeface="Arial"/>
              </a:rPr>
              <a:t>Getting to know someone new and interaction skills</a:t>
            </a:r>
          </a:p>
        </p:txBody>
      </p:sp>
    </p:spTree>
    <p:extLst>
      <p:ext uri="{BB962C8B-B14F-4D97-AF65-F5344CB8AC3E}">
        <p14:creationId xmlns:p14="http://schemas.microsoft.com/office/powerpoint/2010/main" val="1023214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2010291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792585" y="47345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40812" y="1715128"/>
            <a:ext cx="5466641" cy="4109475"/>
          </a:xfrm>
        </p:spPr>
        <p:txBody>
          <a:bodyPr/>
          <a:lstStyle/>
          <a:p>
            <a:pPr lvl="0" algn="l" rtl="0">
              <a:spcBef>
                <a:spcPts val="0"/>
              </a:spcBef>
              <a:spcAft>
                <a:spcPts val="0"/>
              </a:spcAft>
            </a:pPr>
            <a:r>
              <a:rPr lang="en-gb" sz="2800" b="0" i="0" u="none" baseline="0">
                <a:latin typeface="Arial"/>
                <a:ea typeface="Arial"/>
                <a:cs typeface="Arial"/>
                <a:sym typeface="Arial"/>
              </a:rPr>
              <a:t>How are you feeling right now?</a:t>
            </a:r>
          </a:p>
          <a:p>
            <a:pPr lvl="0" algn="l" rtl="0">
              <a:spcBef>
                <a:spcPts val="0"/>
              </a:spcBef>
              <a:spcAft>
                <a:spcPts val="0"/>
              </a:spcAft>
            </a:pPr>
            <a:endParaRPr lang="en-gb" sz="2800" dirty="0">
              <a:latin typeface="Arial"/>
              <a:cs typeface="Arial"/>
            </a:endParaRPr>
          </a:p>
          <a:p>
            <a:pPr lvl="0" algn="l" rtl="0">
              <a:spcBef>
                <a:spcPts val="0"/>
              </a:spcBef>
              <a:spcAft>
                <a:spcPts val="0"/>
              </a:spcAft>
            </a:pPr>
            <a:r>
              <a:rPr lang="en-gb" sz="2800" b="0" i="0" u="none" baseline="0">
                <a:latin typeface="Arial"/>
                <a:ea typeface="Arial"/>
                <a:cs typeface="Arial"/>
                <a:sym typeface="Arial"/>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p>
          <a:p>
            <a:endParaRPr lang="en-gb" dirty="0"/>
          </a:p>
        </p:txBody>
      </p:sp>
    </p:spTree>
    <p:extLst>
      <p:ext uri="{BB962C8B-B14F-4D97-AF65-F5344CB8AC3E}">
        <p14:creationId xmlns:p14="http://schemas.microsoft.com/office/powerpoint/2010/main" val="3970641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970378"/>
            <a:ext cx="9659731" cy="4101779"/>
          </a:xfrm>
        </p:spPr>
        <p:txBody>
          <a:bodyPr/>
          <a:lstStyle/>
          <a:p>
            <a:pPr algn="l" rtl="0">
              <a:spcAft>
                <a:spcPts val="1000"/>
              </a:spcAft>
              <a:buClr>
                <a:schemeClr val="dk2"/>
              </a:buClr>
              <a:buSzPts val="2100"/>
            </a:pPr>
            <a:endParaRPr lang="en-gb" sz="2000" dirty="0">
              <a:latin typeface="Arial"/>
            </a:endParaRPr>
          </a:p>
          <a:p>
            <a:pPr marL="457200" indent="-457200" algn="l" rtl="0">
              <a:spcAft>
                <a:spcPts val="1000"/>
              </a:spcAft>
              <a:buSzPts val="2100"/>
              <a:buAutoNum type="arabicPeriod"/>
            </a:pPr>
            <a:r>
              <a:rPr lang="en-gb" sz="2000" b="0" i="0" u="none" baseline="0">
                <a:latin typeface="Arial"/>
                <a:ea typeface="Calibri"/>
                <a:cs typeface="Calibri"/>
              </a:rPr>
              <a:t>Reflect on the type of relationships that are present in your life right now. What qualities make the most important people in your life meaningful to you and what do you appreciate in them? Do you recognise any relationships that you wish would change in some way? How? What can you do to change the relationship? What kind of people or relationships would you like to have in your life, in addition to the ones you currently have? </a:t>
            </a:r>
            <a:endParaRPr lang="en-gb" sz="2000" dirty="0">
              <a:latin typeface="Arial"/>
              <a:cs typeface="Arial"/>
            </a:endParaRPr>
          </a:p>
          <a:p>
            <a:pPr marL="457200" indent="-457200" algn="l" rtl="0">
              <a:spcAft>
                <a:spcPts val="1000"/>
              </a:spcAft>
              <a:buSzPts val="2100"/>
              <a:buAutoNum type="arabicPeriod"/>
            </a:pPr>
            <a:r>
              <a:rPr lang="en-gb" sz="2000" b="0" i="0" u="none" baseline="0">
                <a:latin typeface="Arial"/>
                <a:ea typeface="Arial"/>
                <a:cs typeface="Arial"/>
                <a:sym typeface="Arial"/>
              </a:rPr>
              <a:t>Write down observations in your gratitude journal at least on one day. </a:t>
            </a:r>
            <a:endParaRPr lang="en-gb" sz="2000" dirty="0">
              <a:latin typeface="Arial"/>
              <a:cs typeface="Arial"/>
            </a:endParaRPr>
          </a:p>
          <a:p>
            <a:pPr marL="457200" indent="-457200" algn="l" rtl="0">
              <a:buSzPts val="2100"/>
              <a:buAutoNum type="arabicPeriod"/>
            </a:pPr>
            <a:r>
              <a:rPr lang="en-gb" sz="2000" b="0" i="0" u="none" baseline="0">
                <a:latin typeface="Arial"/>
                <a:ea typeface="Arial"/>
                <a:cs typeface="Arial"/>
                <a:sym typeface="Arial"/>
              </a:rPr>
              <a:t>Podcast recommendations:</a:t>
            </a:r>
          </a:p>
          <a:p>
            <a:pPr marL="800100" lvl="1" indent="-342900" algn="l" rtl="0">
              <a:buSzPts val="2100"/>
              <a:buFont typeface="Courier New,monospace" panose="020B0604020202020204" pitchFamily="34" charset="0"/>
              <a:buChar char="o"/>
            </a:pPr>
            <a:r>
              <a:rPr lang="en-gb" sz="1800" b="0" i="0" u="none" baseline="0">
                <a:latin typeface="Arial"/>
                <a:ea typeface="Arial"/>
                <a:cs typeface="Arial"/>
                <a:sym typeface="Arial"/>
              </a:rPr>
              <a:t>Yle Areena: Voiko haitallisen ihmissuhteen korjata: </a:t>
            </a:r>
            <a:r>
              <a:rPr lang="en-gb" sz="1800" b="0" i="0" u="none" baseline="0">
                <a:latin typeface="Arial"/>
                <a:ea typeface="Arial"/>
                <a:cs typeface="Arial"/>
                <a:sym typeface="Arial"/>
                <a:hlinkClick r:id="rId3"/>
              </a:rPr>
              <a:t>https://areena.yle.fi/podcastit/1-50313158</a:t>
            </a:r>
            <a:endParaRPr lang="en-gb" sz="1800" dirty="0">
              <a:latin typeface="Arial"/>
            </a:endParaRPr>
          </a:p>
          <a:p>
            <a:pPr marL="800100" lvl="1" indent="-342900" algn="l" rtl="0">
              <a:buSzPts val="2100"/>
              <a:buFont typeface="Courier New,monospace" panose="020B0604020202020204" pitchFamily="34" charset="0"/>
              <a:buChar char="o"/>
            </a:pPr>
            <a:endParaRPr lang="en-gb" sz="1800" dirty="0">
              <a:latin typeface="Arial" panose="020B0604020202020204" pitchFamily="34" charset="0"/>
            </a:endParaRPr>
          </a:p>
          <a:p>
            <a:pPr algn="l" rtl="0">
              <a:lnSpc>
                <a:spcPct val="80000"/>
              </a:lnSpc>
              <a:buSzPts val="440"/>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937558" y="-113275"/>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675069"/>
            <a:ext cx="10515600" cy="781750"/>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en-gb" sz="4000" b="1" i="0" u="none" baseline="0">
                <a:solidFill>
                  <a:srgbClr val="000000"/>
                </a:solidFill>
                <a:latin typeface="Arial"/>
                <a:ea typeface="Arial"/>
                <a:cs typeface="Arial"/>
                <a:sym typeface="Arial"/>
              </a:rPr>
              <a:t>Did the weekly assignment provoke any thoughts?</a:t>
            </a:r>
            <a:endParaRPr lang="en-gb" sz="4000" dirty="0">
              <a:ea typeface="+mj-ea"/>
            </a:endParaRPr>
          </a:p>
        </p:txBody>
      </p:sp>
    </p:spTree>
    <p:extLst>
      <p:ext uri="{BB962C8B-B14F-4D97-AF65-F5344CB8AC3E}">
        <p14:creationId xmlns:p14="http://schemas.microsoft.com/office/powerpoint/2010/main" val="423286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b="1" i="0" u="none" baseline="0"/>
              <a:t>Meeting a new person is </a:t>
            </a:r>
            <a:r>
              <a:rPr lang="en-gb" b="1" i="0" u="none" baseline="0">
                <a:solidFill>
                  <a:srgbClr val="FF0000"/>
                </a:solidFill>
              </a:rPr>
              <a:t>fascinating</a:t>
            </a:r>
            <a:r>
              <a:rPr lang="en-gb" b="1" i="0" u="none" baseline="0"/>
              <a:t>, but at the same time, it can cause feelings of </a:t>
            </a:r>
            <a:br>
              <a:rPr lang="en-gb"/>
            </a:br>
            <a:r>
              <a:rPr lang="en-gb" b="1" i="0" u="none" baseline="0">
                <a:solidFill>
                  <a:srgbClr val="FF0000"/>
                </a:solidFill>
              </a:rPr>
              <a:t>nervousness</a:t>
            </a:r>
            <a:r>
              <a:rPr lang="en-gb" b="1" i="0" u="none" baseline="0"/>
              <a:t> and </a:t>
            </a:r>
            <a:r>
              <a:rPr lang="en-gb" b="1" i="0" u="none" baseline="0">
                <a:solidFill>
                  <a:srgbClr val="FF0000"/>
                </a:solidFill>
              </a:rPr>
              <a:t>uncertainty</a:t>
            </a:r>
            <a:r>
              <a:rPr lang="en-gb" b="1" i="0" u="none" baseline="0"/>
              <a:t>. </a:t>
            </a:r>
            <a:br>
              <a:rPr lang="en-gb"/>
            </a:br>
            <a:r>
              <a:rPr lang="en-gb" b="1" i="0" u="none" baseline="0"/>
              <a:t>Am I good enough?</a:t>
            </a:r>
            <a:endParaRPr lang="en-gb" sz="5400"/>
          </a:p>
        </p:txBody>
      </p:sp>
    </p:spTree>
    <p:extLst>
      <p:ext uri="{BB962C8B-B14F-4D97-AF65-F5344CB8AC3E}">
        <p14:creationId xmlns:p14="http://schemas.microsoft.com/office/powerpoint/2010/main" val="1634663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02659" y="605545"/>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latin typeface="Arial"/>
                <a:ea typeface="Arial"/>
                <a:cs typeface="Arial"/>
                <a:sym typeface="Arial"/>
              </a:rPr>
              <a:t>Getting</a:t>
            </a:r>
            <a:r>
              <a:rPr kumimoji="0" lang="en-gb" sz="4000" b="1" i="0" u="none" strike="noStrike" kern="1200" cap="none" spc="0" normalizeH="0" baseline="0">
                <a:ln>
                  <a:noFill/>
                </a:ln>
                <a:solidFill>
                  <a:srgbClr val="000000"/>
                </a:solidFill>
                <a:effectLst/>
                <a:uLnTx/>
                <a:uFillTx/>
                <a:latin typeface="Arial"/>
                <a:ea typeface="Arial"/>
                <a:cs typeface="Arial"/>
                <a:sym typeface="Arial"/>
              </a:rPr>
              <a:t> </a:t>
            </a:r>
            <a:r>
              <a:rPr lang="en-gb" sz="4000" b="1" i="0" u="none" baseline="0">
                <a:solidFill>
                  <a:srgbClr val="000000"/>
                </a:solidFill>
                <a:latin typeface="Arial"/>
                <a:ea typeface="Arial"/>
                <a:cs typeface="Arial"/>
                <a:sym typeface="Arial"/>
              </a:rPr>
              <a:t>to know</a:t>
            </a:r>
            <a:r>
              <a:rPr kumimoji="0" lang="en-gb" sz="4000" b="1" i="0" u="none" strike="noStrike" kern="1200" cap="none" spc="0" normalizeH="0" baseline="0">
                <a:ln>
                  <a:noFill/>
                </a:ln>
                <a:solidFill>
                  <a:srgbClr val="000000"/>
                </a:solidFill>
                <a:effectLst/>
                <a:uLnTx/>
                <a:uFillTx/>
                <a:latin typeface="Arial"/>
                <a:ea typeface="Arial"/>
                <a:cs typeface="Arial"/>
                <a:sym typeface="Arial"/>
              </a:rPr>
              <a:t> </a:t>
            </a:r>
            <a:r>
              <a:rPr lang="en-gb" sz="4000" b="1" i="0" u="none" baseline="0">
                <a:solidFill>
                  <a:srgbClr val="000000"/>
                </a:solidFill>
                <a:latin typeface="Arial"/>
                <a:ea typeface="Arial"/>
                <a:cs typeface="Arial"/>
                <a:sym typeface="Arial"/>
              </a:rPr>
              <a:t>someone new</a:t>
            </a:r>
            <a:endParaRPr kumimoji="0" lang="en-gb" sz="4000" b="1" i="0" u="none" strike="noStrike" kern="1200" cap="none" spc="0" normalizeH="0" baseline="0" noProof="0" dirty="0">
              <a:ln>
                <a:noFill/>
              </a:ln>
              <a:solidFill>
                <a:srgbClr val="000000"/>
              </a:solidFill>
              <a:effectLst/>
              <a:uLnTx/>
              <a:uFillTx/>
              <a:latin typeface="Arial"/>
              <a:cs typeface="Arial"/>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60459" y="2067357"/>
            <a:ext cx="5607486" cy="4101779"/>
          </a:xfrm>
        </p:spPr>
        <p:txBody>
          <a:bodyPr/>
          <a:lstStyle/>
          <a:p>
            <a:pPr marL="457200" lvl="0" indent="-342900" algn="l" rtl="0">
              <a:spcBef>
                <a:spcPts val="0"/>
              </a:spcBef>
              <a:spcAft>
                <a:spcPts val="0"/>
              </a:spcAft>
              <a:buClr>
                <a:schemeClr val="dk2"/>
              </a:buClr>
              <a:buSzPts val="180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kind of people are easy to approach?</a:t>
            </a:r>
          </a:p>
          <a:p>
            <a:pPr marL="114300" lvl="0" algn="l" rtl="0">
              <a:spcBef>
                <a:spcPts val="0"/>
              </a:spcBef>
              <a:spcAft>
                <a:spcPts val="0"/>
              </a:spcAft>
              <a:buClr>
                <a:schemeClr val="dk2"/>
              </a:buClr>
              <a:buSzPts val="1800"/>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457200" lvl="0" indent="-342900" algn="l" rtl="0">
              <a:spcBef>
                <a:spcPts val="0"/>
              </a:spcBef>
              <a:spcAft>
                <a:spcPts val="0"/>
              </a:spcAft>
              <a:buClr>
                <a:schemeClr val="dk2"/>
              </a:buClr>
              <a:buSzPts val="180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you find yourself approachable? Why/why not?</a:t>
            </a:r>
          </a:p>
          <a:p>
            <a:pPr marL="114300" lvl="0" algn="l" rtl="0">
              <a:spcBef>
                <a:spcPts val="0"/>
              </a:spcBef>
              <a:spcAft>
                <a:spcPts val="0"/>
              </a:spcAft>
              <a:buClr>
                <a:schemeClr val="dk2"/>
              </a:buClr>
              <a:buSzPts val="1800"/>
            </a:pPr>
            <a:endParaRPr lang="en-gb" sz="2000">
              <a:latin typeface="Arial" panose="020B0604020202020204" pitchFamily="34" charset="0"/>
            </a:endParaRPr>
          </a:p>
          <a:p>
            <a:pPr marL="457200" lvl="0" indent="-342900" algn="l" rtl="0">
              <a:spcBef>
                <a:spcPts val="0"/>
              </a:spcBef>
              <a:spcAft>
                <a:spcPts val="0"/>
              </a:spcAft>
              <a:buClr>
                <a:schemeClr val="dk2"/>
              </a:buClr>
              <a:buSzPts val="180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Have you successfully got to know another person? If so, what factors contributed to it going so well?</a:t>
            </a:r>
          </a:p>
          <a:p>
            <a:pPr marL="114300" lvl="0" algn="l" rtl="0">
              <a:spcBef>
                <a:spcPts val="0"/>
              </a:spcBef>
              <a:spcAft>
                <a:spcPts val="0"/>
              </a:spcAft>
              <a:buClr>
                <a:schemeClr val="dk2"/>
              </a:buClr>
              <a:buSzPts val="1800"/>
            </a:pPr>
            <a:endParaRPr lang="en-gb" sz="2000">
              <a:latin typeface="Arial" panose="020B0604020202020204" pitchFamily="34" charset="0"/>
            </a:endParaRPr>
          </a:p>
          <a:p>
            <a:pPr marL="457200" lvl="0" indent="-342900" algn="l" rtl="0">
              <a:spcBef>
                <a:spcPts val="0"/>
              </a:spcBef>
              <a:spcAft>
                <a:spcPts val="0"/>
              </a:spcAft>
              <a:buClr>
                <a:schemeClr val="dk2"/>
              </a:buClr>
              <a:buSzPts val="1800"/>
              <a:buChar char="●"/>
            </a:pPr>
            <a:r>
              <a:rPr lang="en-gb"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 what situations/places do you find it easier to approach new people? And in what situations is it particularly difficult?</a:t>
            </a:r>
          </a:p>
          <a:p>
            <a:pPr marL="88900" lvl="0" algn="l" rtl="0">
              <a:spcBef>
                <a:spcPts val="0"/>
              </a:spcBef>
              <a:spcAft>
                <a:spcPts val="0"/>
              </a:spcAft>
              <a:buClr>
                <a:schemeClr val="dk2"/>
              </a:buClr>
              <a:buSzPts val="2200"/>
            </a:pPr>
            <a:br>
              <a:rPr lang="en-gb" sz="2000"/>
            </a:br>
            <a:endParaRPr lang="en-gb" sz="1600"/>
          </a:p>
        </p:txBody>
      </p:sp>
      <p:sp>
        <p:nvSpPr>
          <p:cNvPr id="4" name="Tähti: 5-sakarainen 3">
            <a:extLst>
              <a:ext uri="{FF2B5EF4-FFF2-40B4-BE49-F238E27FC236}">
                <a16:creationId xmlns:a16="http://schemas.microsoft.com/office/drawing/2014/main" id="{C66B15F0-F941-0FDD-CB7F-0C4CDE7B3E9B}"/>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Picture Placeholder 4" descr="Kuva, joka sisältää kohteen vaate, jalkineet, mies, Ihmisen kasvot&#10;&#10;Kuvaus luotu automaattisesti">
            <a:extLst>
              <a:ext uri="{FF2B5EF4-FFF2-40B4-BE49-F238E27FC236}">
                <a16:creationId xmlns:a16="http://schemas.microsoft.com/office/drawing/2014/main" id="{6D61C137-16D5-710F-3ED8-07C767E3FE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396260"/>
            <a:ext cx="5176637" cy="4101779"/>
          </a:xfrm>
          <a:prstGeom prst="rect">
            <a:avLst/>
          </a:prstGeom>
        </p:spPr>
      </p:pic>
      <p:sp>
        <p:nvSpPr>
          <p:cNvPr id="10" name="Puhekupla: Soikea 9">
            <a:extLst>
              <a:ext uri="{FF2B5EF4-FFF2-40B4-BE49-F238E27FC236}">
                <a16:creationId xmlns:a16="http://schemas.microsoft.com/office/drawing/2014/main" id="{75D7FD80-FA43-16CD-54BA-7C3A923A64D2}"/>
              </a:ext>
            </a:extLst>
          </p:cNvPr>
          <p:cNvSpPr/>
          <p:nvPr/>
        </p:nvSpPr>
        <p:spPr>
          <a:xfrm>
            <a:off x="1949491" y="1581051"/>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074620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59733" y="881238"/>
            <a:ext cx="10515600" cy="781750"/>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kumimoji="0" lang="en-gb" sz="4400" b="1" i="0" u="none" strike="noStrike" kern="1200" cap="none" spc="0" normalizeH="0" baseline="0">
                <a:ln>
                  <a:noFill/>
                </a:ln>
                <a:solidFill>
                  <a:srgbClr val="000000"/>
                </a:solidFill>
                <a:effectLst/>
                <a:uLnTx/>
                <a:uFillTx/>
                <a:latin typeface="Arial"/>
                <a:ea typeface="Arial"/>
                <a:cs typeface="Arial"/>
                <a:sym typeface="Arial"/>
              </a:rPr>
              <a:t>Why does meeting new people make us nervous?</a:t>
            </a:r>
            <a:endPar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614528" y="1874983"/>
            <a:ext cx="5875972" cy="4101779"/>
          </a:xfrm>
        </p:spPr>
        <p:txBody>
          <a:bodyPr/>
          <a:lstStyle/>
          <a:p>
            <a:pPr marL="457200" lvl="0" algn="l" rtl="0">
              <a:lnSpc>
                <a:spcPct val="80000"/>
              </a:lnSpc>
              <a:spcBef>
                <a:spcPts val="0"/>
              </a:spcBef>
              <a:spcAft>
                <a:spcPts val="0"/>
              </a:spcAft>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makes you nervous about meeting new people or what prevents you from doing so?</a:t>
            </a:r>
          </a:p>
          <a:p>
            <a:pPr marL="457200" lvl="0" algn="l" rtl="0">
              <a:lnSpc>
                <a:spcPct val="80000"/>
              </a:lnSpc>
              <a:spcBef>
                <a:spcPts val="0"/>
              </a:spcBef>
              <a:spcAft>
                <a:spcPts val="0"/>
              </a:spcAft>
            </a:pPr>
            <a:br>
              <a:rPr lang="en-gb" sz="2400">
                <a:latin typeface="Arial" panose="020B0604020202020204" pitchFamily="34" charset="0"/>
              </a:rPr>
            </a:b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Write your thoughts in Padlet. Then, comment on other people's observations. </a:t>
            </a:r>
          </a:p>
          <a:p>
            <a:pPr marL="457200" lvl="0" algn="l" rtl="0">
              <a:lnSpc>
                <a:spcPct val="80000"/>
              </a:lnSpc>
              <a:spcBef>
                <a:spcPts val="0"/>
              </a:spcBef>
              <a:spcAft>
                <a:spcPts val="0"/>
              </a:spcAft>
            </a:pPr>
            <a:br>
              <a:rPr lang="en-gb" sz="2400">
                <a:latin typeface="Arial" panose="020B0604020202020204" pitchFamily="34" charset="0"/>
              </a:rPr>
            </a:b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Give tips, encourage, motivate or share your own similar experience. </a:t>
            </a:r>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3ED53AD3-B17A-8EDC-39DC-ED1CE1BF29E4}"/>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720586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200" b="1" i="0" u="none" baseline="0"/>
              <a:t>Five tips for reducing nervousness</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1928807"/>
            <a:ext cx="7232375" cy="3966119"/>
          </a:xfrm>
        </p:spPr>
        <p:txBody>
          <a:bodyPr>
            <a:normAutofit fontScale="85000" lnSpcReduction="20000"/>
          </a:bodyPr>
          <a:lstStyle/>
          <a:p>
            <a:pPr marL="342900" indent="-342900" algn="l" rtl="0">
              <a:lnSpc>
                <a:spcPct val="150000"/>
              </a:lnSpc>
              <a:buAutoNum type="arabicPeriod"/>
            </a:pPr>
            <a:r>
              <a:rPr lang="en-gb" sz="2000" b="1" i="0" u="none" baseline="0">
                <a:latin typeface="Arial"/>
                <a:ea typeface="Arial"/>
                <a:cs typeface="Arial"/>
                <a:sym typeface="Arial"/>
              </a:rPr>
              <a:t>Accept nervousness. </a:t>
            </a:r>
            <a:r>
              <a:rPr lang="en-gb" sz="2000" b="0" i="0" u="none" baseline="0">
                <a:latin typeface="Arial"/>
                <a:ea typeface="Arial"/>
                <a:cs typeface="Arial"/>
                <a:sym typeface="Arial"/>
              </a:rPr>
              <a:t>It is normal, and there is no need to try to get rid of it completely.</a:t>
            </a:r>
          </a:p>
          <a:p>
            <a:pPr marL="342900" indent="-342900" algn="l" rtl="0">
              <a:lnSpc>
                <a:spcPct val="150000"/>
              </a:lnSpc>
              <a:buAutoNum type="arabicPeriod"/>
            </a:pPr>
            <a:r>
              <a:rPr lang="en-gb" sz="2000" b="1" i="0" u="none" baseline="0">
                <a:latin typeface="Arial"/>
                <a:ea typeface="Arial"/>
                <a:cs typeface="Arial"/>
                <a:sym typeface="Arial"/>
              </a:rPr>
              <a:t>Be kind to yourself. </a:t>
            </a:r>
            <a:r>
              <a:rPr lang="en-gb" sz="2000" b="0" i="0" u="none" baseline="0">
                <a:effectLst/>
                <a:latin typeface="Arial"/>
                <a:ea typeface="Arial"/>
                <a:cs typeface="Arial"/>
                <a:sym typeface="Arial"/>
              </a:rPr>
              <a:t>Approach new situations that make you nervous with little expectation and an open mind. Do not demand perfection from yourself.</a:t>
            </a:r>
          </a:p>
          <a:p>
            <a:pPr marL="342900" indent="-342900" algn="l" rtl="0">
              <a:lnSpc>
                <a:spcPct val="150000"/>
              </a:lnSpc>
              <a:buAutoNum type="arabicPeriod"/>
            </a:pPr>
            <a:r>
              <a:rPr lang="en-gb" sz="2000" b="0" i="0" u="none" baseline="0">
                <a:latin typeface="Arial"/>
                <a:ea typeface="Arial"/>
                <a:cs typeface="Arial"/>
                <a:sym typeface="Arial"/>
              </a:rPr>
              <a:t> </a:t>
            </a:r>
            <a:r>
              <a:rPr lang="en-gb" sz="2000" b="1" i="0" u="none" baseline="0">
                <a:latin typeface="Arial"/>
                <a:ea typeface="Arial"/>
                <a:cs typeface="Arial"/>
                <a:sym typeface="Arial"/>
              </a:rPr>
              <a:t>Expose yourself to situations that make you nervous.</a:t>
            </a:r>
            <a:r>
              <a:rPr lang="en-gb" sz="2000" b="1" i="0" u="none" baseline="0">
                <a:effectLst/>
                <a:latin typeface="Arial"/>
                <a:ea typeface="Arial"/>
                <a:cs typeface="Arial"/>
                <a:sym typeface="Arial"/>
              </a:rPr>
              <a:t> </a:t>
            </a:r>
            <a:r>
              <a:rPr lang="en-gb" sz="2000" b="0" i="0" u="none" baseline="0">
                <a:effectLst/>
                <a:latin typeface="Arial"/>
                <a:ea typeface="Arial"/>
                <a:cs typeface="Arial"/>
                <a:sym typeface="Arial"/>
              </a:rPr>
              <a:t>Set small and concrete goals for yourself.</a:t>
            </a:r>
          </a:p>
          <a:p>
            <a:pPr marL="342900" indent="-342900" algn="l" rtl="0">
              <a:lnSpc>
                <a:spcPct val="150000"/>
              </a:lnSpc>
              <a:buAutoNum type="arabicPeriod"/>
            </a:pPr>
            <a:r>
              <a:rPr lang="en-gb" sz="2000" b="1" i="0" u="none" baseline="0">
                <a:latin typeface="Arial"/>
                <a:ea typeface="Arial"/>
                <a:cs typeface="Arial"/>
                <a:sym typeface="Arial"/>
              </a:rPr>
              <a:t>Say out loud that you feel nervous. </a:t>
            </a:r>
            <a:r>
              <a:rPr lang="en-gb" sz="2000" b="0" i="0" u="none" baseline="0">
                <a:latin typeface="Arial"/>
                <a:ea typeface="Arial"/>
                <a:cs typeface="Arial"/>
                <a:sym typeface="Arial"/>
              </a:rPr>
              <a:t>T</a:t>
            </a:r>
            <a:r>
              <a:rPr lang="en-gb" sz="2000" b="0" i="0" u="none" baseline="0">
                <a:effectLst/>
                <a:latin typeface="Arial"/>
                <a:ea typeface="Arial"/>
                <a:cs typeface="Arial"/>
                <a:sym typeface="Arial"/>
              </a:rPr>
              <a:t>he other person is probably nervous too, and it can be reassuring to hear from them that you are not the only one. </a:t>
            </a:r>
          </a:p>
          <a:p>
            <a:pPr marL="342900" indent="-342900" algn="l" rtl="0">
              <a:lnSpc>
                <a:spcPct val="150000"/>
              </a:lnSpc>
              <a:buAutoNum type="arabicPeriod"/>
            </a:pPr>
            <a:r>
              <a:rPr lang="en-gb" sz="2000" b="1" i="0" u="none" baseline="0">
                <a:latin typeface="Arial"/>
                <a:ea typeface="Arial"/>
                <a:cs typeface="Arial"/>
                <a:sym typeface="Arial"/>
              </a:rPr>
              <a:t>Prepare. </a:t>
            </a:r>
            <a:r>
              <a:rPr lang="en-gb" sz="2000" b="0" i="0" u="none" baseline="0">
                <a:effectLst/>
                <a:latin typeface="Arial"/>
                <a:ea typeface="Arial"/>
                <a:cs typeface="Arial"/>
                <a:sym typeface="Arial"/>
              </a:rPr>
              <a:t>Think of ways to calm your body and mind in advance.</a:t>
            </a:r>
            <a:endParaRPr lang="en-gb" sz="2000" dirty="0">
              <a:latin typeface="Arial"/>
              <a:cs typeface="Arial"/>
            </a:endParaRPr>
          </a:p>
          <a:p>
            <a:endParaRPr lang="en-gb" dirty="0"/>
          </a:p>
        </p:txBody>
      </p:sp>
      <p:pic>
        <p:nvPicPr>
          <p:cNvPr id="5" name="Kuva 4" descr="Kuva, joka sisältää kohteen kuvakaappaus, teksti, Suorakaide, muotoilu&#10;&#10;Kuvaus luotu automaattisesti">
            <a:extLst>
              <a:ext uri="{FF2B5EF4-FFF2-40B4-BE49-F238E27FC236}">
                <a16:creationId xmlns:a16="http://schemas.microsoft.com/office/drawing/2014/main" id="{C86FC075-AB57-0842-97DA-A2F76E5E06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3877" y="1928807"/>
            <a:ext cx="2969009" cy="3188484"/>
          </a:xfrm>
          <a:prstGeom prst="rect">
            <a:avLst/>
          </a:prstGeom>
        </p:spPr>
      </p:pic>
    </p:spTree>
    <p:extLst>
      <p:ext uri="{BB962C8B-B14F-4D97-AF65-F5344CB8AC3E}">
        <p14:creationId xmlns:p14="http://schemas.microsoft.com/office/powerpoint/2010/main" val="383034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52900"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1148439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7" name="Google Shape;547;p93"/>
          <p:cNvSpPr/>
          <p:nvPr/>
        </p:nvSpPr>
        <p:spPr>
          <a:xfrm>
            <a:off x="6664235" y="4062356"/>
            <a:ext cx="4820605" cy="1924425"/>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l" rtl="0">
              <a:spcBef>
                <a:spcPts val="0"/>
              </a:spcBef>
              <a:spcAft>
                <a:spcPts val="0"/>
              </a:spcAft>
              <a:buSzPts val="2040"/>
            </a:pPr>
            <a:r>
              <a:rPr lang="en-gb" sz="2400" b="0" i="0" u="none" baseline="0"/>
              <a:t>You must know a lot about things to be able to talk about them.</a:t>
            </a:r>
            <a:endParaRPr lang="en-gb" sz="2400">
              <a:highlight>
                <a:schemeClr val="accent6"/>
              </a:highlight>
            </a:endParaRPr>
          </a:p>
        </p:txBody>
      </p:sp>
      <p:sp>
        <p:nvSpPr>
          <p:cNvPr id="548" name="Google Shape;548;p93"/>
          <p:cNvSpPr/>
          <p:nvPr/>
        </p:nvSpPr>
        <p:spPr>
          <a:xfrm>
            <a:off x="736032" y="2145212"/>
            <a:ext cx="3784229" cy="1924424"/>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en-gb" sz="2400" b="0" i="0" u="none" baseline="0"/>
              <a:t>Only social people are socially skilled. </a:t>
            </a:r>
          </a:p>
        </p:txBody>
      </p:sp>
      <p:sp>
        <p:nvSpPr>
          <p:cNvPr id="551" name="Google Shape;551;p93"/>
          <p:cNvSpPr txBox="1"/>
          <p:nvPr/>
        </p:nvSpPr>
        <p:spPr>
          <a:xfrm>
            <a:off x="1359600" y="327983"/>
            <a:ext cx="9472800" cy="1354176"/>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3600" b="1" i="0" u="none" strike="noStrike" kern="0" cap="none" spc="0" normalizeH="0" baseline="0">
                <a:ln>
                  <a:noFill/>
                </a:ln>
                <a:solidFill>
                  <a:srgbClr val="000000"/>
                </a:solidFill>
                <a:effectLst/>
                <a:uLnTx/>
                <a:uFillTx/>
                <a:latin typeface="Arial"/>
                <a:ea typeface="+mn-ea"/>
                <a:cs typeface="Arial"/>
                <a:sym typeface="Arial"/>
              </a:rPr>
              <a:t>Myths about social situations </a:t>
            </a:r>
            <a:r>
              <a:rPr lang="en-gb" sz="3600" b="1" i="0" u="none" kern="0" baseline="0">
                <a:solidFill>
                  <a:srgbClr val="000000"/>
                </a:solidFill>
                <a:latin typeface="Arial"/>
                <a:ea typeface="Arial"/>
                <a:cs typeface="Arial"/>
                <a:sym typeface="Arial"/>
              </a:rPr>
              <a:t>–</a:t>
            </a:r>
          </a:p>
          <a:p>
            <a:pPr algn="ctr" defTabSz="1219170" rtl="0">
              <a:buClr>
                <a:srgbClr val="000000"/>
              </a:buClr>
              <a:defRPr/>
            </a:pPr>
            <a:r>
              <a:rPr lang="en-gb" sz="3600" b="1" i="0" u="none" kern="0" baseline="0">
                <a:solidFill>
                  <a:srgbClr val="000000"/>
                </a:solidFill>
                <a:latin typeface="Arial"/>
                <a:ea typeface="Arial"/>
                <a:cs typeface="Arial"/>
                <a:sym typeface="Arial"/>
              </a:rPr>
              <a:t>which, by the way,</a:t>
            </a:r>
            <a:r>
              <a:rPr kumimoji="0" lang="en-gb" sz="3600" b="1" i="0" u="none" strike="noStrike" kern="0" cap="none" spc="0" normalizeH="0" baseline="0">
                <a:ln>
                  <a:noFill/>
                </a:ln>
                <a:solidFill>
                  <a:srgbClr val="000000"/>
                </a:solidFill>
                <a:effectLst/>
                <a:uLnTx/>
                <a:uFillTx/>
                <a:latin typeface="Arial"/>
                <a:ea typeface="+mn-ea"/>
                <a:cs typeface="Arial"/>
                <a:sym typeface="Arial"/>
              </a:rPr>
              <a:t> are not true!</a:t>
            </a:r>
            <a:endParaRPr kumimoji="0" lang="en-gb" sz="36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548;p93">
            <a:extLst>
              <a:ext uri="{FF2B5EF4-FFF2-40B4-BE49-F238E27FC236}">
                <a16:creationId xmlns:a16="http://schemas.microsoft.com/office/drawing/2014/main" id="{F36C740B-77D7-0990-97F4-62415B3F1069}"/>
              </a:ext>
            </a:extLst>
          </p:cNvPr>
          <p:cNvSpPr/>
          <p:nvPr/>
        </p:nvSpPr>
        <p:spPr>
          <a:xfrm>
            <a:off x="5372317" y="2145212"/>
            <a:ext cx="6112523" cy="1650226"/>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en-gb" sz="2400" b="0" i="0" u="none" baseline="0"/>
              <a:t>Shy people cannot cope in social situations.</a:t>
            </a:r>
          </a:p>
        </p:txBody>
      </p:sp>
      <p:sp>
        <p:nvSpPr>
          <p:cNvPr id="3" name="Google Shape;547;p93">
            <a:extLst>
              <a:ext uri="{FF2B5EF4-FFF2-40B4-BE49-F238E27FC236}">
                <a16:creationId xmlns:a16="http://schemas.microsoft.com/office/drawing/2014/main" id="{087B67CA-B7EC-63F3-DAAD-85296DE48DE6}"/>
              </a:ext>
            </a:extLst>
          </p:cNvPr>
          <p:cNvSpPr/>
          <p:nvPr/>
        </p:nvSpPr>
        <p:spPr>
          <a:xfrm>
            <a:off x="707160" y="4337470"/>
            <a:ext cx="5216561" cy="165022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en-gb" sz="2400" b="0" i="0" u="none" baseline="0"/>
              <a:t>Social skills cannot be learnt by practising.</a:t>
            </a:r>
          </a:p>
        </p:txBody>
      </p:sp>
    </p:spTree>
    <p:extLst>
      <p:ext uri="{BB962C8B-B14F-4D97-AF65-F5344CB8AC3E}">
        <p14:creationId xmlns:p14="http://schemas.microsoft.com/office/powerpoint/2010/main" val="197750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40779" y="688365"/>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In your opinion, what counts as a social skill?</a:t>
            </a:r>
            <a:endPar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6" name="Picture Placeholder 4" descr="Kuva, joka sisältää kohteen vaate, jalkineet, mies, Ihmisen kasvot&#10;&#10;Kuvaus luotu automaattisesti">
            <a:extLst>
              <a:ext uri="{FF2B5EF4-FFF2-40B4-BE49-F238E27FC236}">
                <a16:creationId xmlns:a16="http://schemas.microsoft.com/office/drawing/2014/main" id="{76A2171C-4566-1C24-647C-0DA16DCFC3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10250" y="2365472"/>
            <a:ext cx="5176637" cy="4101779"/>
          </a:xfrm>
          <a:prstGeom prst="rect">
            <a:avLst/>
          </a:prstGeom>
        </p:spPr>
      </p:pic>
      <p:sp>
        <p:nvSpPr>
          <p:cNvPr id="9" name="Puhekupla: Soikea 8">
            <a:extLst>
              <a:ext uri="{FF2B5EF4-FFF2-40B4-BE49-F238E27FC236}">
                <a16:creationId xmlns:a16="http://schemas.microsoft.com/office/drawing/2014/main" id="{B755DBBA-8DCD-38C7-86C5-FB1BE0F545EF}"/>
              </a:ext>
            </a:extLst>
          </p:cNvPr>
          <p:cNvSpPr/>
          <p:nvPr/>
        </p:nvSpPr>
        <p:spPr>
          <a:xfrm>
            <a:off x="4581855" y="1550263"/>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448789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9788" y="857618"/>
            <a:ext cx="6011949" cy="823912"/>
          </a:xfrm>
        </p:spPr>
        <p:txBody>
          <a:bodyPr/>
          <a:lstStyle/>
          <a:p>
            <a:pPr algn="l" rtl="0"/>
            <a:r>
              <a:rPr lang="en-gb" sz="2700" b="1" i="0" u="none" baseline="0"/>
              <a:t>Social skills include at least the following…</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p:txBody>
          <a:bodyPr/>
          <a:lstStyle/>
          <a:p>
            <a:pPr marL="457200" lvl="0" indent="-374650" algn="l" rtl="0">
              <a:lnSpc>
                <a:spcPct val="150000"/>
              </a:lnSpc>
              <a:spcBef>
                <a:spcPts val="0"/>
              </a:spcBef>
              <a:spcAft>
                <a:spcPts val="0"/>
              </a:spcAft>
              <a:buSzPts val="2300"/>
              <a:buChar char="●"/>
            </a:pPr>
            <a:r>
              <a:rPr lang="en-gb" sz="2400" b="0" i="0" u="none" baseline="0"/>
              <a:t>Cooperation skills</a:t>
            </a:r>
          </a:p>
          <a:p>
            <a:pPr marL="457200" lvl="0" indent="-374650" algn="l" rtl="0">
              <a:lnSpc>
                <a:spcPct val="150000"/>
              </a:lnSpc>
              <a:spcBef>
                <a:spcPts val="0"/>
              </a:spcBef>
              <a:spcAft>
                <a:spcPts val="0"/>
              </a:spcAft>
              <a:buSzPts val="2300"/>
              <a:buChar char="●"/>
            </a:pPr>
            <a:r>
              <a:rPr lang="en-gb" sz="2400" b="0" i="0" u="none" baseline="0"/>
              <a:t>Empathy skills</a:t>
            </a:r>
          </a:p>
          <a:p>
            <a:pPr marL="457200" lvl="0" indent="-374650" algn="l" rtl="0">
              <a:lnSpc>
                <a:spcPct val="150000"/>
              </a:lnSpc>
              <a:spcBef>
                <a:spcPts val="0"/>
              </a:spcBef>
              <a:spcAft>
                <a:spcPts val="0"/>
              </a:spcAft>
              <a:buSzPts val="2300"/>
              <a:buChar char="●"/>
            </a:pPr>
            <a:r>
              <a:rPr lang="en-gb" sz="2400" b="0" i="0" u="none" baseline="0"/>
              <a:t>Loyalty to others</a:t>
            </a:r>
          </a:p>
          <a:p>
            <a:pPr marL="457200" lvl="0" indent="-374650" algn="l" rtl="0">
              <a:lnSpc>
                <a:spcPct val="150000"/>
              </a:lnSpc>
              <a:spcBef>
                <a:spcPts val="0"/>
              </a:spcBef>
              <a:spcAft>
                <a:spcPts val="0"/>
              </a:spcAft>
              <a:buSzPts val="2300"/>
              <a:buChar char="●"/>
            </a:pPr>
            <a:r>
              <a:rPr lang="en-gb" sz="2400" b="0" i="0" u="none" baseline="0"/>
              <a:t>Ability to ask for help</a:t>
            </a:r>
          </a:p>
          <a:p>
            <a:pPr marL="457200" lvl="0" indent="-374650" algn="l" rtl="0">
              <a:lnSpc>
                <a:spcPct val="150000"/>
              </a:lnSpc>
              <a:spcBef>
                <a:spcPts val="0"/>
              </a:spcBef>
              <a:spcAft>
                <a:spcPts val="0"/>
              </a:spcAft>
              <a:buSzPts val="2300"/>
              <a:buChar char="●"/>
            </a:pPr>
            <a:r>
              <a:rPr lang="en-gb" sz="2400" b="0" i="0" u="none" baseline="0"/>
              <a:t>Assertiveness</a:t>
            </a:r>
          </a:p>
          <a:p>
            <a:pPr marL="457200" lvl="0" indent="-374650" algn="l" rtl="0">
              <a:lnSpc>
                <a:spcPct val="150000"/>
              </a:lnSpc>
              <a:spcBef>
                <a:spcPts val="0"/>
              </a:spcBef>
              <a:spcAft>
                <a:spcPts val="0"/>
              </a:spcAft>
              <a:buSzPts val="2300"/>
              <a:buChar char="●"/>
            </a:pPr>
            <a:r>
              <a:rPr lang="en-gb" sz="2400" b="0" i="0" u="none" baseline="0"/>
              <a:t>Negotiation skills</a:t>
            </a:r>
          </a:p>
          <a:p>
            <a:pPr marL="457200" lvl="0" indent="-374650" algn="l" rtl="0">
              <a:lnSpc>
                <a:spcPct val="150000"/>
              </a:lnSpc>
              <a:spcBef>
                <a:spcPts val="0"/>
              </a:spcBef>
              <a:spcAft>
                <a:spcPts val="0"/>
              </a:spcAft>
              <a:buSzPts val="2300"/>
              <a:buChar char="●"/>
            </a:pPr>
            <a:r>
              <a:rPr lang="en-gb" sz="2400" b="0" i="0" u="none" baseline="0"/>
              <a:t>Conflict resolution skills</a:t>
            </a:r>
            <a:endParaRPr lang="en-gb"/>
          </a:p>
        </p:txBody>
      </p:sp>
      <p:sp>
        <p:nvSpPr>
          <p:cNvPr id="6" name="Suorakulmio: Pyöristetyt kulmat 5">
            <a:extLst>
              <a:ext uri="{FF2B5EF4-FFF2-40B4-BE49-F238E27FC236}">
                <a16:creationId xmlns:a16="http://schemas.microsoft.com/office/drawing/2014/main" id="{2D94483E-B7A4-D3C9-0AC8-61F9608E211F}"/>
              </a:ext>
            </a:extLst>
          </p:cNvPr>
          <p:cNvSpPr/>
          <p:nvPr/>
        </p:nvSpPr>
        <p:spPr>
          <a:xfrm>
            <a:off x="6300592" y="2176829"/>
            <a:ext cx="4747363" cy="2783478"/>
          </a:xfrm>
          <a:prstGeom prst="roundRect">
            <a:avLst/>
          </a:prstGeom>
          <a:solidFill>
            <a:srgbClr val="E8E2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n-gb" sz="2400" b="0" i="0" u="none" baseline="0">
                <a:solidFill>
                  <a:schemeClr val="tx1"/>
                </a:solidFill>
              </a:rPr>
              <a:t>Assess how well you currently master these skills on a scale of 1 to 5.</a:t>
            </a:r>
          </a:p>
          <a:p>
            <a:pPr marL="0" lvl="0" indent="0" algn="ctr" rtl="0">
              <a:spcBef>
                <a:spcPts val="0"/>
              </a:spcBef>
              <a:spcAft>
                <a:spcPts val="0"/>
              </a:spcAft>
              <a:buNone/>
            </a:pPr>
            <a:endParaRPr lang="en-gb" sz="2000" dirty="0">
              <a:solidFill>
                <a:schemeClr val="tx1"/>
              </a:solidFill>
            </a:endParaRPr>
          </a:p>
          <a:p>
            <a:pPr marL="0" lvl="0" indent="0" algn="ctr" rtl="0">
              <a:spcBef>
                <a:spcPts val="0"/>
              </a:spcBef>
              <a:spcAft>
                <a:spcPts val="0"/>
              </a:spcAft>
              <a:buNone/>
            </a:pPr>
            <a:r>
              <a:rPr lang="en-gb" sz="2400" b="0" i="0" u="none" baseline="0">
                <a:solidFill>
                  <a:schemeClr val="tx1"/>
                </a:solidFill>
              </a:rPr>
              <a:t>1 = not at all </a:t>
            </a:r>
          </a:p>
          <a:p>
            <a:pPr marL="0" lvl="0" indent="0" algn="ctr" rtl="0">
              <a:spcBef>
                <a:spcPts val="0"/>
              </a:spcBef>
              <a:spcAft>
                <a:spcPts val="0"/>
              </a:spcAft>
              <a:buNone/>
            </a:pPr>
            <a:r>
              <a:rPr lang="en-gb" sz="2400" b="0" i="0" u="none" baseline="0">
                <a:solidFill>
                  <a:schemeClr val="tx1"/>
                </a:solidFill>
              </a:rPr>
              <a:t> 5 = very well </a:t>
            </a:r>
          </a:p>
        </p:txBody>
      </p:sp>
      <p:sp>
        <p:nvSpPr>
          <p:cNvPr id="5" name="Tähti: 5-sakarainen 4">
            <a:extLst>
              <a:ext uri="{FF2B5EF4-FFF2-40B4-BE49-F238E27FC236}">
                <a16:creationId xmlns:a16="http://schemas.microsoft.com/office/drawing/2014/main" id="{B6E3533A-5E72-6B2C-3BAA-19078F7CE83F}"/>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662802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28181" y="665723"/>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i="0" u="none" baseline="0">
                <a:solidFill>
                  <a:srgbClr val="000000"/>
                </a:solidFill>
              </a:rPr>
              <a:t>Tips for enhancing social skills</a:t>
            </a:r>
            <a:endPar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99134" y="2090498"/>
            <a:ext cx="5875972" cy="4101779"/>
          </a:xfrm>
        </p:spPr>
        <p:txBody>
          <a:bodyPr/>
          <a:lstStyle/>
          <a:p>
            <a:pPr marL="114300" lvl="0" algn="l" rtl="0">
              <a:spcBef>
                <a:spcPts val="0"/>
              </a:spcBef>
              <a:spcAft>
                <a:spcPts val="0"/>
              </a:spcAft>
              <a:buClr>
                <a:schemeClr val="dk2"/>
              </a:buClr>
              <a:buSzPts val="1800"/>
            </a:pPr>
            <a:r>
              <a:rPr lang="en-gb" sz="2400" b="0" i="0" u="none" baseline="0">
                <a:latin typeface="Arial"/>
                <a:ea typeface="Arial"/>
                <a:cs typeface="Arial"/>
                <a:sym typeface="Arial"/>
              </a:rPr>
              <a:t>Think of concrete ways to strengthen the skills that you do not feel very confident in. </a:t>
            </a:r>
          </a:p>
          <a:p>
            <a:pPr marL="114300" lvl="0" algn="l" rtl="0">
              <a:spcBef>
                <a:spcPts val="0"/>
              </a:spcBef>
              <a:spcAft>
                <a:spcPts val="0"/>
              </a:spcAft>
              <a:buClr>
                <a:schemeClr val="dk2"/>
              </a:buClr>
              <a:buSzPts val="1800"/>
            </a:pPr>
            <a:endParaRPr lang="en-gb" sz="2400" dirty="0">
              <a:latin typeface="Arial"/>
              <a:cs typeface="Arial"/>
            </a:endParaRPr>
          </a:p>
          <a:p>
            <a:pPr marL="457200" lvl="0" indent="-342900" algn="l" rtl="0">
              <a:spcBef>
                <a:spcPts val="0"/>
              </a:spcBef>
              <a:spcAft>
                <a:spcPts val="0"/>
              </a:spcAft>
              <a:buClr>
                <a:schemeClr val="dk2"/>
              </a:buClr>
              <a:buSzPts val="1800"/>
              <a:buChar char="●"/>
            </a:pPr>
            <a:r>
              <a:rPr lang="en-gb" sz="2400" b="1" i="1" u="none" baseline="0">
                <a:latin typeface="Arial"/>
                <a:ea typeface="Arial"/>
                <a:cs typeface="Arial"/>
                <a:sym typeface="Arial"/>
              </a:rPr>
              <a:t>Next time when... I...</a:t>
            </a:r>
          </a:p>
          <a:p>
            <a:pPr marL="457200" lvl="0" indent="-342900" algn="l" rtl="0">
              <a:spcBef>
                <a:spcPts val="0"/>
              </a:spcBef>
              <a:spcAft>
                <a:spcPts val="0"/>
              </a:spcAft>
              <a:buClr>
                <a:schemeClr val="dk2"/>
              </a:buClr>
              <a:buSzPts val="1800"/>
              <a:buChar char="●"/>
            </a:pPr>
            <a:r>
              <a:rPr lang="en-gb" sz="2400" b="1" i="1" u="none" baseline="0">
                <a:latin typeface="Arial"/>
                <a:ea typeface="Arial"/>
                <a:cs typeface="Arial"/>
                <a:sym typeface="Arial"/>
              </a:rPr>
              <a:t>If I need help</a:t>
            </a:r>
            <a:r>
              <a:rPr lang="en-gb" sz="2400" b="0" i="1" u="none" baseline="0">
                <a:latin typeface="Arial"/>
                <a:ea typeface="Arial"/>
                <a:cs typeface="Arial"/>
                <a:sym typeface="Arial"/>
              </a:rPr>
              <a:t> at the supermarket, I will confidently ask for assistance from the staff or another customer.</a:t>
            </a:r>
          </a:p>
          <a:p>
            <a:pPr marL="457200" lvl="0" indent="-342900" algn="l" rtl="0">
              <a:spcBef>
                <a:spcPts val="0"/>
              </a:spcBef>
              <a:spcAft>
                <a:spcPts val="0"/>
              </a:spcAft>
              <a:buClr>
                <a:schemeClr val="dk2"/>
              </a:buClr>
              <a:buSzPts val="1800"/>
              <a:buChar char="●"/>
            </a:pPr>
            <a:r>
              <a:rPr lang="en-gb" sz="2400" b="1" i="1" u="none" baseline="0">
                <a:latin typeface="Arial"/>
                <a:ea typeface="Arial"/>
                <a:cs typeface="Arial"/>
                <a:sym typeface="Arial"/>
              </a:rPr>
              <a:t>I will try to accept</a:t>
            </a:r>
            <a:r>
              <a:rPr lang="en-gb" sz="2400" b="0" i="1" u="none" baseline="0">
                <a:latin typeface="Arial"/>
                <a:ea typeface="Arial"/>
                <a:cs typeface="Arial"/>
                <a:sym typeface="Arial"/>
              </a:rPr>
              <a:t> views that I completely disagree with. </a:t>
            </a:r>
          </a:p>
          <a:p>
            <a:pPr marL="457200" lvl="0" algn="l" rtl="0">
              <a:lnSpc>
                <a:spcPct val="80000"/>
              </a:lnSpc>
              <a:spcBef>
                <a:spcPts val="0"/>
              </a:spcBef>
              <a:spcAft>
                <a:spcPts val="0"/>
              </a:spcAft>
            </a:pPr>
            <a:endParaRPr lang="en-gb" sz="2400" dirty="0"/>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59E95C21-DC40-C03F-0132-7F3AFB340A79}"/>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659972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712470"/>
            <a:ext cx="9659731" cy="4101779"/>
          </a:xfrm>
        </p:spPr>
        <p:txBody>
          <a:bodyPr/>
          <a:lstStyle/>
          <a:p>
            <a:pPr algn="l" rtl="0">
              <a:spcAft>
                <a:spcPts val="1000"/>
              </a:spcAft>
              <a:buClr>
                <a:schemeClr val="dk2"/>
              </a:buClr>
              <a:buSzPts val="2100"/>
            </a:pPr>
            <a:endParaRPr lang="en-gb" sz="2000" dirty="0">
              <a:latin typeface="Arial"/>
            </a:endParaRPr>
          </a:p>
          <a:p>
            <a:pPr algn="l" rtl="0">
              <a:spcAft>
                <a:spcPts val="1000"/>
              </a:spcAft>
              <a:buSzPts val="2100"/>
            </a:pPr>
            <a:endParaRPr lang="en-gb" sz="2000" dirty="0">
              <a:latin typeface="Arial"/>
              <a:ea typeface="Calibri"/>
            </a:endParaRPr>
          </a:p>
          <a:p>
            <a:pPr algn="l" rtl="0">
              <a:spcAft>
                <a:spcPts val="1000"/>
              </a:spcAft>
              <a:buSzPts val="2100"/>
            </a:pPr>
            <a:r>
              <a:rPr lang="en-gb" sz="2000" b="0" i="0" u="none" baseline="0">
                <a:latin typeface="Arial"/>
                <a:ea typeface="Arial"/>
                <a:cs typeface="Arial"/>
                <a:sym typeface="Arial"/>
              </a:rPr>
              <a:t>1. Write down observations in your gratitude journal at least on one day. </a:t>
            </a:r>
            <a:endParaRPr lang="en-gb" sz="2000" dirty="0">
              <a:latin typeface="Arial"/>
              <a:cs typeface="Arial"/>
            </a:endParaRPr>
          </a:p>
          <a:p>
            <a:pPr algn="l" rtl="0">
              <a:spcAft>
                <a:spcPts val="1000"/>
              </a:spcAft>
              <a:buSzPts val="2100"/>
            </a:pPr>
            <a:endParaRPr lang="en-gb" sz="2000" dirty="0">
              <a:latin typeface="Arial"/>
              <a:cs typeface="Arial"/>
            </a:endParaRPr>
          </a:p>
          <a:p>
            <a:pPr algn="l" rtl="0">
              <a:buSzPts val="2100"/>
            </a:pPr>
            <a:r>
              <a:rPr lang="en-gb" sz="2000" b="0" i="0" u="none" baseline="0">
                <a:latin typeface="Arial"/>
                <a:ea typeface="Arial"/>
                <a:cs typeface="Arial"/>
                <a:sym typeface="Arial"/>
              </a:rPr>
              <a:t>2. Podcast recommendations:</a:t>
            </a:r>
          </a:p>
          <a:p>
            <a:pPr marL="742950" indent="-285750">
              <a:buSzPts val="2100"/>
              <a:buFont typeface="Arial" panose="020B0604020202020204" pitchFamily="34" charset="0"/>
              <a:buChar char="•"/>
            </a:pPr>
            <a:endParaRPr lang="fi-FI" sz="1800" b="1" dirty="0">
              <a:latin typeface="Times New Roman"/>
              <a:ea typeface="Arial"/>
              <a:cs typeface="Times New Roman"/>
            </a:endParaRPr>
          </a:p>
          <a:p>
            <a:pPr marL="742950" indent="-285750">
              <a:buSzPts val="2100"/>
              <a:buFont typeface="Arial" panose="020B0604020202020204" pitchFamily="34" charset="0"/>
              <a:buChar char="•"/>
            </a:pPr>
            <a:r>
              <a:rPr lang="fi-FI" sz="1800" dirty="0">
                <a:solidFill>
                  <a:srgbClr val="444444"/>
                </a:solidFill>
                <a:latin typeface="Calibri"/>
                <a:ea typeface="Calibri"/>
                <a:cs typeface="Calibri"/>
                <a:sym typeface="Arial"/>
                <a:hlinkClick r:id="rId3"/>
              </a:rPr>
              <a:t>How to be yourself in relationships</a:t>
            </a:r>
            <a:endParaRPr lang="fi-FI" sz="1800">
              <a:solidFill>
                <a:srgbClr val="444444"/>
              </a:solidFill>
              <a:latin typeface="Calibri"/>
              <a:ea typeface="Calibri"/>
              <a:cs typeface="Calibri"/>
              <a:sym typeface="Arial"/>
            </a:endParaRPr>
          </a:p>
          <a:p>
            <a:pPr marL="742950" indent="-285750">
              <a:buSzPts val="2100"/>
              <a:buFont typeface="Arial" panose="020B0604020202020204" pitchFamily="34" charset="0"/>
              <a:buChar char="•"/>
            </a:pPr>
            <a:endParaRPr lang="fi-FI" sz="1200" dirty="0">
              <a:solidFill>
                <a:srgbClr val="444444"/>
              </a:solidFill>
              <a:latin typeface="Calibri"/>
              <a:ea typeface="Calibri"/>
              <a:cs typeface="Calibri"/>
            </a:endParaRPr>
          </a:p>
          <a:p>
            <a:pPr marL="800100" lvl="1" indent="-342900" algn="l">
              <a:buSzPts val="2100"/>
              <a:buFont typeface="Courier New,monospace" panose="020B0604020202020204" pitchFamily="34" charset="0"/>
              <a:buChar char="o"/>
            </a:pPr>
            <a:endParaRPr lang="en-gb" sz="1800" dirty="0">
              <a:latin typeface="Arial" panose="020B0604020202020204" pitchFamily="34" charset="0"/>
            </a:endParaRPr>
          </a:p>
          <a:p>
            <a:pPr algn="l" rtl="0">
              <a:lnSpc>
                <a:spcPct val="80000"/>
              </a:lnSpc>
              <a:buSzPts val="440"/>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760676" y="-645969"/>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930720"/>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i="0" u="none" baseline="0">
                <a:solidFill>
                  <a:srgbClr val="000000"/>
                </a:solidFill>
              </a:rPr>
              <a:t>Weekly </a:t>
            </a: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assignment – choose one that suits you!</a:t>
            </a:r>
          </a:p>
        </p:txBody>
      </p:sp>
    </p:spTree>
    <p:extLst>
      <p:ext uri="{BB962C8B-B14F-4D97-AF65-F5344CB8AC3E}">
        <p14:creationId xmlns:p14="http://schemas.microsoft.com/office/powerpoint/2010/main" val="41734468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2737763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en-gb" b="1" i="0" u="none" baseline="0"/>
              <a:t>7th and 8th meeting</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366984" y="4308953"/>
            <a:ext cx="86513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a:ln>
                  <a:noFill/>
                </a:ln>
                <a:solidFill>
                  <a:srgbClr val="000000"/>
                </a:solidFill>
                <a:effectLst/>
                <a:uLnTx/>
                <a:uFillTx/>
                <a:latin typeface="Calibri" panose="020F0502020204030204"/>
                <a:ea typeface="+mn-ea"/>
                <a:cs typeface="+mn-cs"/>
              </a:rPr>
              <a:t>Expectations and dreams</a:t>
            </a:r>
          </a:p>
        </p:txBody>
      </p:sp>
    </p:spTree>
    <p:extLst>
      <p:ext uri="{BB962C8B-B14F-4D97-AF65-F5344CB8AC3E}">
        <p14:creationId xmlns:p14="http://schemas.microsoft.com/office/powerpoint/2010/main" val="4167064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gb" sz="3200" b="1" i="0" u="none" baseline="0"/>
              <a:t>7</a:t>
            </a:r>
          </a:p>
        </p:txBody>
      </p:sp>
    </p:spTree>
    <p:extLst>
      <p:ext uri="{BB962C8B-B14F-4D97-AF65-F5344CB8AC3E}">
        <p14:creationId xmlns:p14="http://schemas.microsoft.com/office/powerpoint/2010/main" val="1510699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754100" y="495805"/>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How are we doing?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0" y="1722824"/>
            <a:ext cx="5511453" cy="4101779"/>
          </a:xfrm>
        </p:spPr>
        <p:txBody>
          <a:bodyPr/>
          <a:lstStyle/>
          <a:p>
            <a:pPr lvl="0" algn="l" rtl="0">
              <a:spcBef>
                <a:spcPts val="0"/>
              </a:spcBef>
              <a:spcAft>
                <a:spcPts val="0"/>
              </a:spcAft>
            </a:pPr>
            <a:r>
              <a:rPr lang="en-gb" sz="2800" b="0" i="0" u="none" baseline="0">
                <a:latin typeface="Arial"/>
                <a:ea typeface="Arial"/>
                <a:cs typeface="Arial"/>
                <a:sym typeface="Arial"/>
              </a:rPr>
              <a:t>How are you feeling right now?</a:t>
            </a:r>
          </a:p>
          <a:p>
            <a:pPr lvl="0" algn="l" rtl="0">
              <a:spcBef>
                <a:spcPts val="0"/>
              </a:spcBef>
              <a:spcAft>
                <a:spcPts val="0"/>
              </a:spcAft>
            </a:pPr>
            <a:endParaRPr lang="en-gb" sz="2800" dirty="0">
              <a:latin typeface="Arial"/>
              <a:cs typeface="Arial"/>
            </a:endParaRPr>
          </a:p>
          <a:p>
            <a:pPr lvl="0" algn="l" rtl="0">
              <a:spcBef>
                <a:spcPts val="0"/>
              </a:spcBef>
              <a:spcAft>
                <a:spcPts val="0"/>
              </a:spcAft>
            </a:pPr>
            <a:r>
              <a:rPr lang="en-gb" sz="2800" b="0" i="0" u="none" baseline="0">
                <a:latin typeface="Arial"/>
                <a:ea typeface="Arial"/>
                <a:cs typeface="Arial"/>
                <a:sym typeface="Arial"/>
              </a:rPr>
              <a:t>What is on your mind?</a:t>
            </a:r>
          </a:p>
          <a:p>
            <a:pPr lvl="0" algn="l" rtl="0">
              <a:spcBef>
                <a:spcPts val="0"/>
              </a:spcBef>
              <a:spcAft>
                <a:spcPts val="0"/>
              </a:spcAft>
            </a:pPr>
            <a:endParaRPr lang="en-gb" sz="2800" dirty="0">
              <a:latin typeface="Arial" panose="020B0604020202020204" pitchFamily="34" charset="0"/>
            </a:endParaRPr>
          </a:p>
          <a:p>
            <a:pPr lvl="0" algn="l" rtl="0">
              <a:spcBef>
                <a:spcPts val="0"/>
              </a:spcBef>
              <a:spcAft>
                <a:spcPts val="0"/>
              </a:spcAft>
            </a:pPr>
            <a:r>
              <a:rPr lang="en-gb" sz="2800" b="0" i="0" u="none" baseline="0">
                <a:latin typeface="Arial"/>
                <a:ea typeface="Arial"/>
                <a:cs typeface="Arial"/>
                <a:sym typeface="Arial"/>
              </a:rPr>
              <a:t>Is there anything you would like to share from your gratitude journal?</a:t>
            </a:r>
          </a:p>
          <a:p>
            <a:endParaRPr lang="en-gb" dirty="0"/>
          </a:p>
        </p:txBody>
      </p:sp>
    </p:spTree>
    <p:extLst>
      <p:ext uri="{BB962C8B-B14F-4D97-AF65-F5344CB8AC3E}">
        <p14:creationId xmlns:p14="http://schemas.microsoft.com/office/powerpoint/2010/main" val="2860129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en-gb" sz="3200" b="1" i="0" u="none" baseline="0"/>
              <a:t>Expectations towards yourself and others</a:t>
            </a:r>
            <a:endParaRPr lang="en-gb"/>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8" y="1928807"/>
            <a:ext cx="11057181" cy="3966119"/>
          </a:xfrm>
        </p:spPr>
        <p:txBody>
          <a:bodyPr>
            <a:normAutofit/>
          </a:bodyPr>
          <a:lstStyle/>
          <a:p>
            <a:pPr marL="457200" lvl="0" indent="-355600" algn="l" rtl="0">
              <a:spcBef>
                <a:spcPts val="0"/>
              </a:spcBef>
              <a:spcAft>
                <a:spcPts val="0"/>
              </a:spcAft>
              <a:buClr>
                <a:schemeClr val="dk2"/>
              </a:buClr>
              <a:buSzPts val="2000"/>
              <a:buChar char="●"/>
            </a:pPr>
            <a:r>
              <a:rPr lang="en-gb" sz="2400" b="0" i="0" u="none" baseline="0"/>
              <a:t>We have various expectations for ourselves and others. </a:t>
            </a:r>
          </a:p>
          <a:p>
            <a:pPr marL="101600" lvl="0" algn="l" rtl="0">
              <a:spcBef>
                <a:spcPts val="0"/>
              </a:spcBef>
              <a:spcAft>
                <a:spcPts val="0"/>
              </a:spcAft>
              <a:buClr>
                <a:schemeClr val="dk2"/>
              </a:buClr>
              <a:buSzPts val="2000"/>
            </a:pPr>
            <a:endParaRPr lang="en-gb" sz="2400"/>
          </a:p>
          <a:p>
            <a:pPr marL="457200" lvl="0" indent="-355600" algn="l" rtl="0">
              <a:spcBef>
                <a:spcPts val="0"/>
              </a:spcBef>
              <a:spcAft>
                <a:spcPts val="0"/>
              </a:spcAft>
              <a:buClr>
                <a:schemeClr val="dk2"/>
              </a:buClr>
              <a:buSzPts val="2000"/>
              <a:buChar char="●"/>
            </a:pPr>
            <a:r>
              <a:rPr lang="en-gb" sz="2400" b="0" i="0" u="none" baseline="0"/>
              <a:t>Expectations for ourselves may arise from how we feel life should be or how people are used to seeing us.</a:t>
            </a:r>
          </a:p>
          <a:p>
            <a:pPr marL="101600" lvl="0" algn="l" rtl="0">
              <a:spcBef>
                <a:spcPts val="0"/>
              </a:spcBef>
              <a:spcAft>
                <a:spcPts val="0"/>
              </a:spcAft>
              <a:buClr>
                <a:schemeClr val="dk2"/>
              </a:buClr>
              <a:buSzPts val="2000"/>
            </a:pPr>
            <a:endParaRPr lang="en-gb" sz="2000"/>
          </a:p>
          <a:p>
            <a:pPr marL="558800" lvl="1" algn="l" rtl="0">
              <a:spcBef>
                <a:spcPts val="0"/>
              </a:spcBef>
              <a:spcAft>
                <a:spcPts val="0"/>
              </a:spcAft>
              <a:buClr>
                <a:schemeClr val="dk2"/>
              </a:buClr>
              <a:buSzPts val="2000"/>
            </a:pPr>
            <a:endParaRPr lang="en-gb" sz="2000"/>
          </a:p>
          <a:p>
            <a:endParaRPr lang="en-gb"/>
          </a:p>
        </p:txBody>
      </p:sp>
      <p:sp>
        <p:nvSpPr>
          <p:cNvPr id="4" name="Google Shape;548;p93">
            <a:extLst>
              <a:ext uri="{FF2B5EF4-FFF2-40B4-BE49-F238E27FC236}">
                <a16:creationId xmlns:a16="http://schemas.microsoft.com/office/drawing/2014/main" id="{44864B93-2F7C-9929-E330-BA06E0193C81}"/>
              </a:ext>
            </a:extLst>
          </p:cNvPr>
          <p:cNvSpPr/>
          <p:nvPr/>
        </p:nvSpPr>
        <p:spPr>
          <a:xfrm>
            <a:off x="296620" y="3790024"/>
            <a:ext cx="3866306"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en-gb" sz="2400" b="0" i="1" u="none" baseline="0"/>
              <a:t>I should have a job in order to be seen as valuable in the eyes of others. </a:t>
            </a:r>
          </a:p>
        </p:txBody>
      </p:sp>
      <p:sp>
        <p:nvSpPr>
          <p:cNvPr id="5" name="Google Shape;548;p93">
            <a:extLst>
              <a:ext uri="{FF2B5EF4-FFF2-40B4-BE49-F238E27FC236}">
                <a16:creationId xmlns:a16="http://schemas.microsoft.com/office/drawing/2014/main" id="{EBD9FB54-D3EA-264F-F957-F7219C363242}"/>
              </a:ext>
            </a:extLst>
          </p:cNvPr>
          <p:cNvSpPr/>
          <p:nvPr/>
        </p:nvSpPr>
        <p:spPr>
          <a:xfrm>
            <a:off x="4162926" y="3790024"/>
            <a:ext cx="3667329"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en-gb" sz="2400" b="0" i="1" u="none" baseline="0"/>
              <a:t>I've always been quiet, so it would be strange if I suddenly started talking now.</a:t>
            </a:r>
          </a:p>
        </p:txBody>
      </p:sp>
      <p:sp>
        <p:nvSpPr>
          <p:cNvPr id="6" name="Google Shape;548;p93">
            <a:extLst>
              <a:ext uri="{FF2B5EF4-FFF2-40B4-BE49-F238E27FC236}">
                <a16:creationId xmlns:a16="http://schemas.microsoft.com/office/drawing/2014/main" id="{D77C7C58-161A-186D-9D75-39AA616CAFA1}"/>
              </a:ext>
            </a:extLst>
          </p:cNvPr>
          <p:cNvSpPr/>
          <p:nvPr/>
        </p:nvSpPr>
        <p:spPr>
          <a:xfrm>
            <a:off x="7890334" y="3790024"/>
            <a:ext cx="3866306"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en-gb" sz="2400" b="0" i="1" u="none" baseline="0"/>
              <a:t>I'm sure no one can understand me because I'm so different. </a:t>
            </a:r>
          </a:p>
        </p:txBody>
      </p:sp>
      <p:sp>
        <p:nvSpPr>
          <p:cNvPr id="8" name="Tähti: 5-sakarainen 7">
            <a:extLst>
              <a:ext uri="{FF2B5EF4-FFF2-40B4-BE49-F238E27FC236}">
                <a16:creationId xmlns:a16="http://schemas.microsoft.com/office/drawing/2014/main" id="{8ECBBAF6-B187-9AC5-A942-7B54F178B50C}"/>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25826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16238" y="65670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r>
              <a:rPr lang="en-gb" b="1" i="0" u="none" baseline="0"/>
              <a:t>Let's get to know each other!</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0670" y="1973344"/>
            <a:ext cx="5743691" cy="4101779"/>
          </a:xfrm>
        </p:spPr>
        <p:txBody>
          <a:bodyPr/>
          <a:lstStyle/>
          <a:p>
            <a:pPr marL="0" lvl="0" indent="0" algn="l" rtl="0">
              <a:spcBef>
                <a:spcPts val="0"/>
              </a:spcBef>
              <a:spcAft>
                <a:spcPts val="0"/>
              </a:spcAft>
              <a:buNone/>
            </a:pPr>
            <a:r>
              <a:rPr lang="en-gb" sz="24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Introductions </a:t>
            </a:r>
          </a:p>
          <a:p>
            <a:pPr marL="0" lvl="0" indent="0" algn="l" rtl="0">
              <a:spcBef>
                <a:spcPts val="0"/>
              </a:spcBef>
              <a:spcAft>
                <a:spcPts val="0"/>
              </a:spcAft>
              <a:buNone/>
            </a:pPr>
            <a:endParaRPr lang="en-gb" sz="2000" b="1" dirty="0">
              <a:latin typeface="Arial" panose="020B0604020202020204" pitchFamily="34" charset="0"/>
            </a:endParaRPr>
          </a:p>
          <a:p>
            <a:pPr marL="342900" lvl="0" indent="-342900" algn="l" rtl="0">
              <a:spcBef>
                <a:spcPts val="0"/>
              </a:spcBef>
              <a:spcAft>
                <a:spcPts val="0"/>
              </a:spcAft>
              <a:buFont typeface="Wingdings" panose="05000000000000000000" pitchFamily="2" charset="2"/>
              <a:buChar char="v"/>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Tell us the name you would like the others to call you in the group</a:t>
            </a:r>
          </a:p>
          <a:p>
            <a:pPr marL="342900" indent="-342900" algn="l" rtl="0">
              <a:buFont typeface="Wingdings" panose="05000000000000000000" pitchFamily="2" charset="2"/>
              <a:buChar char="v"/>
            </a:pPr>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Tell us what you expect from the group</a:t>
            </a:r>
          </a:p>
          <a:p>
            <a:pPr marL="342900" indent="-342900" algn="l" rtl="0">
              <a:buFont typeface="Wingdings" panose="05000000000000000000" pitchFamily="2" charset="2"/>
              <a:buChar char="v"/>
            </a:pPr>
            <a:endParaRPr lang="en-gb" sz="2400" dirty="0">
              <a:latin typeface="Arial" panose="020B0604020202020204" pitchFamily="34" charset="0"/>
            </a:endParaRPr>
          </a:p>
          <a:p>
            <a:pPr algn="l" rtl="0"/>
            <a:r>
              <a:rPr lang="en-gb"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After this, the other group members can ask the person introducing themselves a few questions</a:t>
            </a:r>
            <a:endParaRPr lang="en-gb" dirty="0"/>
          </a:p>
        </p:txBody>
      </p:sp>
      <p:sp>
        <p:nvSpPr>
          <p:cNvPr id="2" name="Puhekupla: Soikea 1">
            <a:extLst>
              <a:ext uri="{FF2B5EF4-FFF2-40B4-BE49-F238E27FC236}">
                <a16:creationId xmlns:a16="http://schemas.microsoft.com/office/drawing/2014/main" id="{ACC75D8A-883B-8E19-B1DC-83ABA650BB6A}"/>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4479037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38079" y="672801"/>
            <a:ext cx="10515600" cy="781750"/>
          </a:xfrm>
        </p:spPr>
        <p:txBody>
          <a:bodyPr>
            <a:normAutofit fontScale="90000"/>
          </a:bodyPr>
          <a:lstStyle/>
          <a:p>
            <a:pPr algn="l" rtl="0"/>
            <a:r>
              <a:rPr lang="en-gb" sz="3200" b="1" i="0" u="none" baseline="0"/>
              <a:t>It is important to adjust expectations according to what matters</a:t>
            </a:r>
            <a:endParaRPr lang="en-gb"/>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638079" y="2052174"/>
            <a:ext cx="8206510" cy="4415041"/>
          </a:xfrm>
        </p:spPr>
        <p:txBody>
          <a:bodyPr>
            <a:normAutofit/>
          </a:bodyPr>
          <a:lstStyle/>
          <a:p>
            <a:pPr marL="457200" lvl="0" indent="-337820" algn="l" rtl="0">
              <a:lnSpc>
                <a:spcPct val="80000"/>
              </a:lnSpc>
              <a:spcBef>
                <a:spcPts val="0"/>
              </a:spcBef>
              <a:spcAft>
                <a:spcPts val="0"/>
              </a:spcAft>
              <a:buSzPts val="1720"/>
              <a:buChar char="●"/>
            </a:pPr>
            <a:r>
              <a:rPr lang="en-gb" sz="2400" b="0" i="0" u="none" baseline="0">
                <a:latin typeface="Arial"/>
                <a:ea typeface="Arial"/>
                <a:cs typeface="Arial"/>
                <a:sym typeface="Arial"/>
              </a:rPr>
              <a:t>Expectations towards yourself come from all directions: the media, loved ones and society.</a:t>
            </a:r>
          </a:p>
          <a:p>
            <a:pPr marL="119380" lvl="0" algn="l" rtl="0">
              <a:lnSpc>
                <a:spcPct val="80000"/>
              </a:lnSpc>
              <a:spcBef>
                <a:spcPts val="0"/>
              </a:spcBef>
              <a:spcAft>
                <a:spcPts val="0"/>
              </a:spcAft>
              <a:buSzPts val="1720"/>
            </a:pPr>
            <a:endParaRPr lang="en-gb" sz="2400" dirty="0"/>
          </a:p>
          <a:p>
            <a:pPr marL="457200" lvl="0" indent="-337820" algn="l" rtl="0">
              <a:lnSpc>
                <a:spcPct val="80000"/>
              </a:lnSpc>
              <a:spcBef>
                <a:spcPts val="0"/>
              </a:spcBef>
              <a:spcAft>
                <a:spcPts val="0"/>
              </a:spcAft>
              <a:buSzPts val="1720"/>
              <a:buChar char="●"/>
            </a:pPr>
            <a:r>
              <a:rPr lang="en-gb" sz="2400" b="0" i="0" u="none" baseline="0">
                <a:latin typeface="Arial"/>
                <a:ea typeface="Arial"/>
                <a:cs typeface="Arial"/>
                <a:sym typeface="Arial"/>
              </a:rPr>
              <a:t>It is good to pause and think whether the expectations are actually real and what kind of life you would like to live. </a:t>
            </a:r>
          </a:p>
          <a:p>
            <a:pPr marL="119380" lvl="0" algn="l" rtl="0">
              <a:lnSpc>
                <a:spcPct val="80000"/>
              </a:lnSpc>
              <a:spcBef>
                <a:spcPts val="0"/>
              </a:spcBef>
              <a:spcAft>
                <a:spcPts val="0"/>
              </a:spcAft>
              <a:buSzPts val="1720"/>
            </a:pPr>
            <a:endParaRPr lang="en-gb" sz="2400" dirty="0"/>
          </a:p>
          <a:p>
            <a:pPr marL="457200" indent="-337820" algn="l" rtl="0">
              <a:lnSpc>
                <a:spcPct val="80000"/>
              </a:lnSpc>
              <a:buSzPts val="1720"/>
              <a:buChar char="●"/>
            </a:pPr>
            <a:r>
              <a:rPr lang="en-gb" sz="2400" b="0" i="0" u="none" baseline="0">
                <a:latin typeface="Arial"/>
                <a:ea typeface="Arial"/>
                <a:cs typeface="Arial"/>
                <a:sym typeface="Arial"/>
              </a:rPr>
              <a:t>One way to approach what is important in life is to clarify your values. Once you know the kind of life you want to live according to your values, it becomes easier to identify the expectations that promote that.</a:t>
            </a:r>
          </a:p>
          <a:p>
            <a:pPr marL="119380" lvl="0" algn="l" rtl="0">
              <a:lnSpc>
                <a:spcPct val="80000"/>
              </a:lnSpc>
              <a:spcBef>
                <a:spcPts val="0"/>
              </a:spcBef>
              <a:spcAft>
                <a:spcPts val="0"/>
              </a:spcAft>
              <a:buSzPts val="1720"/>
            </a:pPr>
            <a:endParaRPr lang="en-gb" sz="2400" dirty="0"/>
          </a:p>
          <a:p>
            <a:pPr marL="119380" algn="ctr" rtl="0">
              <a:lnSpc>
                <a:spcPct val="80000"/>
              </a:lnSpc>
              <a:buSzPts val="1720"/>
            </a:pPr>
            <a:endParaRPr lang="en-gb" sz="2400" b="1" dirty="0">
              <a:latin typeface="Arial"/>
              <a:cs typeface="Arial"/>
            </a:endParaRPr>
          </a:p>
          <a:p>
            <a:pPr marL="119380" algn="ctr" rtl="0">
              <a:lnSpc>
                <a:spcPct val="80000"/>
              </a:lnSpc>
              <a:buSzPts val="1720"/>
            </a:pPr>
            <a:r>
              <a:rPr lang="en-gb" sz="2400" b="1" i="0" u="none" baseline="0">
                <a:latin typeface="Arial"/>
                <a:ea typeface="Arial"/>
                <a:cs typeface="Arial"/>
                <a:sym typeface="Arial"/>
              </a:rPr>
              <a:t>A life aligned with your own values feels meaningful.</a:t>
            </a:r>
            <a:r>
              <a:rPr lang="en-gb" sz="2400" b="0" i="0" u="none" baseline="0">
                <a:latin typeface="Arial"/>
                <a:ea typeface="Arial"/>
                <a:cs typeface="Arial"/>
                <a:sym typeface="Arial"/>
              </a:rPr>
              <a:t> </a:t>
            </a:r>
            <a:endParaRPr lang="en-gb" dirty="0">
              <a:latin typeface="Arial"/>
              <a:cs typeface="Arial"/>
            </a:endParaRPr>
          </a:p>
        </p:txBody>
      </p:sp>
      <p:pic>
        <p:nvPicPr>
          <p:cNvPr id="5" name="Kuva 4" descr="Kuva, joka sisältää kohteen kuvakaappaus, teksti, Suorakaide, muotoilu&#10;&#10;Kuvaus luotu automaattisesti">
            <a:extLst>
              <a:ext uri="{FF2B5EF4-FFF2-40B4-BE49-F238E27FC236}">
                <a16:creationId xmlns:a16="http://schemas.microsoft.com/office/drawing/2014/main" id="{ACC92C70-1C15-8EB0-B309-F4DA64C57B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1321" y="2049025"/>
            <a:ext cx="2969009" cy="3188484"/>
          </a:xfrm>
          <a:prstGeom prst="rect">
            <a:avLst/>
          </a:prstGeom>
        </p:spPr>
      </p:pic>
    </p:spTree>
    <p:extLst>
      <p:ext uri="{BB962C8B-B14F-4D97-AF65-F5344CB8AC3E}">
        <p14:creationId xmlns:p14="http://schemas.microsoft.com/office/powerpoint/2010/main" val="2942634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54100" y="70867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Can you name five values that are important to you?</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22095" y="1898024"/>
            <a:ext cx="5607486" cy="4101779"/>
          </a:xfrm>
        </p:spPr>
        <p:txBody>
          <a:bodyPr/>
          <a:lstStyle/>
          <a:p>
            <a:pPr marL="88900" lvl="0" algn="l" rtl="0">
              <a:spcBef>
                <a:spcPts val="0"/>
              </a:spcBef>
              <a:spcAft>
                <a:spcPts val="0"/>
              </a:spcAft>
              <a:buClr>
                <a:schemeClr val="dk2"/>
              </a:buClr>
              <a:buSzPts val="2200"/>
            </a:pPr>
            <a:br>
              <a:rPr lang="en-gb" sz="2000"/>
            </a:br>
            <a:endParaRPr lang="en-gb" sz="1600"/>
          </a:p>
        </p:txBody>
      </p:sp>
      <p:sp>
        <p:nvSpPr>
          <p:cNvPr id="2" name="Text Placeholder 1">
            <a:extLst>
              <a:ext uri="{FF2B5EF4-FFF2-40B4-BE49-F238E27FC236}">
                <a16:creationId xmlns:a16="http://schemas.microsoft.com/office/drawing/2014/main" id="{95DBDC50-F4A4-DE07-A073-AA61B0A71882}"/>
              </a:ext>
            </a:extLst>
          </p:cNvPr>
          <p:cNvSpPr txBox="1">
            <a:spLocks/>
          </p:cNvSpPr>
          <p:nvPr/>
        </p:nvSpPr>
        <p:spPr>
          <a:xfrm>
            <a:off x="6317234" y="2424731"/>
            <a:ext cx="5230624" cy="339560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lgn="l" rtl="0">
              <a:buFont typeface="Arial" panose="020B0604020202020204" pitchFamily="34" charset="0"/>
              <a:buChar char="•"/>
            </a:pPr>
            <a:r>
              <a:rPr lang="en-gb"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values are important to you when making choices in life? </a:t>
            </a:r>
          </a:p>
          <a:p>
            <a:endParaRPr lang="en-gb" sz="2400" b="0">
              <a:solidFill>
                <a:srgbClr val="595959"/>
              </a:solidFill>
              <a:latin typeface="Arial" panose="020B0604020202020204" pitchFamily="34" charset="0"/>
            </a:endParaRPr>
          </a:p>
          <a:p>
            <a:pPr marL="457200" indent="-457200" algn="l" rtl="0">
              <a:buFont typeface="Arial" panose="020B0604020202020204" pitchFamily="34" charset="0"/>
              <a:buChar char="•"/>
            </a:pPr>
            <a:r>
              <a:rPr lang="en-gb"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What values, when adhered to, bring meaning to your life?</a:t>
            </a:r>
          </a:p>
          <a:p>
            <a:endParaRPr lang="en-gb" sz="2400" b="0">
              <a:solidFill>
                <a:srgbClr val="595959"/>
              </a:solidFill>
              <a:latin typeface="Arial" panose="020B0604020202020204" pitchFamily="34" charset="0"/>
            </a:endParaRPr>
          </a:p>
          <a:p>
            <a:pPr marL="457200" indent="-457200" algn="l" rtl="0">
              <a:buFont typeface="Arial" panose="020B0604020202020204" pitchFamily="34" charset="0"/>
              <a:buChar char="•"/>
            </a:pPr>
            <a:r>
              <a:rPr lang="en-gb"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Is there anything in your life that prevents you from living according to your values?</a:t>
            </a:r>
            <a:endParaRPr lang="en-gb" sz="2400" b="0">
              <a:solidFill>
                <a:srgbClr val="595959"/>
              </a:solidFill>
              <a:latin typeface="Arial" panose="020B0604020202020204" pitchFamily="34" charset="0"/>
            </a:endParaRPr>
          </a:p>
          <a:p>
            <a:pPr marL="457200" indent="-457200" algn="l" rtl="0">
              <a:buFont typeface="Arial" panose="020B0604020202020204" pitchFamily="34" charset="0"/>
              <a:buChar char="•"/>
            </a:pPr>
            <a:endParaRPr lang="en-gb" sz="2800"/>
          </a:p>
        </p:txBody>
      </p:sp>
      <p:pic>
        <p:nvPicPr>
          <p:cNvPr id="5" name="Picture Placeholder 4" descr="Kuva, joka sisältää kohteen vaate, jalkineet, mies, Ihmisen kasvot&#10;&#10;Kuvaus luotu automaattisesti">
            <a:extLst>
              <a:ext uri="{FF2B5EF4-FFF2-40B4-BE49-F238E27FC236}">
                <a16:creationId xmlns:a16="http://schemas.microsoft.com/office/drawing/2014/main" id="{185B42B7-37A3-76F5-EDC0-6D3C6266CF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3402" y="2427048"/>
            <a:ext cx="5176637" cy="4101779"/>
          </a:xfrm>
          <a:prstGeom prst="rect">
            <a:avLst/>
          </a:prstGeom>
        </p:spPr>
      </p:pic>
      <p:sp>
        <p:nvSpPr>
          <p:cNvPr id="9" name="Puhekupla: Soikea 8">
            <a:extLst>
              <a:ext uri="{FF2B5EF4-FFF2-40B4-BE49-F238E27FC236}">
                <a16:creationId xmlns:a16="http://schemas.microsoft.com/office/drawing/2014/main" id="{0538DF3B-9C0F-D070-2166-4309D32E067F}"/>
              </a:ext>
            </a:extLst>
          </p:cNvPr>
          <p:cNvSpPr/>
          <p:nvPr/>
        </p:nvSpPr>
        <p:spPr>
          <a:xfrm>
            <a:off x="2165006" y="1611839"/>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Tähti: 5-sakarainen 10">
            <a:extLst>
              <a:ext uri="{FF2B5EF4-FFF2-40B4-BE49-F238E27FC236}">
                <a16:creationId xmlns:a16="http://schemas.microsoft.com/office/drawing/2014/main" id="{B340ABA3-F848-17C6-B8A0-D6AD5A7D73AD}"/>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615894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635"/>
        <p:cNvGrpSpPr/>
        <p:nvPr/>
      </p:nvGrpSpPr>
      <p:grpSpPr>
        <a:xfrm>
          <a:off x="0" y="0"/>
          <a:ext cx="0" cy="0"/>
          <a:chOff x="0" y="0"/>
          <a:chExt cx="0" cy="0"/>
        </a:xfrm>
      </p:grpSpPr>
      <p:sp>
        <p:nvSpPr>
          <p:cNvPr id="636" name="Google Shape;636;p104"/>
          <p:cNvSpPr txBox="1">
            <a:spLocks noGrp="1"/>
          </p:cNvSpPr>
          <p:nvPr>
            <p:ph type="ctrTitle"/>
          </p:nvPr>
        </p:nvSpPr>
        <p:spPr>
          <a:xfrm>
            <a:off x="255577" y="-1204783"/>
            <a:ext cx="11360800" cy="2736800"/>
          </a:xfrm>
          <a:prstGeom prst="rect">
            <a:avLst/>
          </a:prstGeom>
        </p:spPr>
        <p:txBody>
          <a:bodyPr spcFirstLastPara="1" wrap="square" lIns="121900" tIns="121900" rIns="121900" bIns="121900" anchor="b" anchorCtr="0">
            <a:normAutofit/>
          </a:bodyPr>
          <a:lstStyle/>
          <a:p>
            <a:pPr rtl="0"/>
            <a:r>
              <a:rPr lang="en-gb" sz="4800" b="1" i="0" u="none" baseline="0"/>
              <a:t>Future steps</a:t>
            </a:r>
            <a:endParaRPr sz="4800" b="1" dirty="0"/>
          </a:p>
        </p:txBody>
      </p:sp>
      <p:sp>
        <p:nvSpPr>
          <p:cNvPr id="642" name="Google Shape;642;p104"/>
          <p:cNvSpPr txBox="1"/>
          <p:nvPr/>
        </p:nvSpPr>
        <p:spPr>
          <a:xfrm>
            <a:off x="710101" y="4759768"/>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gb" sz="2400" b="0" i="0" u="none" kern="0" baseline="0">
                <a:solidFill>
                  <a:srgbClr val="595959"/>
                </a:solidFill>
                <a:latin typeface="Arial"/>
                <a:ea typeface="Arial"/>
                <a:cs typeface="Arial"/>
                <a:sym typeface="Arial"/>
              </a:rPr>
              <a:t>Practising gratitude</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49" name="Google Shape;649;p104"/>
          <p:cNvSpPr txBox="1"/>
          <p:nvPr/>
        </p:nvSpPr>
        <p:spPr>
          <a:xfrm>
            <a:off x="710101" y="2984425"/>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Becoming a volunteer</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2" name="Google Shape;652;p104"/>
          <p:cNvSpPr txBox="1"/>
          <p:nvPr/>
        </p:nvSpPr>
        <p:spPr>
          <a:xfrm>
            <a:off x="5368777" y="4671899"/>
            <a:ext cx="6358123"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Examining personal thought and behavioural patterns</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5" name="Google Shape;655;p104"/>
          <p:cNvSpPr txBox="1"/>
          <p:nvPr/>
        </p:nvSpPr>
        <p:spPr>
          <a:xfrm>
            <a:off x="5608400" y="2762929"/>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Learning more about loneliness</a:t>
            </a:r>
            <a:endParaRPr kumimoji="0" sz="24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57" name="Google Shape;657;p104"/>
          <p:cNvSpPr txBox="1"/>
          <p:nvPr/>
        </p:nvSpPr>
        <p:spPr>
          <a:xfrm>
            <a:off x="710101" y="5651820"/>
            <a:ext cx="6225958"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Finding ne</a:t>
            </a:r>
            <a:r>
              <a:rPr lang="en-gb" sz="2400" b="0" i="0" u="none" kern="0" baseline="0">
                <a:solidFill>
                  <a:srgbClr val="595959"/>
                </a:solidFill>
                <a:latin typeface="Arial"/>
                <a:ea typeface="Arial"/>
                <a:cs typeface="Arial"/>
                <a:sym typeface="Arial"/>
              </a:rPr>
              <a:t>w relationships</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9" name="Google Shape;659;p104"/>
          <p:cNvSpPr txBox="1"/>
          <p:nvPr/>
        </p:nvSpPr>
        <p:spPr>
          <a:xfrm>
            <a:off x="7619762" y="1925920"/>
            <a:ext cx="670031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gb" sz="2400" b="0" i="0" u="none" kern="0" baseline="0">
                <a:solidFill>
                  <a:srgbClr val="595959"/>
                </a:solidFill>
                <a:latin typeface="Arial"/>
                <a:ea typeface="Arial"/>
                <a:cs typeface="Arial"/>
                <a:sym typeface="Arial"/>
              </a:rPr>
              <a:t>Enhancing self-esteem.</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3" name="Google Shape;651;p104">
            <a:extLst>
              <a:ext uri="{FF2B5EF4-FFF2-40B4-BE49-F238E27FC236}">
                <a16:creationId xmlns:a16="http://schemas.microsoft.com/office/drawing/2014/main" id="{F5B7036E-362F-0922-56C0-BB20D49BA944}"/>
              </a:ext>
            </a:extLst>
          </p:cNvPr>
          <p:cNvSpPr txBox="1"/>
          <p:nvPr/>
        </p:nvSpPr>
        <p:spPr>
          <a:xfrm>
            <a:off x="4653985" y="3772345"/>
            <a:ext cx="7418831"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Deepening existing relationships</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4" name="Google Shape;649;p104">
            <a:extLst>
              <a:ext uri="{FF2B5EF4-FFF2-40B4-BE49-F238E27FC236}">
                <a16:creationId xmlns:a16="http://schemas.microsoft.com/office/drawing/2014/main" id="{50F3EA58-49EB-45D6-EB90-54D1D926FF4B}"/>
              </a:ext>
            </a:extLst>
          </p:cNvPr>
          <p:cNvSpPr txBox="1"/>
          <p:nvPr/>
        </p:nvSpPr>
        <p:spPr>
          <a:xfrm>
            <a:off x="710101" y="3890659"/>
            <a:ext cx="2120782"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a:ln>
                  <a:noFill/>
                </a:ln>
                <a:solidFill>
                  <a:srgbClr val="595959"/>
                </a:solidFill>
                <a:effectLst/>
                <a:uLnTx/>
                <a:uFillTx/>
                <a:latin typeface="Arial"/>
                <a:ea typeface="+mn-ea"/>
                <a:cs typeface="Arial"/>
                <a:sym typeface="Arial"/>
              </a:rPr>
              <a:t>Professional help</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5" name="Google Shape;642;p104">
            <a:extLst>
              <a:ext uri="{FF2B5EF4-FFF2-40B4-BE49-F238E27FC236}">
                <a16:creationId xmlns:a16="http://schemas.microsoft.com/office/drawing/2014/main" id="{0418E5BE-D993-EDE2-7088-F3C46A85BF7A}"/>
              </a:ext>
            </a:extLst>
          </p:cNvPr>
          <p:cNvSpPr txBox="1"/>
          <p:nvPr/>
        </p:nvSpPr>
        <p:spPr>
          <a:xfrm>
            <a:off x="6277354" y="5571453"/>
            <a:ext cx="5245692"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gb" sz="2400" b="0" i="0" u="none" kern="0" baseline="0">
                <a:solidFill>
                  <a:srgbClr val="595959"/>
                </a:solidFill>
                <a:latin typeface="Arial"/>
                <a:ea typeface="Arial"/>
                <a:cs typeface="Arial"/>
                <a:sym typeface="Arial"/>
              </a:rPr>
              <a:t>Improving social skills</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 name="Google Shape;659;p104">
            <a:extLst>
              <a:ext uri="{FF2B5EF4-FFF2-40B4-BE49-F238E27FC236}">
                <a16:creationId xmlns:a16="http://schemas.microsoft.com/office/drawing/2014/main" id="{A6070F80-63A3-CE2E-39DA-8481ABE25531}"/>
              </a:ext>
            </a:extLst>
          </p:cNvPr>
          <p:cNvSpPr txBox="1"/>
          <p:nvPr/>
        </p:nvSpPr>
        <p:spPr>
          <a:xfrm>
            <a:off x="710101" y="2089277"/>
            <a:ext cx="670031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gb" sz="2400" b="0" i="0" u="none" kern="0" baseline="0">
                <a:solidFill>
                  <a:srgbClr val="595959"/>
                </a:solidFill>
                <a:latin typeface="Arial"/>
                <a:ea typeface="Arial"/>
                <a:cs typeface="Arial"/>
                <a:sym typeface="Arial"/>
              </a:rPr>
              <a:t>Starting a new hobby</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 name="Tähti: 5-sakarainen 6">
            <a:extLst>
              <a:ext uri="{FF2B5EF4-FFF2-40B4-BE49-F238E27FC236}">
                <a16:creationId xmlns:a16="http://schemas.microsoft.com/office/drawing/2014/main" id="{E58EFB5A-CD02-053A-0B2A-BCF7F08D4E84}"/>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016604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en-gb" sz="5400" b="1" i="0" u="none" baseline="0"/>
              <a:t>Not all growth is </a:t>
            </a:r>
            <a:r>
              <a:rPr lang="en-gb" sz="5400" b="1" i="0" u="none" baseline="0">
                <a:solidFill>
                  <a:srgbClr val="FF0000"/>
                </a:solidFill>
              </a:rPr>
              <a:t>visible</a:t>
            </a:r>
            <a:r>
              <a:rPr lang="en-gb" sz="5400" b="1" i="0" u="none" baseline="0"/>
              <a:t> and not all progress is linear.</a:t>
            </a:r>
            <a:br>
              <a:rPr lang="en-gb" sz="5400"/>
            </a:br>
            <a:r>
              <a:rPr lang="en-gb" sz="5400" b="1" i="0" u="none" baseline="0"/>
              <a:t> Sometimes </a:t>
            </a:r>
            <a:br>
              <a:rPr lang="en-gb" sz="5400"/>
            </a:br>
            <a:r>
              <a:rPr lang="en-gb" sz="5400" b="1" i="0" u="none" baseline="0">
                <a:solidFill>
                  <a:srgbClr val="FF0000"/>
                </a:solidFill>
              </a:rPr>
              <a:t>the most significant changes </a:t>
            </a:r>
            <a:r>
              <a:rPr lang="en-gb" sz="5400" b="1" i="0" u="none" baseline="0"/>
              <a:t>happen quietly, </a:t>
            </a:r>
            <a:r>
              <a:rPr lang="en-gb" sz="5400" b="1" i="0" u="none" baseline="0">
                <a:solidFill>
                  <a:srgbClr val="FF0000"/>
                </a:solidFill>
              </a:rPr>
              <a:t>beneath the surface</a:t>
            </a:r>
            <a:r>
              <a:rPr lang="en-gb" sz="5400" b="1" i="0" u="none" baseline="0"/>
              <a:t>.</a:t>
            </a:r>
            <a:endParaRPr lang="en-gb"/>
          </a:p>
        </p:txBody>
      </p:sp>
    </p:spTree>
    <p:extLst>
      <p:ext uri="{BB962C8B-B14F-4D97-AF65-F5344CB8AC3E}">
        <p14:creationId xmlns:p14="http://schemas.microsoft.com/office/powerpoint/2010/main" val="15040038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58661" y="496935"/>
            <a:ext cx="10515600" cy="781750"/>
          </a:xfrm>
        </p:spPr>
        <p:txBody>
          <a:bodyPr>
            <a:normAutofit/>
          </a:bodyPr>
          <a:lstStyle/>
          <a:p>
            <a:pPr algn="l" rtl="0"/>
            <a:r>
              <a:rPr lang="en-gb" sz="3600" b="1" i="0" u="none" baseline="0"/>
              <a:t>Feedback discussion</a:t>
            </a:r>
            <a:endParaRPr lang="en-gb" sz="3200" dirty="0"/>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5916461" y="1943863"/>
            <a:ext cx="6275539" cy="3654538"/>
          </a:xfrm>
        </p:spPr>
        <p:txBody>
          <a:bodyPr>
            <a:normAutofit fontScale="85000" lnSpcReduction="20000"/>
          </a:bodyPr>
          <a:lstStyle/>
          <a:p>
            <a:pPr marL="101600" lvl="0" algn="l" rtl="0">
              <a:spcBef>
                <a:spcPts val="0"/>
              </a:spcBef>
              <a:spcAft>
                <a:spcPts val="0"/>
              </a:spcAft>
              <a:buClr>
                <a:schemeClr val="dk2"/>
              </a:buClr>
              <a:buSzPts val="2000"/>
            </a:pPr>
            <a:endParaRPr lang="en-gb" sz="2000" dirty="0"/>
          </a:p>
          <a:p>
            <a:pPr marL="558800" lvl="1" algn="l" rtl="0">
              <a:spcBef>
                <a:spcPts val="0"/>
              </a:spcBef>
              <a:spcAft>
                <a:spcPts val="0"/>
              </a:spcAft>
              <a:buClr>
                <a:schemeClr val="dk2"/>
              </a:buClr>
              <a:buSzPts val="2000"/>
            </a:pPr>
            <a:endParaRPr lang="en-gb" sz="2000" dirty="0"/>
          </a:p>
          <a:p>
            <a:pPr marL="342900" indent="-342900" algn="l" rtl="0">
              <a:buFont typeface="Arial" panose="020B0604020202020204" pitchFamily="34" charset="0"/>
              <a:buChar char="•"/>
            </a:pPr>
            <a:r>
              <a:rPr lang="en-gb" sz="2900" b="0" i="0" u="none" baseline="0"/>
              <a:t>What has the group given you?</a:t>
            </a:r>
          </a:p>
          <a:p>
            <a:endParaRPr lang="en-gb" sz="2900" dirty="0"/>
          </a:p>
          <a:p>
            <a:pPr marL="342900" indent="-342900" algn="l" rtl="0">
              <a:buFont typeface="Arial" panose="020B0604020202020204" pitchFamily="34" charset="0"/>
              <a:buChar char="•"/>
            </a:pPr>
            <a:r>
              <a:rPr lang="en-gb" sz="2900" b="0" i="0" u="none" baseline="0"/>
              <a:t>Has your experience of loneliness decreased?</a:t>
            </a:r>
          </a:p>
          <a:p>
            <a:endParaRPr lang="en-gb" sz="2900" dirty="0"/>
          </a:p>
          <a:p>
            <a:pPr marL="342900" indent="-342900" algn="l" rtl="0">
              <a:buFont typeface="Arial" panose="020B0604020202020204" pitchFamily="34" charset="0"/>
              <a:buChar char="•"/>
            </a:pPr>
            <a:r>
              <a:rPr lang="en-gb" sz="2900" b="0" i="0" u="none" baseline="0"/>
              <a:t>What kind of feedback would you like to give to the volunteers?</a:t>
            </a:r>
          </a:p>
          <a:p>
            <a:endParaRPr lang="en-gb" sz="2900" dirty="0"/>
          </a:p>
          <a:p>
            <a:pPr marL="342900" indent="-342900" algn="l" rtl="0">
              <a:buFont typeface="Arial" panose="020B0604020202020204" pitchFamily="34" charset="0"/>
              <a:buChar char="•"/>
            </a:pPr>
            <a:r>
              <a:rPr lang="en-gb" sz="2900" b="0" i="0" u="none" baseline="0"/>
              <a:t>What kind of feedback would you like to give to the other group members?</a:t>
            </a:r>
          </a:p>
          <a:p>
            <a:endParaRPr lang="en-gb" dirty="0"/>
          </a:p>
        </p:txBody>
      </p:sp>
      <p:sp>
        <p:nvSpPr>
          <p:cNvPr id="6" name="Tähti: 5-sakarainen 5">
            <a:extLst>
              <a:ext uri="{FF2B5EF4-FFF2-40B4-BE49-F238E27FC236}">
                <a16:creationId xmlns:a16="http://schemas.microsoft.com/office/drawing/2014/main" id="{4C88F430-4FF3-A442-98DD-006D3881B279}"/>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Picture Placeholder 4" descr="Kuva, joka sisältää kohteen vaate, jalkineet, mies, Ihmisen kasvot&#10;&#10;Kuvaus luotu automaattisesti">
            <a:extLst>
              <a:ext uri="{FF2B5EF4-FFF2-40B4-BE49-F238E27FC236}">
                <a16:creationId xmlns:a16="http://schemas.microsoft.com/office/drawing/2014/main" id="{24621BDD-A719-66F4-30F1-BD27CA42F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3402" y="2427048"/>
            <a:ext cx="5176637" cy="4101779"/>
          </a:xfrm>
          <a:prstGeom prst="rect">
            <a:avLst/>
          </a:prstGeom>
        </p:spPr>
      </p:pic>
      <p:sp>
        <p:nvSpPr>
          <p:cNvPr id="9" name="Puhekupla: Soikea 8">
            <a:extLst>
              <a:ext uri="{FF2B5EF4-FFF2-40B4-BE49-F238E27FC236}">
                <a16:creationId xmlns:a16="http://schemas.microsoft.com/office/drawing/2014/main" id="{25A307A7-FA43-967D-B190-54C6C5A6EE36}"/>
              </a:ext>
            </a:extLst>
          </p:cNvPr>
          <p:cNvSpPr/>
          <p:nvPr/>
        </p:nvSpPr>
        <p:spPr>
          <a:xfrm>
            <a:off x="2165006" y="1611839"/>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6850469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712470"/>
            <a:ext cx="9659731" cy="4101779"/>
          </a:xfrm>
        </p:spPr>
        <p:txBody>
          <a:bodyPr/>
          <a:lstStyle/>
          <a:p>
            <a:pPr algn="l" rtl="0">
              <a:spcAft>
                <a:spcPts val="1000"/>
              </a:spcAft>
              <a:buClr>
                <a:schemeClr val="dk2"/>
              </a:buClr>
              <a:buSzPts val="2100"/>
            </a:pPr>
            <a:endParaRPr lang="en-gb" sz="2000" dirty="0">
              <a:latin typeface="Arial"/>
            </a:endParaRPr>
          </a:p>
          <a:p>
            <a:pPr algn="l" rtl="0">
              <a:spcAft>
                <a:spcPts val="1000"/>
              </a:spcAft>
              <a:buSzPts val="2100"/>
            </a:pPr>
            <a:endParaRPr lang="en-gb" sz="2000" dirty="0">
              <a:latin typeface="Arial"/>
              <a:ea typeface="Calibri"/>
            </a:endParaRPr>
          </a:p>
          <a:p>
            <a:pPr marL="457200" indent="-457200" algn="l" rtl="0">
              <a:spcAft>
                <a:spcPts val="1000"/>
              </a:spcAft>
              <a:buSzPts val="2100"/>
              <a:buAutoNum type="arabicPeriod"/>
            </a:pPr>
            <a:r>
              <a:rPr lang="en-gb" sz="2000" b="0" i="0" u="none" baseline="0">
                <a:latin typeface="Arial"/>
                <a:ea typeface="Arial"/>
                <a:cs typeface="Arial"/>
                <a:sym typeface="Arial"/>
              </a:rPr>
              <a:t>Write down observations in your gratitude journal at least on one day. </a:t>
            </a:r>
          </a:p>
          <a:p>
            <a:pPr algn="l" rtl="0">
              <a:spcAft>
                <a:spcPts val="1000"/>
              </a:spcAft>
              <a:buSzPts val="2100"/>
            </a:pPr>
            <a:endParaRPr lang="en-gb" sz="2000" dirty="0">
              <a:latin typeface="Arial"/>
              <a:cs typeface="Arial"/>
            </a:endParaRPr>
          </a:p>
          <a:p>
            <a:pPr>
              <a:spcAft>
                <a:spcPts val="1000"/>
              </a:spcAft>
              <a:buSzPts val="2100"/>
            </a:pPr>
            <a:r>
              <a:rPr lang="en-gb" sz="2000" b="0" i="0" u="none" baseline="0" dirty="0">
                <a:latin typeface="Arial"/>
                <a:ea typeface="Arial"/>
                <a:cs typeface="Arial"/>
                <a:sym typeface="Arial"/>
              </a:rPr>
              <a:t>2.    Create a vision board for yourself of the things you hope to come true in your </a:t>
            </a:r>
            <a:r>
              <a:rPr lang="en-gb" sz="2000" b="0" i="0" u="none" baseline="0">
                <a:latin typeface="Arial"/>
                <a:ea typeface="Arial"/>
                <a:cs typeface="Arial"/>
                <a:sym typeface="Arial"/>
              </a:rPr>
              <a:t>life</a:t>
            </a:r>
            <a:r>
              <a:rPr lang="en-gb" sz="2000">
                <a:latin typeface="Arial"/>
                <a:ea typeface="Arial"/>
                <a:cs typeface="Arial"/>
                <a:sym typeface="Arial"/>
              </a:rPr>
              <a:t> over the</a:t>
            </a:r>
            <a:r>
              <a:rPr lang="en-gb" sz="2000" b="0" i="0" u="none" baseline="0">
                <a:latin typeface="Arial"/>
                <a:ea typeface="Arial"/>
                <a:cs typeface="Arial"/>
                <a:sym typeface="Arial"/>
              </a:rPr>
              <a:t> following year. You can draw or cut out pictures from magazines</a:t>
            </a:r>
            <a:r>
              <a:rPr lang="en-gb" sz="2000">
                <a:latin typeface="Arial"/>
                <a:ea typeface="Arial"/>
                <a:cs typeface="Arial"/>
                <a:sym typeface="Arial"/>
              </a:rPr>
              <a:t>. zines</a:t>
            </a:r>
            <a:r>
              <a:rPr lang="en-gb" sz="2000" b="0" i="0" u="none" baseline="0">
                <a:latin typeface="Arial"/>
                <a:ea typeface="Arial"/>
                <a:cs typeface="Arial"/>
                <a:sym typeface="Arial"/>
              </a:rPr>
              <a:t>. </a:t>
            </a:r>
            <a:endParaRPr lang="en-gb" sz="2000" b="0" i="0" u="none" baseline="0">
              <a:latin typeface="Arial"/>
              <a:ea typeface="Arial"/>
              <a:cs typeface="Arial"/>
            </a:endParaRPr>
          </a:p>
          <a:p>
            <a:pPr lvl="1" algn="l" rtl="0">
              <a:buSzPts val="2100"/>
            </a:pPr>
            <a:endParaRPr lang="en-gb" sz="1800" dirty="0">
              <a:latin typeface="Arial" panose="020B0604020202020204" pitchFamily="34" charset="0"/>
            </a:endParaRPr>
          </a:p>
          <a:p>
            <a:pPr algn="l" rtl="0">
              <a:lnSpc>
                <a:spcPct val="80000"/>
              </a:lnSpc>
              <a:buSzPts val="440"/>
            </a:pPr>
            <a:endParaRPr lang="en-gb" sz="2000" dirty="0">
              <a:latin typeface="Arial" panose="020B0604020202020204" pitchFamily="34" charset="0"/>
            </a:endParaRPr>
          </a:p>
          <a:p>
            <a:endParaRPr lang="en-gb"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60676" y="-645969"/>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930720"/>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Weekly assignment – choose one that fits you!</a:t>
            </a:r>
          </a:p>
        </p:txBody>
      </p:sp>
    </p:spTree>
    <p:extLst>
      <p:ext uri="{BB962C8B-B14F-4D97-AF65-F5344CB8AC3E}">
        <p14:creationId xmlns:p14="http://schemas.microsoft.com/office/powerpoint/2010/main" val="4248813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en-gb" sz="2800" b="1" i="0" u="none" baseline="0"/>
              <a:t>Thank you for this meeting!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300789" y="693141"/>
            <a:ext cx="6382151" cy="6068606"/>
          </a:xfrm>
        </p:spPr>
      </p:pic>
    </p:spTree>
    <p:extLst>
      <p:ext uri="{BB962C8B-B14F-4D97-AF65-F5344CB8AC3E}">
        <p14:creationId xmlns:p14="http://schemas.microsoft.com/office/powerpoint/2010/main" val="3210877323"/>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25e4aa2-b084-4364-9d21-3ebb56aa3c3e" xsi:nil="true"/>
    <lcf76f155ced4ddcb4097134ff3c332f xmlns="3318d32c-7731-46d4-82c9-fc22daa9f7e3">
      <Terms xmlns="http://schemas.microsoft.com/office/infopath/2007/PartnerControls"/>
    </lcf76f155ced4ddcb4097134ff3c332f>
    <SharedWithUsers xmlns="d25e4aa2-b084-4364-9d21-3ebb56aa3c3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B9923148866D4BB919E8233BFF475F" ma:contentTypeVersion="14" ma:contentTypeDescription="Skapa ett nytt dokument." ma:contentTypeScope="" ma:versionID="5af75b7a3c7e01dfaed5d00b0e4b7174">
  <xsd:schema xmlns:xsd="http://www.w3.org/2001/XMLSchema" xmlns:xs="http://www.w3.org/2001/XMLSchema" xmlns:p="http://schemas.microsoft.com/office/2006/metadata/properties" xmlns:ns2="3318d32c-7731-46d4-82c9-fc22daa9f7e3" xmlns:ns3="d25e4aa2-b084-4364-9d21-3ebb56aa3c3e" targetNamespace="http://schemas.microsoft.com/office/2006/metadata/properties" ma:root="true" ma:fieldsID="98fdc1f4c2af09c7bbb973421a2581cf" ns2:_="" ns3:_="">
    <xsd:import namespace="3318d32c-7731-46d4-82c9-fc22daa9f7e3"/>
    <xsd:import namespace="d25e4aa2-b084-4364-9d21-3ebb56aa3c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8d32c-7731-46d4-82c9-fc22daa9f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5e4aa2-b084-4364-9d21-3ebb56aa3c3e"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222b4d76-a6b8-4f01-be2f-691a0537b5b4}" ma:internalName="TaxCatchAll" ma:showField="CatchAllData" ma:web="d25e4aa2-b084-4364-9d21-3ebb56aa3c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29C87-17D9-46D1-9CF2-78B228C3E528}">
  <ds:schemaRefs>
    <ds:schemaRef ds:uri="http://schemas.microsoft.com/sharepoint/v3/contenttype/forms"/>
  </ds:schemaRefs>
</ds:datastoreItem>
</file>

<file path=customXml/itemProps2.xml><?xml version="1.0" encoding="utf-8"?>
<ds:datastoreItem xmlns:ds="http://schemas.openxmlformats.org/officeDocument/2006/customXml" ds:itemID="{A5B5C378-7FD4-4E75-B486-CE480E9E7DB9}">
  <ds:schemaRef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schemas.microsoft.com/office/2006/documentManagement/types"/>
    <ds:schemaRef ds:uri="d25e4aa2-b084-4364-9d21-3ebb56aa3c3e"/>
    <ds:schemaRef ds:uri="3318d32c-7731-46d4-82c9-fc22daa9f7e3"/>
    <ds:schemaRef ds:uri="http://purl.org/dc/terms/"/>
  </ds:schemaRefs>
</ds:datastoreItem>
</file>

<file path=customXml/itemProps3.xml><?xml version="1.0" encoding="utf-8"?>
<ds:datastoreItem xmlns:ds="http://schemas.openxmlformats.org/officeDocument/2006/customXml" ds:itemID="{06038734-F5C3-45D4-9F4B-1DEBBC16D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8d32c-7731-46d4-82c9-fc22daa9f7e3"/>
    <ds:schemaRef ds:uri="d25e4aa2-b084-4364-9d21-3ebb56aa3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16778</TotalTime>
  <Words>12171</Words>
  <Application>Microsoft Office PowerPoint</Application>
  <PresentationFormat>Widescreen</PresentationFormat>
  <Paragraphs>1029</Paragraphs>
  <Slides>96</Slides>
  <Notes>95</Notes>
  <HiddenSlides>1</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SPR</vt:lpstr>
      <vt:lpstr>Simple Light</vt:lpstr>
      <vt:lpstr>Let's talk about  loneliness </vt:lpstr>
      <vt:lpstr>1st meeting</vt:lpstr>
      <vt:lpstr>Objectives of the group</vt:lpstr>
      <vt:lpstr>Not all growth is visible and not all progress is linear.  Sometimes  the most significant changes happen quietly, beneath the surface.</vt:lpstr>
      <vt:lpstr>Content of the group meetings</vt:lpstr>
      <vt:lpstr>PowerPoint Presentation</vt:lpstr>
      <vt:lpstr>PowerPoint Presentation</vt:lpstr>
      <vt:lpstr>PowerPoint Presentation</vt:lpstr>
      <vt:lpstr>PowerPoint Presentation</vt:lpstr>
      <vt:lpstr>PowerPoint Presentation</vt:lpstr>
      <vt:lpstr>Making a group agreement</vt:lpstr>
      <vt:lpstr>Key rules for our group</vt:lpstr>
      <vt:lpstr>PowerPoint Presentation</vt:lpstr>
      <vt:lpstr>PowerPoint Presentation</vt:lpstr>
      <vt:lpstr>Many things can be done to reduce loneliness,  and it does not require a complete upheaval of your life or personality!</vt:lpstr>
      <vt:lpstr>PowerPoint Presentation</vt:lpstr>
      <vt:lpstr>Loneliness is always a personal experience.  Every story is valuable and deserves to be heard. </vt:lpstr>
      <vt:lpstr>PowerPoint Presentation</vt:lpstr>
      <vt:lpstr>Gratitude as part of the shared journey</vt:lpstr>
      <vt:lpstr>PowerPoint Presentation</vt:lpstr>
      <vt:lpstr>PowerPoint Presentation</vt:lpstr>
      <vt:lpstr>PowerPoint Presentation</vt:lpstr>
      <vt:lpstr>2nd meeting</vt:lpstr>
      <vt:lpstr>PowerPoint Presentation</vt:lpstr>
      <vt:lpstr>PowerPoint Presentation</vt:lpstr>
      <vt:lpstr>PowerPoint Presentation</vt:lpstr>
      <vt:lpstr>PowerPoint Presentation</vt:lpstr>
      <vt:lpstr>PowerPoint Presentation</vt:lpstr>
      <vt:lpstr>PowerPoint Presentation</vt:lpstr>
      <vt:lpstr>Accepting the situation can help in finding ways to change it. </vt:lpstr>
      <vt:lpstr>PowerPoint Presentation</vt:lpstr>
      <vt:lpstr>PowerPoint Presentation</vt:lpstr>
      <vt:lpstr>3rd meeting</vt:lpstr>
      <vt:lpstr>PowerPoint Presentation</vt:lpstr>
      <vt:lpstr>PowerPoint Presentation</vt:lpstr>
      <vt:lpstr>PowerPoint Presentation</vt:lpstr>
      <vt:lpstr>Loneliness and shame</vt:lpstr>
      <vt:lpstr>Loneliness can give rise to harmful thoughts</vt:lpstr>
      <vt:lpstr>PowerPoint Presentation</vt:lpstr>
      <vt:lpstr>PowerPoint Presentation</vt:lpstr>
      <vt:lpstr>PowerPoint Presentation</vt:lpstr>
      <vt:lpstr>A positive snowball effect</vt:lpstr>
      <vt:lpstr>PowerPoint Presentation</vt:lpstr>
      <vt:lpstr>The snowball effect of positivity strengthens over time, as each positive experience increases the chances of future  positive experiences.</vt:lpstr>
      <vt:lpstr>PowerPoint Presentation</vt:lpstr>
      <vt:lpstr>PowerPoint Presentation</vt:lpstr>
      <vt:lpstr>4th meeting</vt:lpstr>
      <vt:lpstr>PowerPoint Presentation</vt:lpstr>
      <vt:lpstr>PowerPoint Presentation</vt:lpstr>
      <vt:lpstr>PowerPoint Presentation</vt:lpstr>
      <vt:lpstr>Self-awareness </vt:lpstr>
      <vt:lpstr>My strengths</vt:lpstr>
      <vt:lpstr>PowerPoint Presentation</vt:lpstr>
      <vt:lpstr>PowerPoint Presentation</vt:lpstr>
      <vt:lpstr>Self-acceptance and self-compassion</vt:lpstr>
      <vt:lpstr>PowerPoint Presentation</vt:lpstr>
      <vt:lpstr>PowerPoint Presentation</vt:lpstr>
      <vt:lpstr>PowerPoint Presentation</vt:lpstr>
      <vt:lpstr>PowerPoint Presentation</vt:lpstr>
      <vt:lpstr>5th meeting</vt:lpstr>
      <vt:lpstr>PowerPoint Presentation</vt:lpstr>
      <vt:lpstr>PowerPoint Presentation</vt:lpstr>
      <vt:lpstr>PowerPoint Presentation</vt:lpstr>
      <vt:lpstr>PowerPoint Presentation</vt:lpstr>
      <vt:lpstr>The significance of the past</vt:lpstr>
      <vt:lpstr>PowerPoint Presentation</vt:lpstr>
      <vt:lpstr>Good news: The past does not have to determine the future. </vt:lpstr>
      <vt:lpstr>PowerPoint Presentation</vt:lpstr>
      <vt:lpstr>PowerPoint Presentation</vt:lpstr>
      <vt:lpstr>PowerPoint Presentation</vt:lpstr>
      <vt:lpstr>PowerPoint Presentation</vt:lpstr>
      <vt:lpstr>6th meeting</vt:lpstr>
      <vt:lpstr>PowerPoint Presentation</vt:lpstr>
      <vt:lpstr>PowerPoint Presentation</vt:lpstr>
      <vt:lpstr>PowerPoint Presentation</vt:lpstr>
      <vt:lpstr>Meeting a new person is fascinating, but at the same time, it can cause feelings of  nervousness and uncertainty.  Am I good enough?</vt:lpstr>
      <vt:lpstr>PowerPoint Presentation</vt:lpstr>
      <vt:lpstr>PowerPoint Presentation</vt:lpstr>
      <vt:lpstr>Five tips for reducing nervousness</vt:lpstr>
      <vt:lpstr>PowerPoint Presentation</vt:lpstr>
      <vt:lpstr>PowerPoint Presentation</vt:lpstr>
      <vt:lpstr>PowerPoint Presentation</vt:lpstr>
      <vt:lpstr>PowerPoint Presentation</vt:lpstr>
      <vt:lpstr>PowerPoint Presentation</vt:lpstr>
      <vt:lpstr>PowerPoint Presentation</vt:lpstr>
      <vt:lpstr>7th and 8th meeting</vt:lpstr>
      <vt:lpstr>PowerPoint Presentation</vt:lpstr>
      <vt:lpstr>PowerPoint Presentation</vt:lpstr>
      <vt:lpstr>Expectations towards yourself and others</vt:lpstr>
      <vt:lpstr>It is important to adjust expectations according to what matters</vt:lpstr>
      <vt:lpstr>PowerPoint Presentation</vt:lpstr>
      <vt:lpstr>Future steps</vt:lpstr>
      <vt:lpstr>Not all growth is visible and not all progress is linear.  Sometimes  the most significant changes happen quietly, beneath the surface.</vt:lpstr>
      <vt:lpstr>Feedback discussion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Saksola Anja</cp:lastModifiedBy>
  <cp:revision>86</cp:revision>
  <dcterms:created xsi:type="dcterms:W3CDTF">2022-01-20T10:13:04Z</dcterms:created>
  <dcterms:modified xsi:type="dcterms:W3CDTF">2026-03-25T04:45:29Z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0x01010047B9923148866D4BB919E8233BFF475F</vt:lpwstr>
  </property>
  <property fmtid="{D5CDD505-2E9C-101B-9397-08002B2CF9AE}" pid="3" name="Order">
    <vt:r8>2000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