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6"/>
  </p:notesMasterIdLst>
  <p:sldIdLst>
    <p:sldId id="256" r:id="rId5"/>
    <p:sldId id="257" r:id="rId6"/>
    <p:sldId id="294" r:id="rId7"/>
    <p:sldId id="261" r:id="rId8"/>
    <p:sldId id="295" r:id="rId9"/>
    <p:sldId id="260" r:id="rId10"/>
    <p:sldId id="263" r:id="rId11"/>
    <p:sldId id="264" r:id="rId12"/>
    <p:sldId id="284" r:id="rId13"/>
    <p:sldId id="265" r:id="rId14"/>
    <p:sldId id="287" r:id="rId15"/>
    <p:sldId id="266" r:id="rId16"/>
    <p:sldId id="268" r:id="rId17"/>
    <p:sldId id="290" r:id="rId18"/>
    <p:sldId id="296" r:id="rId19"/>
    <p:sldId id="269" r:id="rId20"/>
    <p:sldId id="291" r:id="rId21"/>
    <p:sldId id="271" r:id="rId22"/>
    <p:sldId id="272" r:id="rId23"/>
    <p:sldId id="279" r:id="rId24"/>
    <p:sldId id="280" r:id="rId25"/>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BB725"/>
    <a:srgbClr val="05B450"/>
    <a:srgbClr val="0153A0"/>
    <a:srgbClr val="F2F2F2"/>
    <a:srgbClr val="E7E7E7"/>
    <a:srgbClr val="00ABBE"/>
    <a:srgbClr val="FB674E"/>
    <a:srgbClr val="ED1C24"/>
    <a:srgbClr val="24B5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528883-6DEC-E926-77B0-DFF17C74980E}" v="13" dt="2023-10-26T06:57:00.7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35" autoAdjust="0"/>
    <p:restoredTop sz="83431" autoAdjust="0"/>
  </p:normalViewPr>
  <p:slideViewPr>
    <p:cSldViewPr snapToGrid="0">
      <p:cViewPr>
        <p:scale>
          <a:sx n="50" d="100"/>
          <a:sy n="50" d="100"/>
        </p:scale>
        <p:origin x="1280"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NikoNieminen\Workplace\YHTEINEN\Hukkumistilastot\Hukkuneet%201900-2018.csv"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rtl="0">
              <a:defRPr sz="1400" b="0" i="0" u="none" strike="noStrike" kern="1200" spc="0" baseline="0">
                <a:solidFill>
                  <a:schemeClr val="tx1">
                    <a:lumMod val="65000"/>
                    <a:lumOff val="35000"/>
                  </a:schemeClr>
                </a:solidFill>
                <a:latin typeface="+mn-lt"/>
                <a:ea typeface="+mn-ea"/>
                <a:cs typeface="+mn-cs"/>
              </a:defRPr>
            </a:pPr>
            <a:r>
              <a:rPr lang="en-gb" b="1" i="0" u="none" baseline="0"/>
              <a:t>Drowning cases 1961–2019</a:t>
            </a:r>
          </a:p>
        </c:rich>
      </c:tx>
      <c:overlay val="0"/>
      <c:spPr>
        <a:noFill/>
        <a:ln>
          <a:noFill/>
        </a:ln>
        <a:effectLst/>
      </c:spPr>
      <c:txPr>
        <a:bodyPr rot="0" spcFirstLastPara="1" vertOverflow="ellipsis" vert="horz" wrap="square" anchor="ctr" anchorCtr="1"/>
        <a:lstStyle/>
        <a:p>
          <a:pPr rtl="0">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spPr>
            <a:ln w="28575" cap="rnd">
              <a:solidFill>
                <a:schemeClr val="accent1"/>
              </a:solidFill>
              <a:round/>
            </a:ln>
            <a:effectLst/>
          </c:spPr>
          <c:marker>
            <c:symbol val="none"/>
          </c:marker>
          <c:cat>
            <c:numRef>
              <c:f>Taul1!$A$1:$A$59</c:f>
              <c:numCache>
                <c:formatCode>General</c:formatCode>
                <c:ptCount val="59"/>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pt idx="52">
                  <c:v>2013</c:v>
                </c:pt>
                <c:pt idx="53">
                  <c:v>2014</c:v>
                </c:pt>
                <c:pt idx="54">
                  <c:v>2015</c:v>
                </c:pt>
                <c:pt idx="55">
                  <c:v>2016</c:v>
                </c:pt>
                <c:pt idx="56">
                  <c:v>2017</c:v>
                </c:pt>
                <c:pt idx="57">
                  <c:v>2018</c:v>
                </c:pt>
                <c:pt idx="58">
                  <c:v>2019</c:v>
                </c:pt>
              </c:numCache>
            </c:numRef>
          </c:cat>
          <c:val>
            <c:numRef>
              <c:f>Taul1!$B$1:$B$59</c:f>
              <c:numCache>
                <c:formatCode>General</c:formatCode>
                <c:ptCount val="59"/>
                <c:pt idx="0">
                  <c:v>431</c:v>
                </c:pt>
                <c:pt idx="1">
                  <c:v>389</c:v>
                </c:pt>
                <c:pt idx="2">
                  <c:v>403</c:v>
                </c:pt>
                <c:pt idx="3">
                  <c:v>443</c:v>
                </c:pt>
                <c:pt idx="4">
                  <c:v>382</c:v>
                </c:pt>
                <c:pt idx="5">
                  <c:v>438</c:v>
                </c:pt>
                <c:pt idx="6">
                  <c:v>451</c:v>
                </c:pt>
                <c:pt idx="7">
                  <c:v>409</c:v>
                </c:pt>
                <c:pt idx="8">
                  <c:v>431</c:v>
                </c:pt>
                <c:pt idx="9">
                  <c:v>381</c:v>
                </c:pt>
                <c:pt idx="10">
                  <c:v>459</c:v>
                </c:pt>
                <c:pt idx="11">
                  <c:v>496</c:v>
                </c:pt>
                <c:pt idx="12">
                  <c:v>446</c:v>
                </c:pt>
                <c:pt idx="13">
                  <c:v>389</c:v>
                </c:pt>
                <c:pt idx="14">
                  <c:v>419</c:v>
                </c:pt>
                <c:pt idx="15">
                  <c:v>307</c:v>
                </c:pt>
                <c:pt idx="16">
                  <c:v>307</c:v>
                </c:pt>
                <c:pt idx="17">
                  <c:v>280</c:v>
                </c:pt>
                <c:pt idx="18">
                  <c:v>281</c:v>
                </c:pt>
                <c:pt idx="19">
                  <c:v>274</c:v>
                </c:pt>
                <c:pt idx="20">
                  <c:v>233</c:v>
                </c:pt>
                <c:pt idx="21">
                  <c:v>266</c:v>
                </c:pt>
                <c:pt idx="22">
                  <c:v>258</c:v>
                </c:pt>
                <c:pt idx="23">
                  <c:v>245</c:v>
                </c:pt>
                <c:pt idx="24">
                  <c:v>216</c:v>
                </c:pt>
                <c:pt idx="25">
                  <c:v>268</c:v>
                </c:pt>
                <c:pt idx="26">
                  <c:v>224</c:v>
                </c:pt>
                <c:pt idx="27">
                  <c:v>311</c:v>
                </c:pt>
                <c:pt idx="28">
                  <c:v>305</c:v>
                </c:pt>
                <c:pt idx="29">
                  <c:v>231</c:v>
                </c:pt>
                <c:pt idx="30">
                  <c:v>277</c:v>
                </c:pt>
                <c:pt idx="31">
                  <c:v>266</c:v>
                </c:pt>
                <c:pt idx="32">
                  <c:v>219</c:v>
                </c:pt>
                <c:pt idx="33">
                  <c:v>228</c:v>
                </c:pt>
                <c:pt idx="34">
                  <c:v>195</c:v>
                </c:pt>
                <c:pt idx="35">
                  <c:v>171</c:v>
                </c:pt>
                <c:pt idx="36">
                  <c:v>253</c:v>
                </c:pt>
                <c:pt idx="37">
                  <c:v>196</c:v>
                </c:pt>
                <c:pt idx="38">
                  <c:v>251</c:v>
                </c:pt>
                <c:pt idx="39">
                  <c:v>209</c:v>
                </c:pt>
                <c:pt idx="40">
                  <c:v>207</c:v>
                </c:pt>
                <c:pt idx="41">
                  <c:v>228</c:v>
                </c:pt>
                <c:pt idx="42">
                  <c:v>214</c:v>
                </c:pt>
                <c:pt idx="43">
                  <c:v>195</c:v>
                </c:pt>
                <c:pt idx="44">
                  <c:v>200</c:v>
                </c:pt>
                <c:pt idx="45">
                  <c:v>204</c:v>
                </c:pt>
                <c:pt idx="46">
                  <c:v>195</c:v>
                </c:pt>
                <c:pt idx="47">
                  <c:v>168</c:v>
                </c:pt>
                <c:pt idx="48">
                  <c:v>169</c:v>
                </c:pt>
                <c:pt idx="49">
                  <c:v>191</c:v>
                </c:pt>
                <c:pt idx="50">
                  <c:v>163</c:v>
                </c:pt>
                <c:pt idx="51">
                  <c:v>117</c:v>
                </c:pt>
                <c:pt idx="52">
                  <c:v>168</c:v>
                </c:pt>
                <c:pt idx="53">
                  <c:v>161</c:v>
                </c:pt>
                <c:pt idx="54">
                  <c:v>139</c:v>
                </c:pt>
                <c:pt idx="55">
                  <c:v>129</c:v>
                </c:pt>
                <c:pt idx="56">
                  <c:v>126</c:v>
                </c:pt>
                <c:pt idx="57">
                  <c:v>164</c:v>
                </c:pt>
                <c:pt idx="58">
                  <c:v>132</c:v>
                </c:pt>
              </c:numCache>
            </c:numRef>
          </c:val>
          <c:smooth val="0"/>
          <c:extLst>
            <c:ext xmlns:c16="http://schemas.microsoft.com/office/drawing/2014/chart" uri="{C3380CC4-5D6E-409C-BE32-E72D297353CC}">
              <c16:uniqueId val="{00000000-BD80-495C-87A3-76CDB76A524D}"/>
            </c:ext>
          </c:extLst>
        </c:ser>
        <c:dLbls>
          <c:showLegendKey val="0"/>
          <c:showVal val="0"/>
          <c:showCatName val="0"/>
          <c:showSerName val="0"/>
          <c:showPercent val="0"/>
          <c:showBubbleSize val="0"/>
        </c:dLbls>
        <c:smooth val="0"/>
        <c:axId val="1052894175"/>
        <c:axId val="1052907487"/>
      </c:lineChart>
      <c:catAx>
        <c:axId val="10528941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fi-FI"/>
          </a:p>
        </c:txPr>
        <c:crossAx val="1052907487"/>
        <c:crosses val="autoZero"/>
        <c:auto val="1"/>
        <c:lblAlgn val="ctr"/>
        <c:lblOffset val="100"/>
        <c:noMultiLvlLbl val="0"/>
      </c:catAx>
      <c:valAx>
        <c:axId val="105290748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fi-FI"/>
          </a:p>
        </c:txPr>
        <c:crossAx val="1052894175"/>
        <c:crosses val="autoZero"/>
        <c:crossBetween val="between"/>
      </c:valAx>
      <c:spPr>
        <a:noFill/>
        <a:ln>
          <a:noFill/>
        </a:ln>
        <a:effectLst/>
      </c:spPr>
    </c:plotArea>
    <c:plotVisOnly val="1"/>
    <c:dispBlanksAs val="gap"/>
    <c:showDLblsOverMax val="0"/>
  </c:chart>
  <c:spPr>
    <a:noFill/>
    <a:ln>
      <a:noFill/>
    </a:ln>
    <a:effectLst/>
  </c:spPr>
  <c:txPr>
    <a:bodyPr/>
    <a:lstStyle/>
    <a:p>
      <a:pPr rtl="0">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6DA17D49-126A-4678-9FAA-20887089DE5B}" type="datetimeFigureOut">
              <a:rPr lang="fi-FI" smtClean="0"/>
              <a:t>25.10.2023</a:t>
            </a:fld>
            <a:endParaRPr lang="fi-FI"/>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380FA7D4-7830-4CC4-B369-090B2ACCE919}" type="slidenum">
              <a:rPr lang="fi-FI" smtClean="0"/>
              <a:t>‹#›</a:t>
            </a:fld>
            <a:endParaRPr lang="fi-FI"/>
          </a:p>
        </p:txBody>
      </p:sp>
    </p:spTree>
    <p:extLst>
      <p:ext uri="{BB962C8B-B14F-4D97-AF65-F5344CB8AC3E}">
        <p14:creationId xmlns:p14="http://schemas.microsoft.com/office/powerpoint/2010/main" val="101508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traficom.fi/fi/"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traficom.fi/sites/default/files/media/file/Kysely%20veneilyturvallisuudesta%202020.pdf"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youtube.com/watch?v=33I1kSDnWTY"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youtube.com/watch?v=64r6OUFJlJg"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a:p>
        </p:txBody>
      </p:sp>
      <p:sp>
        <p:nvSpPr>
          <p:cNvPr id="4" name="Dian numeron paikkamerkki 3"/>
          <p:cNvSpPr>
            <a:spLocks noGrp="1"/>
          </p:cNvSpPr>
          <p:nvPr>
            <p:ph type="sldNum" sz="quarter" idx="5"/>
          </p:nvPr>
        </p:nvSpPr>
        <p:spPr/>
        <p:txBody>
          <a:bodyPr/>
          <a:lstStyle/>
          <a:p>
            <a:pPr algn="l" rtl="0"/>
            <a:fld id="{380FA7D4-7830-4CC4-B369-090B2ACCE919}" type="slidenum">
              <a:rPr/>
              <a:t>1</a:t>
            </a:fld>
            <a:endParaRPr lang="en-gb"/>
          </a:p>
        </p:txBody>
      </p:sp>
    </p:spTree>
    <p:extLst>
      <p:ext uri="{BB962C8B-B14F-4D97-AF65-F5344CB8AC3E}">
        <p14:creationId xmlns:p14="http://schemas.microsoft.com/office/powerpoint/2010/main" val="2137709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i="0" u="none" baseline="0">
                <a:latin typeface="+mn-lt"/>
                <a:ea typeface="+mn-lt"/>
                <a:cs typeface="+mn-lt"/>
                <a:sym typeface="+mn-lt"/>
              </a:rPr>
              <a:t>Life jackets prevent drowning effectively. According to international studies, appropriate and correctly worn life jackets could prevent up to 70–80 per cent of drownings in water traffic.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baseline="0">
                <a:solidFill>
                  <a:srgbClr val="000000"/>
                </a:solidFill>
                <a:latin typeface="+mn-lt"/>
                <a:ea typeface="+mn-lt"/>
                <a:cs typeface="+mn-lt"/>
                <a:sym typeface="+mn-lt"/>
              </a:rPr>
              <a:t>A typical characteristic of </a:t>
            </a:r>
            <a:r>
              <a:rPr lang="en-gb" sz="1000" b="1" i="0" u="none" strike="noStrike" baseline="0">
                <a:solidFill>
                  <a:srgbClr val="000000"/>
                </a:solidFill>
                <a:latin typeface="+mn-lt"/>
                <a:ea typeface="+mn-lt"/>
                <a:cs typeface="+mn-lt"/>
                <a:sym typeface="+mn-lt"/>
              </a:rPr>
              <a:t>boat-related drowning cases</a:t>
            </a:r>
            <a:r>
              <a:rPr lang="en-gb" sz="1000" b="0" i="0" u="none" strike="noStrike" baseline="0">
                <a:solidFill>
                  <a:srgbClr val="000000"/>
                </a:solidFill>
                <a:latin typeface="+mn-lt"/>
                <a:ea typeface="+mn-lt"/>
                <a:cs typeface="+mn-lt"/>
                <a:sym typeface="+mn-lt"/>
              </a:rPr>
              <a:t> is falling from the boat. The boats in question are usually small rowing boats, often old ones with a tapered stern. Instability of the boat and a slippery, concave bottom increase the risk of falling when moving about in the boat during fishing or when fixing the motor, for example. Instability also increases the risk of capsizing, especially when there are multiple people aboard. (SIAF, 2021)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i="0" u="none" strike="noStrike" baseline="0" dirty="0">
              <a:solidFill>
                <a:srgbClr val="00000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baseline="0">
                <a:solidFill>
                  <a:srgbClr val="000000"/>
                </a:solidFill>
                <a:latin typeface="+mn-lt"/>
                <a:ea typeface="+mn-lt"/>
                <a:cs typeface="+mn-lt"/>
                <a:sym typeface="+mn-lt"/>
              </a:rPr>
              <a:t>In the majority of the boat-related cases, the drowning victim did not have a life jacket with them or had not put it on. Of the 41 people who drowned in water traffic or at a marina, only six were wearing a life jacket or flotation suit, but there were problems with these as well. (SIAF, 2021)</a:t>
            </a:r>
            <a:endParaRPr lang="en-gb" sz="10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i="0" u="none" baseline="0">
                <a:latin typeface="+mn-lt"/>
                <a:ea typeface="+mn-lt"/>
                <a:cs typeface="+mn-lt"/>
                <a:sym typeface="+mn-lt"/>
              </a:rPr>
              <a:t>People wear seat belts in cars, why do they not wear life jackets in boats?</a:t>
            </a:r>
          </a:p>
          <a:p>
            <a:endParaRPr lang="en-gb" sz="1000" dirty="0">
              <a:latin typeface="+mn-lt"/>
            </a:endParaRPr>
          </a:p>
          <a:p>
            <a:pPr algn="l" rtl="0"/>
            <a:r>
              <a:rPr lang="en-gb" sz="1000" b="1" i="0" u="none" baseline="0">
                <a:solidFill>
                  <a:srgbClr val="575756"/>
                </a:solidFill>
                <a:effectLst/>
                <a:latin typeface="+mn-lt"/>
                <a:ea typeface="+mn-lt"/>
                <a:cs typeface="+mn-lt"/>
                <a:sym typeface="+mn-lt"/>
              </a:rPr>
              <a:t>Motor boats and sailing boats over 5 metres in length must have a life jacket or other personal flotation device of the correct size for each person on board. A life jacket significantly improves the chances of survival of a person ending up in the water and facilitates search and rescue.</a:t>
            </a:r>
          </a:p>
          <a:p>
            <a:endParaRPr lang="en-gb" sz="1000" b="0" i="0" dirty="0">
              <a:solidFill>
                <a:srgbClr val="575756"/>
              </a:solidFill>
              <a:effectLst/>
              <a:latin typeface="+mn-lt"/>
            </a:endParaRPr>
          </a:p>
          <a:p>
            <a:pPr algn="l" rtl="0"/>
            <a:r>
              <a:rPr lang="en-gb" sz="1000" b="1" i="0" u="none" baseline="0">
                <a:solidFill>
                  <a:srgbClr val="575756"/>
                </a:solidFill>
                <a:effectLst/>
                <a:latin typeface="+mn-lt"/>
                <a:ea typeface="+mn-lt"/>
                <a:cs typeface="+mn-lt"/>
                <a:sym typeface="+mn-lt"/>
              </a:rPr>
              <a:t>The main reason for not wearing a life jacket when boating is the simple fact of not having one. Other reasons cited for not wearing a life jacket when boating include the discomfort of wearing one and perceiving the boating conditions as safe. This data is based the </a:t>
            </a:r>
            <a:r>
              <a:rPr lang="en-gb" sz="1000" b="1" i="0" u="none" strike="noStrike" baseline="0">
                <a:solidFill>
                  <a:srgbClr val="005C97"/>
                </a:solidFill>
                <a:effectLst/>
                <a:latin typeface="+mn-lt"/>
                <a:ea typeface="+mn-lt"/>
                <a:cs typeface="+mn-lt"/>
                <a:sym typeface="+mn-lt"/>
                <a:hlinkClick r:id="rId3"/>
              </a:rPr>
              <a:t>Finnish Transport and Communications Agency Traficom’s</a:t>
            </a:r>
            <a:r>
              <a:rPr lang="en-gb" sz="1000" b="1" i="0" u="none" baseline="0">
                <a:solidFill>
                  <a:srgbClr val="575756"/>
                </a:solidFill>
                <a:effectLst/>
                <a:latin typeface="+mn-lt"/>
                <a:ea typeface="+mn-lt"/>
                <a:cs typeface="+mn-lt"/>
                <a:sym typeface="+mn-lt"/>
              </a:rPr>
              <a:t> </a:t>
            </a:r>
            <a:r>
              <a:rPr lang="en-gb" sz="1000" b="1" i="0" u="none" strike="noStrike" baseline="0">
                <a:solidFill>
                  <a:srgbClr val="005C97"/>
                </a:solidFill>
                <a:effectLst/>
                <a:latin typeface="+mn-lt"/>
                <a:ea typeface="+mn-lt"/>
                <a:cs typeface="+mn-lt"/>
                <a:sym typeface="+mn-lt"/>
                <a:hlinkClick r:id="rId4"/>
              </a:rPr>
              <a:t>survey.</a:t>
            </a:r>
            <a:br>
              <a:rPr lang="en-gb" sz="1000">
                <a:latin typeface="+mn-lt"/>
              </a:rPr>
            </a:br>
            <a:br>
              <a:rPr lang="en-gb" sz="1000">
                <a:latin typeface="+mn-lt"/>
              </a:rPr>
            </a:br>
            <a:r>
              <a:rPr lang="en-gb" sz="1000" b="0" i="0" u="none" baseline="0">
                <a:solidFill>
                  <a:srgbClr val="575756"/>
                </a:solidFill>
                <a:effectLst/>
                <a:latin typeface="+mn-lt"/>
                <a:ea typeface="+mn-lt"/>
                <a:cs typeface="+mn-lt"/>
                <a:sym typeface="+mn-lt"/>
              </a:rPr>
              <a:t>According to the survey, only a little over half of boaters always wear a life jacket when boating. One in ten never wear a life jacket. Men aged 50–64 are the least likely to wear a life jacket or other personal flotation device.</a:t>
            </a:r>
            <a:br>
              <a:rPr lang="en-gb" sz="1000">
                <a:latin typeface="+mn-lt"/>
              </a:rPr>
            </a:br>
            <a:br>
              <a:rPr lang="en-gb" sz="1000">
                <a:latin typeface="+mn-lt"/>
              </a:rPr>
            </a:br>
            <a:r>
              <a:rPr lang="en-gb" sz="1000" b="0" i="0" u="none" baseline="0">
                <a:solidFill>
                  <a:srgbClr val="575756"/>
                </a:solidFill>
                <a:effectLst/>
                <a:latin typeface="+mn-lt"/>
                <a:ea typeface="+mn-lt"/>
                <a:cs typeface="+mn-lt"/>
                <a:sym typeface="+mn-lt"/>
              </a:rPr>
              <a:t>The most common reason for not wearing a life jacket is not having bought one (43%). According to respondents, life jackets are also perceived as uncomfortable to wear (17%). Another reason given by survey respondents for not wearing life jackets was that they were not considered necessary when boating on a small lake or pond.</a:t>
            </a:r>
          </a:p>
          <a:p>
            <a:endParaRPr lang="en-gb" sz="1000" b="0" i="0" dirty="0">
              <a:solidFill>
                <a:srgbClr val="575756"/>
              </a:solidFill>
              <a:effectLst/>
              <a:latin typeface="+mn-lt"/>
            </a:endParaRPr>
          </a:p>
          <a:p>
            <a:pPr algn="l" rtl="0"/>
            <a:r>
              <a:rPr lang="en-gb" sz="1000" b="0" i="0" u="none" strike="noStrike" baseline="0">
                <a:solidFill>
                  <a:srgbClr val="000000"/>
                </a:solidFill>
                <a:latin typeface="+mn-lt"/>
                <a:ea typeface="+mn-lt"/>
                <a:cs typeface="+mn-lt"/>
                <a:sym typeface="+mn-lt"/>
              </a:rPr>
              <a:t>A typical characteristic of boat-related drowning cases is falling from the boat. The boats in question are usually small rowing boats, often old ones with a tapered stern. Instability of the boat and a slippery, concave bottom increase the risk of falling when moving about in the boat during fishing or when fixing the motor, for example. Instability also increases the risk of capsizing, especially when there are multiple people aboard. </a:t>
            </a:r>
            <a:br>
              <a:rPr lang="en-gb" sz="1000" b="0">
                <a:latin typeface="+mn-lt"/>
              </a:rPr>
            </a:br>
            <a:br>
              <a:rPr lang="en-gb" sz="1000" b="0">
                <a:latin typeface="+mn-lt"/>
              </a:rPr>
            </a:br>
            <a:r>
              <a:rPr lang="en-gb" sz="1000" b="0" i="0" u="none" baseline="0">
                <a:latin typeface="+mn-lt"/>
                <a:ea typeface="+mn-lt"/>
                <a:cs typeface="+mn-lt"/>
                <a:sym typeface="+mn-lt"/>
              </a:rPr>
              <a:t>Most of those who drowned in water traffic were travelling by rowing boat, so the use of life jackets should be emphasised when travelling by rowing boat.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solidFill>
                <a:schemeClr val="accent5">
                  <a:lumMod val="75000"/>
                </a:schemeClr>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accent5">
                  <a:lumMod val="75000"/>
                </a:schemeClr>
              </a:solidFill>
            </a:endParaRPr>
          </a:p>
          <a:p>
            <a:endParaRPr lang="en-gb" dirty="0"/>
          </a:p>
        </p:txBody>
      </p:sp>
      <p:sp>
        <p:nvSpPr>
          <p:cNvPr id="4" name="Slide Number Placeholder 3"/>
          <p:cNvSpPr>
            <a:spLocks noGrp="1"/>
          </p:cNvSpPr>
          <p:nvPr>
            <p:ph type="sldNum" sz="quarter" idx="5"/>
          </p:nvPr>
        </p:nvSpPr>
        <p:spPr/>
        <p:txBody>
          <a:bodyPr/>
          <a:lstStyle/>
          <a:p>
            <a:pPr algn="l" rtl="0"/>
            <a:fld id="{380FA7D4-7830-4CC4-B369-090B2ACCE919}" type="slidenum">
              <a:rPr/>
              <a:t>10</a:t>
            </a:fld>
            <a:endParaRPr lang="en-gb"/>
          </a:p>
        </p:txBody>
      </p:sp>
    </p:spTree>
    <p:extLst>
      <p:ext uri="{BB962C8B-B14F-4D97-AF65-F5344CB8AC3E}">
        <p14:creationId xmlns:p14="http://schemas.microsoft.com/office/powerpoint/2010/main" val="285314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rtl="0"/>
            <a:r>
              <a:rPr lang="en-gb" sz="1000" b="1" i="0" u="none" baseline="0">
                <a:solidFill>
                  <a:srgbClr val="006699"/>
                </a:solidFill>
                <a:effectLst/>
                <a:highlight>
                  <a:srgbClr val="FFFF00"/>
                </a:highlight>
                <a:latin typeface="+mn-lt"/>
                <a:ea typeface="+mn-lt"/>
                <a:cs typeface="+mn-lt"/>
                <a:sym typeface="+mn-lt"/>
              </a:rPr>
              <a:t>What kind of a personal flotation device is right for you?</a:t>
            </a:r>
            <a:br>
              <a:rPr lang="en-gb" sz="1000" b="1" i="0">
                <a:solidFill>
                  <a:srgbClr val="006699"/>
                </a:solidFill>
                <a:effectLst/>
                <a:highlight>
                  <a:srgbClr val="FFFF00"/>
                </a:highlight>
                <a:latin typeface="+mn-lt"/>
              </a:rPr>
            </a:br>
            <a:br>
              <a:rPr lang="en-gb" sz="1000" b="1" i="0">
                <a:solidFill>
                  <a:srgbClr val="006699"/>
                </a:solidFill>
                <a:effectLst/>
                <a:highlight>
                  <a:srgbClr val="FFFF00"/>
                </a:highlight>
                <a:latin typeface="+mn-lt"/>
              </a:rPr>
            </a:br>
            <a:r>
              <a:rPr lang="en-gb" sz="1000" b="1" i="0" u="none" baseline="0">
                <a:solidFill>
                  <a:srgbClr val="006699"/>
                </a:solidFill>
                <a:effectLst/>
                <a:highlight>
                  <a:srgbClr val="FFFF00"/>
                </a:highlight>
                <a:latin typeface="+mn-lt"/>
                <a:ea typeface="+mn-lt"/>
                <a:cs typeface="+mn-lt"/>
                <a:sym typeface="+mn-lt"/>
              </a:rPr>
              <a:t>Different types of PFD’s – what is the difference between a buoyancy aid and a life jacket?</a:t>
            </a:r>
          </a:p>
          <a:p>
            <a:pPr algn="l" rtl="0"/>
            <a:endParaRPr lang="en-gb" sz="1000" b="1" i="0" dirty="0">
              <a:solidFill>
                <a:srgbClr val="006699"/>
              </a:solidFill>
              <a:effectLst/>
              <a:highlight>
                <a:srgbClr val="FFFF00"/>
              </a:highlight>
              <a:latin typeface="+mn-lt"/>
            </a:endParaRPr>
          </a:p>
          <a:p>
            <a:pPr algn="l" rtl="0"/>
            <a:endParaRPr lang="en-gb" sz="1000" b="1" i="0" dirty="0">
              <a:solidFill>
                <a:srgbClr val="006699"/>
              </a:solidFill>
              <a:effectLst/>
              <a:highlight>
                <a:srgbClr val="FFFF00"/>
              </a:highlight>
              <a:latin typeface="+mn-lt"/>
            </a:endParaRPr>
          </a:p>
          <a:p>
            <a:pPr algn="l" rtl="0"/>
            <a:r>
              <a:rPr lang="en-gb" sz="1000" b="0" i="0" u="none" baseline="0">
                <a:solidFill>
                  <a:srgbClr val="575756"/>
                </a:solidFill>
                <a:effectLst/>
                <a:latin typeface="+mn-lt"/>
                <a:ea typeface="+mn-lt"/>
                <a:cs typeface="+mn-lt"/>
                <a:sym typeface="+mn-lt"/>
              </a:rPr>
              <a:t>When buying a new life jacket, insist on an open purchase and the opportunity to try it out in practice. Test if it fits well and feels comfortable. Keep in mind that you should also be able to fit an overcoat or other clothing under the jacket. Try sitting with the jacket on, because boating is all about sitting!</a:t>
            </a:r>
            <a:br>
              <a:rPr lang="en-gb" sz="1000" b="0" i="0">
                <a:solidFill>
                  <a:srgbClr val="575756"/>
                </a:solidFill>
                <a:effectLst/>
                <a:latin typeface="+mn-lt"/>
              </a:rPr>
            </a:br>
            <a:endParaRPr lang="en-gb" sz="1000" b="0" i="0" dirty="0">
              <a:solidFill>
                <a:srgbClr val="575756"/>
              </a:solidFill>
              <a:effectLst/>
              <a:latin typeface="+mn-lt"/>
            </a:endParaRPr>
          </a:p>
          <a:p>
            <a:pPr algn="l" rtl="0"/>
            <a:r>
              <a:rPr lang="en-gb" sz="1000" b="0" i="0" u="none" baseline="0">
                <a:solidFill>
                  <a:srgbClr val="575756"/>
                </a:solidFill>
                <a:effectLst/>
                <a:latin typeface="+mn-lt"/>
                <a:ea typeface="+mn-lt"/>
                <a:cs typeface="+mn-lt"/>
                <a:sym typeface="+mn-lt"/>
              </a:rPr>
              <a:t>In Finland, all life jackets must have the features specified in the relevant directives. Buoyancy is indicated in newtons (N).</a:t>
            </a:r>
            <a:br>
              <a:rPr lang="en-gb" sz="1000" b="0" i="0">
                <a:solidFill>
                  <a:srgbClr val="575756"/>
                </a:solidFill>
                <a:effectLst/>
                <a:latin typeface="+mn-lt"/>
              </a:rPr>
            </a:br>
            <a:endParaRPr lang="en-gb" sz="1000" b="0" i="0" dirty="0">
              <a:solidFill>
                <a:srgbClr val="575756"/>
              </a:solidFill>
              <a:effectLst/>
              <a:latin typeface="+mn-lt"/>
            </a:endParaRPr>
          </a:p>
          <a:p>
            <a:pPr algn="l" rtl="0"/>
            <a:r>
              <a:rPr lang="en-gb" sz="1000" b="1" i="0" u="none" baseline="0">
                <a:solidFill>
                  <a:srgbClr val="006699"/>
                </a:solidFill>
                <a:effectLst/>
                <a:latin typeface="+mn-lt"/>
                <a:ea typeface="+mn-lt"/>
                <a:cs typeface="+mn-lt"/>
                <a:sym typeface="+mn-lt"/>
              </a:rPr>
              <a:t>Life jacket: For children, those that can swim and those that cannot</a:t>
            </a:r>
          </a:p>
          <a:p>
            <a:pPr algn="l" rtl="0"/>
            <a:r>
              <a:rPr lang="en-gb" sz="1000" b="0" i="0" u="none" baseline="0">
                <a:solidFill>
                  <a:srgbClr val="575756"/>
                </a:solidFill>
                <a:effectLst/>
                <a:latin typeface="+mn-lt"/>
                <a:ea typeface="+mn-lt"/>
                <a:cs typeface="+mn-lt"/>
                <a:sym typeface="+mn-lt"/>
              </a:rPr>
              <a:t>A 100-newton life jacket is designed for use in sheltered waters. It can turn an unconscious person onto their back in 10 seconds. These jackets are only available in orange, red or yellow and come with a mandatory reflector and whistle. This is the kind of jacket a child should have.</a:t>
            </a:r>
            <a:br>
              <a:rPr lang="en-gb" sz="1000" b="0" i="0">
                <a:solidFill>
                  <a:srgbClr val="575756"/>
                </a:solidFill>
                <a:effectLst/>
                <a:latin typeface="+mn-lt"/>
              </a:rPr>
            </a:br>
            <a:br>
              <a:rPr lang="en-gb" sz="1000">
                <a:latin typeface="+mn-lt"/>
              </a:rPr>
            </a:br>
            <a:r>
              <a:rPr lang="en-gb" sz="1000" b="1" i="0" u="none" baseline="0">
                <a:solidFill>
                  <a:srgbClr val="006699"/>
                </a:solidFill>
                <a:effectLst/>
                <a:latin typeface="+mn-lt"/>
                <a:ea typeface="+mn-lt"/>
                <a:cs typeface="+mn-lt"/>
                <a:sym typeface="+mn-lt"/>
              </a:rPr>
              <a:t>Inflatable life jacket: For demanding conditions for adults</a:t>
            </a:r>
          </a:p>
          <a:p>
            <a:pPr algn="l" rtl="0"/>
            <a:r>
              <a:rPr lang="en-gb" sz="1000" b="0" i="0" u="none" baseline="0">
                <a:solidFill>
                  <a:srgbClr val="575756"/>
                </a:solidFill>
                <a:effectLst/>
                <a:latin typeface="+mn-lt"/>
                <a:ea typeface="+mn-lt"/>
                <a:cs typeface="+mn-lt"/>
                <a:sym typeface="+mn-lt"/>
              </a:rPr>
              <a:t>A 150-newton life jacket is designed for use in coastal waters. It can turn an unconscious person onto their back in 5 seconds. They are usually filled with air, and are also available with crotch straps.</a:t>
            </a:r>
          </a:p>
          <a:p>
            <a:pPr algn="l" rtl="0"/>
            <a:r>
              <a:rPr lang="en-gb" sz="1000" b="0" i="0" u="none" baseline="0">
                <a:solidFill>
                  <a:srgbClr val="575756"/>
                </a:solidFill>
                <a:effectLst/>
                <a:latin typeface="+mn-lt"/>
                <a:ea typeface="+mn-lt"/>
                <a:cs typeface="+mn-lt"/>
                <a:sym typeface="+mn-lt"/>
              </a:rPr>
              <a:t> </a:t>
            </a:r>
          </a:p>
          <a:p>
            <a:pPr algn="l" rtl="0"/>
            <a:r>
              <a:rPr lang="en-gb" sz="1000" b="0" i="0" u="none" baseline="0">
                <a:solidFill>
                  <a:srgbClr val="575756"/>
                </a:solidFill>
                <a:effectLst/>
                <a:latin typeface="+mn-lt"/>
                <a:ea typeface="+mn-lt"/>
                <a:cs typeface="+mn-lt"/>
                <a:sym typeface="+mn-lt"/>
              </a:rPr>
              <a:t>A 275-newton jacket is designed for use in open sea conditions with waterproof and heavy clothing. It can turn an unconscious person into a safe floating position in 5 seconds. They are usually filled with air.</a:t>
            </a:r>
            <a:br>
              <a:rPr lang="en-gb" sz="1000" b="0" i="0">
                <a:solidFill>
                  <a:srgbClr val="575756"/>
                </a:solidFill>
                <a:effectLst/>
                <a:latin typeface="+mn-lt"/>
              </a:rPr>
            </a:br>
            <a:br>
              <a:rPr lang="en-gb" sz="1000">
                <a:latin typeface="+mn-lt"/>
              </a:rPr>
            </a:br>
            <a:r>
              <a:rPr lang="en-gb" sz="1000" b="1" i="0" u="none" baseline="0">
                <a:solidFill>
                  <a:srgbClr val="006699"/>
                </a:solidFill>
                <a:effectLst/>
                <a:latin typeface="+mn-lt"/>
                <a:ea typeface="+mn-lt"/>
                <a:cs typeface="+mn-lt"/>
                <a:sym typeface="+mn-lt"/>
              </a:rPr>
              <a:t>Buoyancy aid: For people who are able to swim and have help nearby / for water sports</a:t>
            </a:r>
          </a:p>
          <a:p>
            <a:pPr algn="l" rtl="0"/>
            <a:r>
              <a:rPr lang="en-gb" sz="1000" b="0" i="0" u="none" baseline="0">
                <a:solidFill>
                  <a:srgbClr val="575756"/>
                </a:solidFill>
                <a:effectLst/>
                <a:latin typeface="+mn-lt"/>
                <a:ea typeface="+mn-lt"/>
                <a:cs typeface="+mn-lt"/>
                <a:sym typeface="+mn-lt"/>
              </a:rPr>
              <a:t>50-newton buoyancy aid vests, jackets and suits are only intended for people who are able to swim, in sheltered waters and close to the shore where help is close at hand. Buoyancy aids are popular in water sports, for example, because they are easy to move around in.</a:t>
            </a:r>
          </a:p>
          <a:p>
            <a:pPr algn="l" rtl="0"/>
            <a:r>
              <a:rPr lang="en-gb" sz="1000" b="0" i="0" u="none" baseline="0">
                <a:solidFill>
                  <a:srgbClr val="575756"/>
                </a:solidFill>
                <a:effectLst/>
                <a:latin typeface="+mn-lt"/>
                <a:ea typeface="+mn-lt"/>
                <a:cs typeface="+mn-lt"/>
                <a:sym typeface="+mn-lt"/>
              </a:rPr>
              <a:t>They do not turn an unconscious person onto their back and usually lack a collar. Buoyancy aids are not made for children under 30 kg.</a:t>
            </a:r>
          </a:p>
          <a:p>
            <a:pPr algn="l" rtl="0"/>
            <a:endParaRPr lang="en-gb" sz="1000" b="0" i="0" dirty="0">
              <a:solidFill>
                <a:srgbClr val="575756"/>
              </a:solidFill>
              <a:effectLst/>
              <a:latin typeface="+mn-lt"/>
            </a:endParaRPr>
          </a:p>
          <a:p>
            <a:pPr algn="l" rtl="0"/>
            <a:r>
              <a:rPr lang="en-gb" sz="1000" b="1" i="0" u="none" baseline="0">
                <a:solidFill>
                  <a:srgbClr val="006699"/>
                </a:solidFill>
                <a:effectLst/>
                <a:latin typeface="+mn-lt"/>
                <a:ea typeface="+mn-lt"/>
                <a:cs typeface="+mn-lt"/>
                <a:sym typeface="+mn-lt"/>
              </a:rPr>
              <a:t>Proper use and maintenance</a:t>
            </a:r>
          </a:p>
          <a:p>
            <a:pPr algn="l" rtl="0"/>
            <a:br>
              <a:rPr lang="en-gb" sz="1000" b="0" i="0">
                <a:solidFill>
                  <a:srgbClr val="575756"/>
                </a:solidFill>
                <a:effectLst/>
                <a:latin typeface="+mn-lt"/>
              </a:rPr>
            </a:br>
            <a:r>
              <a:rPr lang="en-gb" sz="1000" b="0" i="0" u="none" baseline="0">
                <a:solidFill>
                  <a:srgbClr val="575756"/>
                </a:solidFill>
                <a:effectLst/>
                <a:latin typeface="+mn-lt"/>
                <a:ea typeface="+mn-lt"/>
                <a:cs typeface="+mn-lt"/>
                <a:sym typeface="+mn-lt"/>
              </a:rPr>
              <a:t>Personal flotation devices must be used, maintained and stored in accordance with the manufacturer’s instructions, and it is recommended that you read the instruction manual that comes with the device.</a:t>
            </a:r>
          </a:p>
          <a:p>
            <a:pPr algn="l" rtl="0"/>
            <a:r>
              <a:rPr lang="en-gb" sz="1000" b="0" i="0" u="none" baseline="0">
                <a:solidFill>
                  <a:srgbClr val="575756"/>
                </a:solidFill>
                <a:effectLst/>
                <a:latin typeface="+mn-lt"/>
                <a:ea typeface="+mn-lt"/>
                <a:cs typeface="+mn-lt"/>
                <a:sym typeface="+mn-lt"/>
              </a:rPr>
              <a:t>When wearing a life jacket, it is important that it is worn correctly. If the life jacket is poorly adjusted, the person may sink too low into the jacket and it will not work as intended. For example, the waist strap of an inflatable jacket must be sufficiently tight.</a:t>
            </a:r>
          </a:p>
          <a:p>
            <a:pPr algn="l" rtl="0"/>
            <a:r>
              <a:rPr lang="en-gb" sz="1000" b="1" i="0" u="none" baseline="0">
                <a:solidFill>
                  <a:srgbClr val="575756"/>
                </a:solidFill>
                <a:effectLst/>
                <a:latin typeface="+mn-lt"/>
                <a:ea typeface="+mn-lt"/>
                <a:cs typeface="+mn-lt"/>
                <a:sym typeface="+mn-lt"/>
              </a:rPr>
              <a:t>A life jacket will only save a person’s life if it is the right type for the purpose, it is on when the person falls into the water and it is worn correctly.</a:t>
            </a:r>
            <a:endParaRPr lang="en-gb" sz="1000" b="0" i="0" dirty="0">
              <a:solidFill>
                <a:srgbClr val="575756"/>
              </a:solidFill>
              <a:effectLst/>
              <a:latin typeface="+mn-lt"/>
            </a:endParaRPr>
          </a:p>
          <a:p>
            <a:pPr algn="l" rtl="0"/>
            <a:endParaRPr lang="en-gb" sz="1000" b="0" i="0" dirty="0">
              <a:solidFill>
                <a:srgbClr val="575756"/>
              </a:solidFill>
              <a:effectLst/>
              <a:latin typeface="+mn-lt"/>
            </a:endParaRPr>
          </a:p>
          <a:p>
            <a:pPr algn="l" rtl="0"/>
            <a:r>
              <a:rPr lang="en-gb" sz="1000" b="1" i="0" u="none" baseline="0">
                <a:solidFill>
                  <a:srgbClr val="006699"/>
                </a:solidFill>
                <a:effectLst/>
                <a:latin typeface="+mn-lt"/>
                <a:ea typeface="+mn-lt"/>
                <a:cs typeface="+mn-lt"/>
                <a:sym typeface="+mn-lt"/>
              </a:rPr>
              <a:t>Is the life jacket usable?</a:t>
            </a:r>
          </a:p>
          <a:p>
            <a:pPr algn="l" rtl="0"/>
            <a:r>
              <a:rPr lang="en-gb" sz="1000" b="0" i="0" u="none" baseline="0">
                <a:solidFill>
                  <a:srgbClr val="575756"/>
                </a:solidFill>
                <a:effectLst/>
                <a:latin typeface="+mn-lt"/>
                <a:ea typeface="+mn-lt"/>
                <a:cs typeface="+mn-lt"/>
                <a:sym typeface="+mn-lt"/>
              </a:rPr>
              <a:t>When buying a jacket, check that it is approved and undamaged. The condition of the life jacket should be checked annually.</a:t>
            </a:r>
          </a:p>
          <a:p>
            <a:pPr algn="l" rtl="0">
              <a:buFont typeface="+mj-lt"/>
              <a:buAutoNum type="arabicPeriod"/>
            </a:pPr>
            <a:r>
              <a:rPr lang="en-gb" sz="1000" b="0" i="0" u="none" baseline="0">
                <a:solidFill>
                  <a:srgbClr val="575756"/>
                </a:solidFill>
                <a:effectLst/>
                <a:latin typeface="+mn-lt"/>
                <a:ea typeface="+mn-lt"/>
                <a:cs typeface="+mn-lt"/>
                <a:sym typeface="+mn-lt"/>
              </a:rPr>
              <a:t>Approved life jackets and other PFD’s have the CE marking on the inside. </a:t>
            </a:r>
          </a:p>
          <a:p>
            <a:pPr algn="l" rtl="0">
              <a:buFont typeface="+mj-lt"/>
              <a:buAutoNum type="arabicPeriod"/>
            </a:pPr>
            <a:r>
              <a:rPr lang="en-gb" sz="1000" b="0" i="0" u="none" baseline="0">
                <a:solidFill>
                  <a:srgbClr val="575756"/>
                </a:solidFill>
                <a:effectLst/>
                <a:latin typeface="+mn-lt"/>
                <a:ea typeface="+mn-lt"/>
                <a:cs typeface="+mn-lt"/>
                <a:sym typeface="+mn-lt"/>
              </a:rPr>
              <a:t>The seams are intact</a:t>
            </a:r>
          </a:p>
          <a:p>
            <a:pPr algn="l" rtl="0">
              <a:buFont typeface="+mj-lt"/>
              <a:buAutoNum type="arabicPeriod"/>
            </a:pPr>
            <a:r>
              <a:rPr lang="en-gb" sz="1000" b="0" i="0" u="none" baseline="0">
                <a:solidFill>
                  <a:srgbClr val="575756"/>
                </a:solidFill>
                <a:effectLst/>
                <a:latin typeface="+mn-lt"/>
                <a:ea typeface="+mn-lt"/>
                <a:cs typeface="+mn-lt"/>
                <a:sym typeface="+mn-lt"/>
              </a:rPr>
              <a:t>The flotation material is intact and flexible</a:t>
            </a:r>
          </a:p>
          <a:p>
            <a:pPr algn="l" rtl="0">
              <a:buFont typeface="+mj-lt"/>
              <a:buAutoNum type="arabicPeriod"/>
            </a:pPr>
            <a:r>
              <a:rPr lang="en-gb" sz="1000" b="0" i="0" u="none" baseline="0">
                <a:solidFill>
                  <a:srgbClr val="575756"/>
                </a:solidFill>
                <a:effectLst/>
                <a:latin typeface="+mn-lt"/>
                <a:ea typeface="+mn-lt"/>
                <a:cs typeface="+mn-lt"/>
                <a:sym typeface="+mn-lt"/>
              </a:rPr>
              <a:t>The fastening straps and buckles and other separate parts are intact</a:t>
            </a:r>
          </a:p>
          <a:p>
            <a:pPr algn="l" rtl="0">
              <a:buFont typeface="+mj-lt"/>
              <a:buAutoNum type="arabicPeriod"/>
            </a:pPr>
            <a:r>
              <a:rPr lang="en-gb" sz="1000" b="0" i="0" u="none" baseline="0">
                <a:solidFill>
                  <a:srgbClr val="575756"/>
                </a:solidFill>
                <a:effectLst/>
                <a:latin typeface="+mn-lt"/>
                <a:ea typeface="+mn-lt"/>
                <a:cs typeface="+mn-lt"/>
                <a:sym typeface="+mn-lt"/>
              </a:rPr>
              <a:t>The surface material is intact</a:t>
            </a:r>
          </a:p>
          <a:p>
            <a:pPr algn="l" rtl="0">
              <a:buFont typeface="+mj-lt"/>
              <a:buAutoNum type="arabicPeriod"/>
            </a:pPr>
            <a:r>
              <a:rPr lang="en-gb" sz="1000" b="0" i="0" u="none" baseline="0">
                <a:solidFill>
                  <a:srgbClr val="575756"/>
                </a:solidFill>
                <a:effectLst/>
                <a:latin typeface="+mn-lt"/>
                <a:ea typeface="+mn-lt"/>
                <a:cs typeface="+mn-lt"/>
                <a:sym typeface="+mn-lt"/>
              </a:rPr>
              <a:t>The maintenance of an inflatable life jacket includes a test inflation. You can inflate the jacket by blowing, but this may let moisture in. You can use a balloon pump, for example.</a:t>
            </a:r>
          </a:p>
          <a:p>
            <a:pPr algn="l" rtl="0"/>
            <a:endParaRPr lang="en-gb" sz="1000" b="0" i="0" dirty="0">
              <a:solidFill>
                <a:srgbClr val="575756"/>
              </a:solidFill>
              <a:effectLst/>
              <a:latin typeface="+mn-lt"/>
            </a:endParaRPr>
          </a:p>
          <a:p>
            <a:endParaRPr lang="en-gb" dirty="0"/>
          </a:p>
        </p:txBody>
      </p:sp>
      <p:sp>
        <p:nvSpPr>
          <p:cNvPr id="4" name="Dian numeron paikkamerkki 3"/>
          <p:cNvSpPr>
            <a:spLocks noGrp="1"/>
          </p:cNvSpPr>
          <p:nvPr>
            <p:ph type="sldNum" sz="quarter" idx="5"/>
          </p:nvPr>
        </p:nvSpPr>
        <p:spPr/>
        <p:txBody>
          <a:bodyPr/>
          <a:lstStyle/>
          <a:p>
            <a:pPr algn="l" rtl="0"/>
            <a:fld id="{380FA7D4-7830-4CC4-B369-090B2ACCE919}" type="slidenum">
              <a:rPr/>
              <a:t>11</a:t>
            </a:fld>
            <a:endParaRPr lang="en-gb"/>
          </a:p>
        </p:txBody>
      </p:sp>
    </p:spTree>
    <p:extLst>
      <p:ext uri="{BB962C8B-B14F-4D97-AF65-F5344CB8AC3E}">
        <p14:creationId xmlns:p14="http://schemas.microsoft.com/office/powerpoint/2010/main" val="3458053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buFont typeface="Arial" panose="020B0604020202020204" pitchFamily="34" charset="0"/>
              <a:buNone/>
            </a:pPr>
            <a:r>
              <a:rPr lang="en-gb" sz="1000" b="1" i="0" u="none" strike="noStrike" baseline="0">
                <a:solidFill>
                  <a:srgbClr val="000000"/>
                </a:solidFill>
                <a:latin typeface="+mn-lt"/>
                <a:ea typeface="+mn-lt"/>
                <a:cs typeface="+mn-lt"/>
                <a:sym typeface="+mn-lt"/>
              </a:rPr>
              <a:t>Reduced ability to function plays a key role in drowning cases, as it increases the risk of falling into the water from the shore or a boat, for example. On the other hand, reduced ability to function can make it difficult to rescue oneself if one falls through the ice or from a boat, for example. Getting out from a hole in the ice or climbing onto a boat requires strength and good fitness. </a:t>
            </a:r>
          </a:p>
          <a:p>
            <a:pPr algn="l" rtl="0">
              <a:buFont typeface="Arial" panose="020B0604020202020204" pitchFamily="34" charset="0"/>
              <a:buNone/>
            </a:pPr>
            <a:endParaRPr lang="en-gb" altLang="fi-FI" sz="1000" b="0" i="0" u="none" strike="noStrike" baseline="0" dirty="0">
              <a:solidFill>
                <a:srgbClr val="000000"/>
              </a:solidFill>
              <a:latin typeface="+mn-lt"/>
            </a:endParaRPr>
          </a:p>
          <a:p>
            <a:pPr algn="l" rtl="0"/>
            <a:r>
              <a:rPr lang="en-gb" sz="1000" b="1" i="0" u="none" strike="noStrike" baseline="0">
                <a:solidFill>
                  <a:srgbClr val="000000"/>
                </a:solidFill>
                <a:latin typeface="+mn-lt"/>
                <a:ea typeface="+mn-lt"/>
                <a:cs typeface="+mn-lt"/>
                <a:sym typeface="+mn-lt"/>
              </a:rPr>
              <a:t>Based on SIAF’s data, it appears that people who are perfectly healthy and able to function only rarely drown. </a:t>
            </a:r>
            <a:r>
              <a:rPr lang="en-gb" sz="1000" b="0" i="0" u="none" strike="noStrike" baseline="0">
                <a:solidFill>
                  <a:srgbClr val="000000"/>
                </a:solidFill>
                <a:latin typeface="+mn-lt"/>
                <a:ea typeface="+mn-lt"/>
                <a:cs typeface="+mn-lt"/>
                <a:sym typeface="+mn-lt"/>
              </a:rPr>
              <a:t>Drowning victims often had a variety of previously known factors affecting their ability to function, which increased their risk of drowning and probably other accidents as well. However, it is possible to compensate for known risks by avoiding going into the water or spending time near the water alone. Furthermore, factors such as the good condition and easy accessibility of the beach and jetty of a summer cottage reduce the risk of falling into the water. Special attention must also be paid to stability when choosing a boat. (SIAF, 2021)</a:t>
            </a:r>
          </a:p>
          <a:p>
            <a:endParaRPr lang="en-gb" sz="1000" b="0" i="0" u="none" strike="noStrike" baseline="0" dirty="0">
              <a:solidFill>
                <a:srgbClr val="000000"/>
              </a:solidFill>
              <a:latin typeface="+mn-lt"/>
            </a:endParaRPr>
          </a:p>
          <a:p>
            <a:pPr algn="l" rtl="0"/>
            <a:r>
              <a:rPr lang="en-gb" sz="1000" b="1" i="0" u="none" strike="noStrike" baseline="0">
                <a:solidFill>
                  <a:srgbClr val="000000"/>
                </a:solidFill>
                <a:latin typeface="+mn-lt"/>
                <a:ea typeface="+mn-lt"/>
                <a:cs typeface="+mn-lt"/>
                <a:sym typeface="+mn-lt"/>
              </a:rPr>
              <a:t>Many of the activities that led to drowning were ones in which the person had been engaged for decades, perhaps even surviving dangerous situations in the past. However, as the person’s ability to function has deteriorated, those activities have become risky without the person realising it. </a:t>
            </a:r>
            <a:r>
              <a:rPr lang="en-gb" sz="1000" b="0" i="0" u="none" strike="noStrike" baseline="0">
                <a:solidFill>
                  <a:srgbClr val="000000"/>
                </a:solidFill>
                <a:latin typeface="+mn-lt"/>
                <a:ea typeface="+mn-lt"/>
                <a:cs typeface="+mn-lt"/>
                <a:sym typeface="+mn-lt"/>
              </a:rPr>
              <a:t>(SIAF, 2021)</a:t>
            </a:r>
            <a:endParaRPr lang="en-gb" altLang="fi-FI" sz="1000" dirty="0">
              <a:latin typeface="+mn-lt"/>
            </a:endParaRPr>
          </a:p>
          <a:p>
            <a:pPr algn="l" rtl="0">
              <a:buFont typeface="Arial" panose="020B0604020202020204" pitchFamily="34" charset="0"/>
              <a:buNone/>
            </a:pPr>
            <a:endParaRPr lang="en-gb" sz="1000" b="1" i="0" u="none" strike="noStrike" baseline="0" dirty="0">
              <a:solidFill>
                <a:srgbClr val="000000"/>
              </a:solidFill>
              <a:latin typeface="+mn-lt"/>
            </a:endParaRPr>
          </a:p>
          <a:p>
            <a:pPr algn="l" rtl="0">
              <a:buFont typeface="Arial" panose="020B0604020202020204" pitchFamily="34" charset="0"/>
              <a:buNone/>
            </a:pPr>
            <a:r>
              <a:rPr lang="en-gb" sz="1000" b="0" i="0" u="none" strike="noStrike" baseline="0">
                <a:solidFill>
                  <a:srgbClr val="000000"/>
                </a:solidFill>
                <a:latin typeface="+mn-lt"/>
                <a:ea typeface="+mn-lt"/>
                <a:cs typeface="+mn-lt"/>
                <a:sym typeface="+mn-lt"/>
              </a:rPr>
              <a:t>Nearly two out of three people who drowned had a previously known or undiagnosed medical condition that limited their ability to function (2021, SIAF). Typically, these were heart diseases, but neurological conditions, musculoskeletal disorders and long-term alcohol abuse were also fairly common. The risk of problems caused by a cardiac disease increases when the temperature fluctuates or the person exerts themselves. (2021, SIAF)</a:t>
            </a:r>
            <a:endParaRPr lang="en-gb" altLang="fi-FI" sz="1000" dirty="0">
              <a:latin typeface="+mn-lt"/>
            </a:endParaRPr>
          </a:p>
          <a:p>
            <a:pPr algn="l" rtl="0">
              <a:buFont typeface="Arial" panose="020B0604020202020204" pitchFamily="34" charset="0"/>
              <a:buNone/>
            </a:pPr>
            <a:endParaRPr lang="en-gb" altLang="fi-FI" sz="1000" dirty="0">
              <a:latin typeface="+mn-lt"/>
            </a:endParaRPr>
          </a:p>
          <a:p>
            <a:pPr algn="l" rtl="0">
              <a:buFont typeface="Arial" panose="020B0604020202020204" pitchFamily="34" charset="0"/>
              <a:buNone/>
            </a:pPr>
            <a:r>
              <a:rPr lang="en-gb" sz="1000" b="1" i="0" u="none" baseline="0">
                <a:latin typeface="+mn-lt"/>
                <a:ea typeface="+mn-lt"/>
                <a:cs typeface="+mn-lt"/>
                <a:sym typeface="+mn-lt"/>
              </a:rPr>
              <a:t>Good swimming skills are an excellent preventive measure against death by drowning. </a:t>
            </a:r>
          </a:p>
          <a:p>
            <a:pPr algn="l" rtl="0">
              <a:buFont typeface="Arial" panose="020B0604020202020204" pitchFamily="34" charset="0"/>
              <a:buNone/>
            </a:pPr>
            <a:r>
              <a:rPr lang="en-gb" sz="1000" b="1" i="0" u="none" baseline="0">
                <a:latin typeface="+mn-lt"/>
                <a:ea typeface="+mn-lt"/>
                <a:cs typeface="+mn-lt"/>
                <a:sym typeface="+mn-lt"/>
              </a:rPr>
              <a:t>A person is able to swim if, after falling into deep water, they can swim 200 metres, 50 metres of which on their back.</a:t>
            </a:r>
          </a:p>
          <a:p>
            <a:pPr algn="l" rtl="0">
              <a:buFont typeface="Arial" panose="020B0604020202020204" pitchFamily="34" charset="0"/>
              <a:buNone/>
            </a:pPr>
            <a:r>
              <a:rPr lang="en-gb" sz="1000" b="1" i="0" u="none" baseline="0">
                <a:latin typeface="+mn-lt"/>
                <a:ea typeface="+mn-lt"/>
                <a:cs typeface="+mn-lt"/>
                <a:sym typeface="+mn-lt"/>
              </a:rPr>
              <a:t>Children 76% / adults 68%</a:t>
            </a:r>
          </a:p>
          <a:p>
            <a:pPr algn="l" rtl="0">
              <a:buFont typeface="Arial" panose="020B0604020202020204" pitchFamily="34" charset="0"/>
              <a:buNone/>
            </a:pPr>
            <a:endParaRPr lang="en-gb" altLang="fi-FI" sz="1000" dirty="0">
              <a:latin typeface="+mn-lt"/>
            </a:endParaRPr>
          </a:p>
          <a:p>
            <a:pPr algn="l" rtl="0"/>
            <a:r>
              <a:rPr lang="en-gb" sz="1000" b="0" i="0" u="none" strike="noStrike" baseline="0">
                <a:solidFill>
                  <a:srgbClr val="000000"/>
                </a:solidFill>
                <a:latin typeface="+mn-lt"/>
                <a:ea typeface="+mn-lt"/>
                <a:cs typeface="+mn-lt"/>
                <a:sym typeface="+mn-lt"/>
              </a:rPr>
              <a:t>In Finland, older age groups have poorer swimming skills than younger people. In 2021, the majority of drowning victims were older adults, among whom the proportion of unskilled swimmers is also higher than in the population on average. (SIAF, 2021)</a:t>
            </a:r>
          </a:p>
          <a:p>
            <a:pPr algn="l" rtl="0"/>
            <a:endParaRPr lang="en-gb" altLang="fi-FI" sz="1000" b="0" i="0" u="none" strike="noStrike" baseline="0" dirty="0">
              <a:solidFill>
                <a:srgbClr val="000000"/>
              </a:solidFill>
              <a:latin typeface="+mn-lt"/>
            </a:endParaRPr>
          </a:p>
          <a:p>
            <a:pPr algn="l" rtl="0"/>
            <a:r>
              <a:rPr lang="en-gb" sz="1000" b="0" i="0" u="none" strike="noStrike" baseline="0">
                <a:solidFill>
                  <a:srgbClr val="000000"/>
                </a:solidFill>
                <a:latin typeface="+mn-lt"/>
                <a:ea typeface="+mn-lt"/>
                <a:cs typeface="+mn-lt"/>
                <a:sym typeface="+mn-lt"/>
              </a:rPr>
              <a:t>No comprehensive data on the swimming skills of the drowning victims was available for the investigation at hand. However, it can be said that most of the cases, especially those involving boating or swimming, splashing around or cooling down in the water, were such that if the person was able to function, they could have benefited from proper swimming skills. However, a significant proportion of those who drowned were known to be able to swim, which means that the drowning was caused by a problem that occurred in the water rather than a lack of swimming ability. (SIAF, 2021)</a:t>
            </a:r>
            <a:br>
              <a:rPr lang="en-gb" sz="1000">
                <a:latin typeface="+mn-lt"/>
              </a:rPr>
            </a:br>
            <a:br>
              <a:rPr lang="en-gb" sz="1000">
                <a:latin typeface="+mn-lt"/>
              </a:rPr>
            </a:br>
            <a:r>
              <a:rPr lang="en-gb" sz="1000" b="0" i="0" u="none" baseline="0">
                <a:latin typeface="+mn-lt"/>
                <a:ea typeface="+mn-lt"/>
                <a:cs typeface="+mn-lt"/>
                <a:sym typeface="+mn-lt"/>
              </a:rPr>
              <a:t>Children and swimming skills:</a:t>
            </a:r>
            <a:endParaRPr lang="en-gb" sz="1000" b="1" i="0" dirty="0">
              <a:solidFill>
                <a:srgbClr val="333333"/>
              </a:solidFill>
              <a:effectLst/>
              <a:latin typeface="+mn-lt"/>
              <a:sym typeface="Wingdings" panose="05000000000000000000" pitchFamily="2" charset="2"/>
            </a:endParaRPr>
          </a:p>
          <a:p>
            <a:pPr algn="l" rtl="0">
              <a:buFont typeface="Arial" panose="020B0604020202020204" pitchFamily="34" charset="0"/>
              <a:buChar char="•"/>
            </a:pPr>
            <a:r>
              <a:rPr lang="en-gb" sz="1000" b="0" i="0" u="none" baseline="0">
                <a:solidFill>
                  <a:srgbClr val="333333"/>
                </a:solidFill>
                <a:effectLst/>
                <a:latin typeface="+mn-lt"/>
                <a:ea typeface="+mn-lt"/>
                <a:cs typeface="+mn-lt"/>
                <a:sym typeface="+mn-lt"/>
              </a:rPr>
              <a:t>Differences in children’s swimming skills between municipalities remain high.</a:t>
            </a:r>
          </a:p>
          <a:p>
            <a:pPr algn="l" rtl="0">
              <a:buFont typeface="Arial" panose="020B0604020202020204" pitchFamily="34" charset="0"/>
              <a:buChar char="•"/>
            </a:pPr>
            <a:r>
              <a:rPr lang="en-gb" sz="1000" b="0" i="0" u="none" baseline="0">
                <a:solidFill>
                  <a:srgbClr val="333333"/>
                </a:solidFill>
                <a:effectLst/>
                <a:latin typeface="+mn-lt"/>
                <a:ea typeface="+mn-lt"/>
                <a:cs typeface="+mn-lt"/>
                <a:sym typeface="+mn-lt"/>
              </a:rPr>
              <a:t>In municipalities that do not offer any curricular swimming lessons, children’s swimming skills are clearly lower than in those that offer swimming in every grade. </a:t>
            </a:r>
          </a:p>
          <a:p>
            <a:pPr algn="l" rtl="0">
              <a:buFont typeface="Arial" panose="020B0604020202020204" pitchFamily="34" charset="0"/>
              <a:buChar char="•"/>
            </a:pPr>
            <a:r>
              <a:rPr lang="en-gb" sz="1000" b="0" i="0" u="none" baseline="0">
                <a:solidFill>
                  <a:srgbClr val="333333"/>
                </a:solidFill>
                <a:effectLst/>
                <a:latin typeface="+mn-lt"/>
                <a:ea typeface="+mn-lt"/>
                <a:cs typeface="+mn-lt"/>
                <a:sym typeface="+mn-lt"/>
              </a:rPr>
              <a:t>According to teachers’ responses, the usual reason for not offering swimming lessons is that the municipality has not provided a budget for it. </a:t>
            </a:r>
          </a:p>
          <a:p>
            <a:pPr algn="l" rtl="0">
              <a:buFont typeface="Arial" panose="020B0604020202020204" pitchFamily="34" charset="0"/>
              <a:buChar char="•"/>
            </a:pPr>
            <a:r>
              <a:rPr lang="en-gb" sz="1000" b="0" i="0" u="none" baseline="0">
                <a:solidFill>
                  <a:srgbClr val="333333"/>
                </a:solidFill>
                <a:effectLst/>
                <a:latin typeface="+mn-lt"/>
                <a:ea typeface="+mn-lt"/>
                <a:cs typeface="+mn-lt"/>
                <a:sym typeface="+mn-lt"/>
              </a:rPr>
              <a:t>In addition to swimming lessons at school, children’s swimming skills are also influenced by their proximity to a swimming pool and visits to the pool during their free time, in particular. </a:t>
            </a:r>
            <a:endParaRPr lang="en-gb" sz="1000" b="1" i="0" dirty="0">
              <a:solidFill>
                <a:srgbClr val="333333"/>
              </a:solidFill>
              <a:effectLst/>
              <a:latin typeface="+mn-lt"/>
            </a:endParaRPr>
          </a:p>
          <a:p>
            <a:endParaRPr lang="en-gb" sz="1000" dirty="0">
              <a:latin typeface="+mn-lt"/>
            </a:endParaRPr>
          </a:p>
          <a:p>
            <a:pPr algn="l" rtl="0"/>
            <a:r>
              <a:rPr lang="en-gb" sz="1000" b="0" i="0" u="none" baseline="0">
                <a:solidFill>
                  <a:srgbClr val="333333"/>
                </a:solidFill>
                <a:effectLst/>
                <a:latin typeface="+mn-lt"/>
                <a:ea typeface="+mn-lt"/>
                <a:cs typeface="+mn-lt"/>
                <a:sym typeface="+mn-lt"/>
              </a:rPr>
              <a:t>Swimming skills and good water safety skills give people the freedom to move safely in, on and around water in all seasons. At its best, swimming is an excellent form of exercise for beginners and active swimmers alike. It is inexpensive and suitable for all ages and can be practised all year round. </a:t>
            </a:r>
            <a:endParaRPr lang="en-gb" sz="1000" dirty="0">
              <a:latin typeface="+mn-lt"/>
            </a:endParaRPr>
          </a:p>
          <a:p>
            <a:pPr algn="l" rtl="0">
              <a:buFont typeface="Arial" panose="020B0604020202020204" pitchFamily="34" charset="0"/>
              <a:buNone/>
            </a:pPr>
            <a:endParaRPr lang="en-gb" altLang="fi-FI" sz="1000" dirty="0">
              <a:latin typeface="+mn-lt"/>
            </a:endParaRPr>
          </a:p>
          <a:p>
            <a:endParaRPr lang="en-gb" dirty="0"/>
          </a:p>
        </p:txBody>
      </p:sp>
      <p:sp>
        <p:nvSpPr>
          <p:cNvPr id="4" name="Slide Number Placeholder 3"/>
          <p:cNvSpPr>
            <a:spLocks noGrp="1"/>
          </p:cNvSpPr>
          <p:nvPr>
            <p:ph type="sldNum" sz="quarter" idx="5"/>
          </p:nvPr>
        </p:nvSpPr>
        <p:spPr/>
        <p:txBody>
          <a:bodyPr/>
          <a:lstStyle/>
          <a:p>
            <a:pPr algn="l" rtl="0"/>
            <a:fld id="{380FA7D4-7830-4CC4-B369-090B2ACCE919}" type="slidenum">
              <a:rPr/>
              <a:t>12</a:t>
            </a:fld>
            <a:endParaRPr lang="en-gb"/>
          </a:p>
        </p:txBody>
      </p:sp>
    </p:spTree>
    <p:extLst>
      <p:ext uri="{BB962C8B-B14F-4D97-AF65-F5344CB8AC3E}">
        <p14:creationId xmlns:p14="http://schemas.microsoft.com/office/powerpoint/2010/main" val="3192227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sz="1100" b="1" i="0" u="none" baseline="0"/>
              <a:t>Highlighting the role of parents in supervising children near water. Drowning is quiet; the child does not tell you that they are drowning. It can happen while you are focused on your mobile phone.</a:t>
            </a:r>
            <a:br>
              <a:rPr lang="en-gb" sz="1100"/>
            </a:br>
            <a:br>
              <a:rPr lang="en-gb" sz="1100"/>
            </a:br>
            <a:r>
              <a:rPr lang="en-gb" sz="1100" b="0" i="0" u="none" baseline="0"/>
              <a:t>Drowning deaths among children and young people have declined since the early 2000s, but drowning remains one of the leading causes of accidental death among children under school age. Since 2012, an average of 10 people under the age of 25 have died each year as a result of drowning or in water traffic. On average, four people under the age of 15 die by drowning each year, compared to six deaths among 15–24-year-olds. </a:t>
            </a:r>
          </a:p>
          <a:p>
            <a:endParaRPr lang="en-gb" dirty="0"/>
          </a:p>
        </p:txBody>
      </p:sp>
      <p:sp>
        <p:nvSpPr>
          <p:cNvPr id="4" name="Slide Number Placeholder 3"/>
          <p:cNvSpPr>
            <a:spLocks noGrp="1"/>
          </p:cNvSpPr>
          <p:nvPr>
            <p:ph type="sldNum" sz="quarter" idx="5"/>
          </p:nvPr>
        </p:nvSpPr>
        <p:spPr/>
        <p:txBody>
          <a:bodyPr/>
          <a:lstStyle/>
          <a:p>
            <a:pPr algn="l" rtl="0"/>
            <a:fld id="{380FA7D4-7830-4CC4-B369-090B2ACCE919}" type="slidenum">
              <a:rPr/>
              <a:t>13</a:t>
            </a:fld>
            <a:endParaRPr lang="en-gb"/>
          </a:p>
        </p:txBody>
      </p:sp>
    </p:spTree>
    <p:extLst>
      <p:ext uri="{BB962C8B-B14F-4D97-AF65-F5344CB8AC3E}">
        <p14:creationId xmlns:p14="http://schemas.microsoft.com/office/powerpoint/2010/main" val="14866186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rtl="0"/>
            <a:r>
              <a:rPr lang="en-gb" sz="1100" b="1" i="0" u="none" baseline="0">
                <a:latin typeface="+mn-lt"/>
                <a:ea typeface="+mn-lt"/>
                <a:cs typeface="+mn-lt"/>
                <a:sym typeface="+mn-lt"/>
              </a:rPr>
              <a:t>Drowning happens quickly</a:t>
            </a:r>
            <a:br>
              <a:rPr lang="en-gb" sz="1100" b="1">
                <a:latin typeface="+mn-lt"/>
              </a:rPr>
            </a:br>
            <a:r>
              <a:rPr lang="en-gb" sz="1100" b="1" i="0" u="none" baseline="0">
                <a:latin typeface="+mn-lt"/>
                <a:ea typeface="+mn-lt"/>
                <a:cs typeface="+mn-lt"/>
                <a:sym typeface="+mn-lt"/>
              </a:rPr>
              <a:t>parents responsible for their children – not lifeguards</a:t>
            </a:r>
            <a:br>
              <a:rPr lang="en-gb" sz="1100" b="1">
                <a:latin typeface="+mn-lt"/>
              </a:rPr>
            </a:br>
            <a:r>
              <a:rPr lang="en-gb" sz="1100" b="1" i="0" u="none" baseline="0">
                <a:latin typeface="+mn-lt"/>
                <a:ea typeface="+mn-lt"/>
                <a:cs typeface="+mn-lt"/>
                <a:sym typeface="+mn-lt"/>
              </a:rPr>
              <a:t>within an arm’s length</a:t>
            </a:r>
          </a:p>
          <a:p>
            <a:endParaRPr lang="en-gb" sz="1100" dirty="0">
              <a:latin typeface="+mn-lt"/>
            </a:endParaRPr>
          </a:p>
          <a:p>
            <a:pPr marL="0" indent="0" algn="l" rtl="0">
              <a:buNone/>
            </a:pPr>
            <a:r>
              <a:rPr lang="en-gb" sz="1100" b="0" i="0" u="none" baseline="0">
                <a:latin typeface="+mn-lt"/>
                <a:ea typeface="+mn-lt"/>
                <a:cs typeface="+mn-lt"/>
                <a:sym typeface="+mn-lt"/>
              </a:rPr>
              <a:t>There is surely no better summer pastime than being on the beach on a warm day. However, you must be vigilant at all times with young children so that they do not run into the water unnoticed. </a:t>
            </a:r>
            <a:br>
              <a:rPr lang="en-gb" sz="1100">
                <a:latin typeface="+mn-lt"/>
              </a:rPr>
            </a:br>
            <a:endParaRPr lang="en-gb" sz="1100" dirty="0">
              <a:latin typeface="+mn-lt"/>
            </a:endParaRPr>
          </a:p>
          <a:p>
            <a:pPr marL="171450" indent="-171450" algn="l" rtl="0">
              <a:buFont typeface="Arial" panose="020B0604020202020204" pitchFamily="34" charset="0"/>
              <a:buChar char="•"/>
            </a:pPr>
            <a:r>
              <a:rPr lang="en-gb" sz="1100" b="0" i="0" u="none" baseline="0">
                <a:latin typeface="+mn-lt"/>
                <a:ea typeface="+mn-lt"/>
                <a:cs typeface="+mn-lt"/>
                <a:sym typeface="+mn-lt"/>
              </a:rPr>
              <a:t>With your child, learn and review the rules for how to act near or in the water.</a:t>
            </a:r>
          </a:p>
          <a:p>
            <a:pPr marL="171450" indent="-171450" algn="l" rtl="0">
              <a:buFont typeface="Arial" panose="020B0604020202020204" pitchFamily="34" charset="0"/>
              <a:buChar char="•"/>
            </a:pPr>
            <a:r>
              <a:rPr lang="en-gb" sz="1100" b="0" i="0" u="none" baseline="0">
                <a:latin typeface="+mn-lt"/>
                <a:ea typeface="+mn-lt"/>
                <a:cs typeface="+mn-lt"/>
                <a:sym typeface="+mn-lt"/>
              </a:rPr>
              <a:t>Ensure that the child is wearing a life jacket in the correct manner.</a:t>
            </a:r>
          </a:p>
          <a:p>
            <a:pPr marL="171450" indent="-171450" algn="l" rtl="0">
              <a:buFont typeface="Arial" panose="020B0604020202020204" pitchFamily="34" charset="0"/>
              <a:buChar char="•"/>
            </a:pPr>
            <a:r>
              <a:rPr lang="en-gb" sz="1100" b="0" i="0" u="none" baseline="0">
                <a:latin typeface="+mn-lt"/>
                <a:ea typeface="+mn-lt"/>
                <a:cs typeface="+mn-lt"/>
                <a:sym typeface="+mn-lt"/>
              </a:rPr>
              <a:t>Keep a constant watch over the child.</a:t>
            </a:r>
          </a:p>
          <a:p>
            <a:pPr marL="171450" indent="-171450" algn="l" rtl="0">
              <a:buFont typeface="Arial" panose="020B0604020202020204" pitchFamily="34" charset="0"/>
              <a:buChar char="•"/>
            </a:pPr>
            <a:r>
              <a:rPr lang="en-gb" sz="1100" b="0" i="0" u="none" baseline="0">
                <a:latin typeface="+mn-lt"/>
                <a:ea typeface="+mn-lt"/>
                <a:cs typeface="+mn-lt"/>
                <a:sym typeface="+mn-lt"/>
              </a:rPr>
              <a:t>Remain within an arm’s length of the child.</a:t>
            </a:r>
          </a:p>
          <a:p>
            <a:pPr marL="171450" indent="-171450" algn="l" rtl="0">
              <a:buFont typeface="Arial" panose="020B0604020202020204" pitchFamily="34" charset="0"/>
              <a:buChar char="•"/>
            </a:pPr>
            <a:r>
              <a:rPr lang="en-gb" sz="1100" b="0" i="0" u="none" baseline="0">
                <a:latin typeface="+mn-lt"/>
                <a:ea typeface="+mn-lt"/>
                <a:cs typeface="+mn-lt"/>
                <a:sym typeface="+mn-lt"/>
              </a:rPr>
              <a:t>When in the water, always keep the child between you and the shore.</a:t>
            </a:r>
            <a:br>
              <a:rPr lang="en-gb" sz="1100">
                <a:latin typeface="+mn-lt"/>
              </a:rPr>
            </a:br>
            <a:endParaRPr lang="en-gb" sz="1100" dirty="0">
              <a:latin typeface="+mn-lt"/>
            </a:endParaRPr>
          </a:p>
          <a:p>
            <a:pPr marL="0" indent="0" algn="l" rtl="0">
              <a:buNone/>
            </a:pPr>
            <a:r>
              <a:rPr lang="en-gb" sz="1100" b="1" i="0" u="none" baseline="0">
                <a:latin typeface="+mn-lt"/>
                <a:ea typeface="+mn-lt"/>
                <a:cs typeface="+mn-lt"/>
                <a:sym typeface="+mn-lt"/>
              </a:rPr>
              <a:t>You can put life jackets on children as soon as you arrive at the beach.</a:t>
            </a:r>
          </a:p>
          <a:p>
            <a:pPr marL="0" indent="0" algn="l" rtl="0">
              <a:buNone/>
            </a:pPr>
            <a:r>
              <a:rPr lang="en-gb" sz="1100" b="1" i="0" u="none" baseline="0">
                <a:latin typeface="+mn-lt"/>
                <a:ea typeface="+mn-lt"/>
                <a:cs typeface="+mn-lt"/>
                <a:sym typeface="+mn-lt"/>
              </a:rPr>
              <a:t>Supervise children, do not let them swim or play on the beach alone. </a:t>
            </a:r>
          </a:p>
          <a:p>
            <a:pPr marL="0" indent="0" algn="l" rtl="0">
              <a:buNone/>
            </a:pPr>
            <a:r>
              <a:rPr lang="en-gb" sz="1100" b="1" i="0" u="none" baseline="0">
                <a:latin typeface="+mn-lt"/>
                <a:ea typeface="+mn-lt"/>
                <a:cs typeface="+mn-lt"/>
                <a:sym typeface="+mn-lt"/>
              </a:rPr>
              <a:t>Supervise the child within an arm’s length and keep them between yourself and the beach.</a:t>
            </a:r>
          </a:p>
          <a:p>
            <a:endParaRPr lang="en-gb" dirty="0"/>
          </a:p>
        </p:txBody>
      </p:sp>
      <p:sp>
        <p:nvSpPr>
          <p:cNvPr id="4" name="Dian numeron paikkamerkki 3"/>
          <p:cNvSpPr>
            <a:spLocks noGrp="1"/>
          </p:cNvSpPr>
          <p:nvPr>
            <p:ph type="sldNum" sz="quarter" idx="5"/>
          </p:nvPr>
        </p:nvSpPr>
        <p:spPr/>
        <p:txBody>
          <a:bodyPr/>
          <a:lstStyle/>
          <a:p>
            <a:pPr algn="l" rtl="0"/>
            <a:fld id="{380FA7D4-7830-4CC4-B369-090B2ACCE919}" type="slidenum">
              <a:rPr/>
              <a:t>14</a:t>
            </a:fld>
            <a:endParaRPr lang="en-gb"/>
          </a:p>
        </p:txBody>
      </p:sp>
    </p:spTree>
    <p:extLst>
      <p:ext uri="{BB962C8B-B14F-4D97-AF65-F5344CB8AC3E}">
        <p14:creationId xmlns:p14="http://schemas.microsoft.com/office/powerpoint/2010/main" val="18626633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rtl="0"/>
            <a:r>
              <a:rPr lang="en-gb" sz="1100" b="1" i="0" u="none" baseline="0"/>
              <a:t>In the cases investigated by SIAF, the susceptibility to drowning had typically developed over the years. The susceptibility is related to personal circumstances, such as state of health, substance abuse and learned behaviours. Furthermore, the setting is often private, such as the beach of a summer cottage or the person’s home. </a:t>
            </a:r>
          </a:p>
        </p:txBody>
      </p:sp>
      <p:sp>
        <p:nvSpPr>
          <p:cNvPr id="4" name="Dian numeron paikkamerkki 3"/>
          <p:cNvSpPr>
            <a:spLocks noGrp="1"/>
          </p:cNvSpPr>
          <p:nvPr>
            <p:ph type="sldNum" sz="quarter" idx="5"/>
          </p:nvPr>
        </p:nvSpPr>
        <p:spPr/>
        <p:txBody>
          <a:bodyPr/>
          <a:lstStyle/>
          <a:p>
            <a:pPr algn="l" rtl="0"/>
            <a:fld id="{380FA7D4-7830-4CC4-B369-090B2ACCE919}" type="slidenum">
              <a:rPr/>
              <a:t>15</a:t>
            </a:fld>
            <a:endParaRPr lang="en-gb"/>
          </a:p>
        </p:txBody>
      </p:sp>
    </p:spTree>
    <p:extLst>
      <p:ext uri="{BB962C8B-B14F-4D97-AF65-F5344CB8AC3E}">
        <p14:creationId xmlns:p14="http://schemas.microsoft.com/office/powerpoint/2010/main" val="35065330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sz="1100" b="1" i="0" u="none" baseline="0">
                <a:solidFill>
                  <a:srgbClr val="575756"/>
                </a:solidFill>
                <a:effectLst/>
                <a:latin typeface="+mn-lt"/>
                <a:ea typeface="+mn-lt"/>
                <a:cs typeface="+mn-lt"/>
                <a:sym typeface="+mn-lt"/>
              </a:rPr>
              <a:t>The most important thing in this section is to change the perception of what drowning does not look like.</a:t>
            </a:r>
            <a:br>
              <a:rPr lang="en-gb" sz="1100" b="0" i="0">
                <a:solidFill>
                  <a:srgbClr val="575756"/>
                </a:solidFill>
                <a:effectLst/>
                <a:latin typeface="+mn-lt"/>
              </a:rPr>
            </a:br>
            <a:br>
              <a:rPr lang="en-gb" sz="1100" b="0" i="0">
                <a:solidFill>
                  <a:srgbClr val="575756"/>
                </a:solidFill>
                <a:effectLst/>
                <a:latin typeface="+mn-lt"/>
              </a:rPr>
            </a:br>
            <a:r>
              <a:rPr lang="en-gb" sz="1100" b="1" i="0" u="none" baseline="0">
                <a:solidFill>
                  <a:srgbClr val="575756"/>
                </a:solidFill>
                <a:effectLst/>
                <a:latin typeface="+mn-lt"/>
                <a:ea typeface="+mn-lt"/>
                <a:cs typeface="+mn-lt"/>
                <a:sym typeface="+mn-lt"/>
              </a:rPr>
              <a:t>Drowning may not look like what most people expect. A drowning person may not splash or wave their arms for help, and may not always be able to cry for help. This is why it is said that drowning is silent. When a person is fighting for their life, it is impossible to cry for help because all the energy goes into keeping the airways above the surface.</a:t>
            </a:r>
            <a:br>
              <a:rPr lang="en-gb" sz="1100" b="1">
                <a:latin typeface="+mn-lt"/>
              </a:rPr>
            </a:br>
            <a:br>
              <a:rPr lang="en-gb" sz="1100" b="1" i="0">
                <a:solidFill>
                  <a:srgbClr val="575756"/>
                </a:solidFill>
                <a:effectLst/>
                <a:latin typeface="+mn-lt"/>
              </a:rPr>
            </a:br>
            <a:r>
              <a:rPr lang="en-gb" sz="1100" b="1" i="0" u="none" baseline="0">
                <a:solidFill>
                  <a:srgbClr val="575756"/>
                </a:solidFill>
                <a:effectLst/>
                <a:latin typeface="+mn-lt"/>
                <a:ea typeface="+mn-lt"/>
                <a:cs typeface="+mn-lt"/>
                <a:sym typeface="+mn-lt"/>
              </a:rPr>
              <a:t>People tend to think of a drowning situation as a violent, physical and noisy struggle for survival. But drowning is not like that, even though it is often portrayed that way on television.</a:t>
            </a:r>
            <a:br>
              <a:rPr lang="en-gb" sz="1100" b="1" i="0">
                <a:solidFill>
                  <a:srgbClr val="575756"/>
                </a:solidFill>
                <a:effectLst/>
                <a:latin typeface="+mn-lt"/>
              </a:rPr>
            </a:br>
            <a:endParaRPr lang="en-gb" sz="1100" b="1" i="0" dirty="0">
              <a:solidFill>
                <a:srgbClr val="575756"/>
              </a:solidFill>
              <a:effectLst/>
              <a:latin typeface="+mn-lt"/>
            </a:endParaRPr>
          </a:p>
          <a:p>
            <a:pPr algn="l" rtl="0"/>
            <a:r>
              <a:rPr lang="en-gb" sz="1100" b="1" i="0" u="none" baseline="0">
                <a:solidFill>
                  <a:srgbClr val="575756"/>
                </a:solidFill>
                <a:effectLst/>
                <a:latin typeface="+mn-lt"/>
                <a:ea typeface="+mn-lt"/>
                <a:cs typeface="+mn-lt"/>
                <a:sym typeface="+mn-lt"/>
              </a:rPr>
              <a:t>Apart from rare exceptions, a drowning person is physiologically unable to cry for help. The respiratory system is designed for breathing, while speech is a secondary function. A person has to be able to breath to be able to speak.</a:t>
            </a:r>
          </a:p>
          <a:p>
            <a:pPr algn="l" rtl="0"/>
            <a:endParaRPr lang="en-gb" sz="1100" b="1" i="0" dirty="0">
              <a:solidFill>
                <a:srgbClr val="575756"/>
              </a:solidFill>
              <a:effectLst/>
              <a:latin typeface="+mn-lt"/>
            </a:endParaRPr>
          </a:p>
          <a:p>
            <a:pPr algn="l" rtl="0"/>
            <a:r>
              <a:rPr lang="en-gb" sz="1100" b="1" i="0" u="none" baseline="0">
                <a:solidFill>
                  <a:srgbClr val="575756"/>
                </a:solidFill>
                <a:effectLst/>
                <a:latin typeface="+mn-lt"/>
                <a:ea typeface="+mn-lt"/>
                <a:cs typeface="+mn-lt"/>
                <a:sym typeface="+mn-lt"/>
              </a:rPr>
              <a:t>A drowning person may not be waving for help. They instinctively spread their arms out to their sides and use them to push the water downwards. By pushing down on the water, the drowning person tries to push their body upwards so they can lift their mouth out of the water and breathe.</a:t>
            </a:r>
          </a:p>
        </p:txBody>
      </p:sp>
      <p:sp>
        <p:nvSpPr>
          <p:cNvPr id="4" name="Slide Number Placeholder 3"/>
          <p:cNvSpPr>
            <a:spLocks noGrp="1"/>
          </p:cNvSpPr>
          <p:nvPr>
            <p:ph type="sldNum" sz="quarter" idx="5"/>
          </p:nvPr>
        </p:nvSpPr>
        <p:spPr/>
        <p:txBody>
          <a:bodyPr/>
          <a:lstStyle/>
          <a:p>
            <a:pPr algn="l" rtl="0"/>
            <a:fld id="{380FA7D4-7830-4CC4-B369-090B2ACCE919}" type="slidenum">
              <a:rPr/>
              <a:t>16</a:t>
            </a:fld>
            <a:endParaRPr lang="en-gb"/>
          </a:p>
        </p:txBody>
      </p:sp>
    </p:spTree>
    <p:extLst>
      <p:ext uri="{BB962C8B-B14F-4D97-AF65-F5344CB8AC3E}">
        <p14:creationId xmlns:p14="http://schemas.microsoft.com/office/powerpoint/2010/main" val="12076554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baseline="0">
                <a:hlinkClick r:id="rId3"/>
              </a:rPr>
              <a:t>Swimmers ignored a drowning 5-year-old – YouTube</a:t>
            </a:r>
            <a:endParaRPr lang="en-gb" dirty="0"/>
          </a:p>
          <a:p>
            <a:endParaRPr lang="en-gb" dirty="0"/>
          </a:p>
        </p:txBody>
      </p:sp>
      <p:sp>
        <p:nvSpPr>
          <p:cNvPr id="4" name="Dian numeron paikkamerkki 3"/>
          <p:cNvSpPr>
            <a:spLocks noGrp="1"/>
          </p:cNvSpPr>
          <p:nvPr>
            <p:ph type="sldNum" sz="quarter" idx="5"/>
          </p:nvPr>
        </p:nvSpPr>
        <p:spPr/>
        <p:txBody>
          <a:bodyPr/>
          <a:lstStyle/>
          <a:p>
            <a:pPr algn="l" rtl="0"/>
            <a:fld id="{380FA7D4-7830-4CC4-B369-090B2ACCE919}" type="slidenum">
              <a:rPr/>
              <a:t>17</a:t>
            </a:fld>
            <a:endParaRPr lang="en-gb"/>
          </a:p>
        </p:txBody>
      </p:sp>
    </p:spTree>
    <p:extLst>
      <p:ext uri="{BB962C8B-B14F-4D97-AF65-F5344CB8AC3E}">
        <p14:creationId xmlns:p14="http://schemas.microsoft.com/office/powerpoint/2010/main" val="17344255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sz="1100" b="1" i="0" u="none" baseline="0">
                <a:solidFill>
                  <a:srgbClr val="006699"/>
                </a:solidFill>
                <a:effectLst/>
                <a:latin typeface="+mn-lt"/>
                <a:ea typeface="+mn-lt"/>
                <a:cs typeface="+mn-lt"/>
                <a:sym typeface="+mn-lt"/>
              </a:rPr>
              <a:t>What can drowning look like?</a:t>
            </a:r>
            <a:br>
              <a:rPr lang="en-gb" sz="1100" b="1" i="0">
                <a:solidFill>
                  <a:srgbClr val="006699"/>
                </a:solidFill>
                <a:effectLst/>
                <a:latin typeface="+mn-lt"/>
              </a:rPr>
            </a:br>
            <a:endParaRPr lang="en-gb" sz="1100" b="1" i="0" dirty="0">
              <a:solidFill>
                <a:srgbClr val="006699"/>
              </a:solidFill>
              <a:effectLst/>
              <a:latin typeface="+mn-lt"/>
            </a:endParaRPr>
          </a:p>
          <a:p>
            <a:pPr algn="l" rtl="0"/>
            <a:r>
              <a:rPr lang="en-gb" sz="1100" b="0" i="0" u="none" baseline="0">
                <a:solidFill>
                  <a:srgbClr val="575756"/>
                </a:solidFill>
                <a:effectLst/>
                <a:latin typeface="+mn-lt"/>
                <a:ea typeface="+mn-lt"/>
                <a:cs typeface="+mn-lt"/>
                <a:sym typeface="+mn-lt"/>
              </a:rPr>
              <a:t>Although the behaviour of a drowning person is always individual, the following signs may indicate that a person in the water needs help.</a:t>
            </a:r>
            <a:br>
              <a:rPr lang="en-gb" sz="1100" b="0" i="0">
                <a:solidFill>
                  <a:srgbClr val="575756"/>
                </a:solidFill>
                <a:effectLst/>
                <a:latin typeface="+mn-lt"/>
              </a:rPr>
            </a:br>
            <a:endParaRPr lang="en-gb" sz="1100" b="0" i="0" dirty="0">
              <a:solidFill>
                <a:srgbClr val="575756"/>
              </a:solidFill>
              <a:effectLst/>
              <a:latin typeface="+mn-lt"/>
            </a:endParaRPr>
          </a:p>
          <a:p>
            <a:pPr algn="l" rtl="0">
              <a:buFont typeface="Arial" panose="020B0604020202020204" pitchFamily="34" charset="0"/>
              <a:buChar char="•"/>
            </a:pPr>
            <a:r>
              <a:rPr lang="en-gb" sz="1100" b="0" i="0" u="none" baseline="0">
                <a:solidFill>
                  <a:srgbClr val="575756"/>
                </a:solidFill>
                <a:effectLst/>
                <a:latin typeface="+mn-lt"/>
                <a:ea typeface="+mn-lt"/>
                <a:cs typeface="+mn-lt"/>
                <a:sym typeface="+mn-lt"/>
              </a:rPr>
              <a:t>A drowning person may have their head deep in the water, their mouth at the level of the water surface, some may have their head tilted back and their mouth open.</a:t>
            </a:r>
          </a:p>
          <a:p>
            <a:pPr algn="l" rtl="0">
              <a:buFont typeface="Arial" panose="020B0604020202020204" pitchFamily="34" charset="0"/>
              <a:buChar char="•"/>
            </a:pPr>
            <a:r>
              <a:rPr lang="en-gb" sz="1100" b="0" i="0" u="none" baseline="0">
                <a:solidFill>
                  <a:srgbClr val="575756"/>
                </a:solidFill>
                <a:effectLst/>
                <a:latin typeface="+mn-lt"/>
                <a:ea typeface="+mn-lt"/>
                <a:cs typeface="+mn-lt"/>
                <a:sym typeface="+mn-lt"/>
              </a:rPr>
              <a:t>Eyes may be glazed and empty, may have difficulty focusing the gaze or eyes may be closed. Their hair may have fallen over the forehead and eyes.</a:t>
            </a:r>
          </a:p>
          <a:p>
            <a:pPr algn="l" rtl="0">
              <a:buFont typeface="Arial" panose="020B0604020202020204" pitchFamily="34" charset="0"/>
              <a:buChar char="•"/>
            </a:pPr>
            <a:r>
              <a:rPr lang="en-gb" sz="1100" b="0" i="0" u="none" baseline="0">
                <a:solidFill>
                  <a:srgbClr val="575756"/>
                </a:solidFill>
                <a:effectLst/>
                <a:latin typeface="+mn-lt"/>
                <a:ea typeface="+mn-lt"/>
                <a:cs typeface="+mn-lt"/>
                <a:sym typeface="+mn-lt"/>
              </a:rPr>
              <a:t>A person in distress is in an upright position and not using their legs.</a:t>
            </a:r>
          </a:p>
          <a:p>
            <a:pPr algn="l" rtl="0">
              <a:buFont typeface="Arial" panose="020B0604020202020204" pitchFamily="34" charset="0"/>
              <a:buChar char="•"/>
            </a:pPr>
            <a:r>
              <a:rPr lang="en-gb" sz="1100" b="0" i="0" u="none" baseline="0">
                <a:solidFill>
                  <a:srgbClr val="575756"/>
                </a:solidFill>
                <a:effectLst/>
                <a:latin typeface="+mn-lt"/>
                <a:ea typeface="+mn-lt"/>
                <a:cs typeface="+mn-lt"/>
                <a:sym typeface="+mn-lt"/>
              </a:rPr>
              <a:t>They are hyperventilating or gasping for breath.</a:t>
            </a:r>
          </a:p>
          <a:p>
            <a:pPr algn="l" rtl="0">
              <a:buFont typeface="Arial" panose="020B0604020202020204" pitchFamily="34" charset="0"/>
              <a:buChar char="•"/>
            </a:pPr>
            <a:r>
              <a:rPr lang="en-gb" sz="1100" b="0" i="0" u="none" baseline="0">
                <a:solidFill>
                  <a:srgbClr val="575756"/>
                </a:solidFill>
                <a:effectLst/>
                <a:latin typeface="+mn-lt"/>
                <a:ea typeface="+mn-lt"/>
                <a:cs typeface="+mn-lt"/>
                <a:sym typeface="+mn-lt"/>
              </a:rPr>
              <a:t>A drowning person may try to swim in a certain direction, the movement is uncontrolled.</a:t>
            </a:r>
          </a:p>
          <a:p>
            <a:pPr algn="l" rtl="0">
              <a:buFont typeface="Arial" panose="020B0604020202020204" pitchFamily="34" charset="0"/>
              <a:buChar char="•"/>
            </a:pPr>
            <a:r>
              <a:rPr lang="en-gb" sz="1100" b="0" i="0" u="none" baseline="0">
                <a:solidFill>
                  <a:srgbClr val="575756"/>
                </a:solidFill>
                <a:effectLst/>
                <a:latin typeface="+mn-lt"/>
                <a:ea typeface="+mn-lt"/>
                <a:cs typeface="+mn-lt"/>
                <a:sym typeface="+mn-lt"/>
              </a:rPr>
              <a:t>They may also try to push themselves out of the water and are barely above the surface.</a:t>
            </a:r>
          </a:p>
          <a:p>
            <a:pPr algn="l" rtl="0">
              <a:buFont typeface="Arial" panose="020B0604020202020204" pitchFamily="34" charset="0"/>
              <a:buChar char="•"/>
            </a:pPr>
            <a:r>
              <a:rPr lang="en-gb" sz="1100" b="0" i="0" u="none" baseline="0">
                <a:solidFill>
                  <a:srgbClr val="575756"/>
                </a:solidFill>
                <a:effectLst/>
                <a:latin typeface="+mn-lt"/>
                <a:ea typeface="+mn-lt"/>
                <a:cs typeface="+mn-lt"/>
                <a:sym typeface="+mn-lt"/>
              </a:rPr>
              <a:t>A drowning person may look like they are climbing an invisible ladder.</a:t>
            </a:r>
          </a:p>
          <a:p>
            <a:endParaRPr lang="en-gb" dirty="0"/>
          </a:p>
          <a:p>
            <a:endParaRPr lang="en-gb" dirty="0"/>
          </a:p>
        </p:txBody>
      </p:sp>
      <p:sp>
        <p:nvSpPr>
          <p:cNvPr id="4" name="Slide Number Placeholder 3"/>
          <p:cNvSpPr>
            <a:spLocks noGrp="1"/>
          </p:cNvSpPr>
          <p:nvPr>
            <p:ph type="sldNum" sz="quarter" idx="5"/>
          </p:nvPr>
        </p:nvSpPr>
        <p:spPr/>
        <p:txBody>
          <a:bodyPr/>
          <a:lstStyle/>
          <a:p>
            <a:pPr algn="l" rtl="0"/>
            <a:fld id="{380FA7D4-7830-4CC4-B369-090B2ACCE919}" type="slidenum">
              <a:rPr/>
              <a:t>18</a:t>
            </a:fld>
            <a:endParaRPr lang="en-gb"/>
          </a:p>
        </p:txBody>
      </p:sp>
    </p:spTree>
    <p:extLst>
      <p:ext uri="{BB962C8B-B14F-4D97-AF65-F5344CB8AC3E}">
        <p14:creationId xmlns:p14="http://schemas.microsoft.com/office/powerpoint/2010/main" val="4808013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sz="1100" b="1" i="0" u="none" baseline="0">
                <a:solidFill>
                  <a:srgbClr val="006699"/>
                </a:solidFill>
                <a:effectLst/>
                <a:latin typeface="+mn-lt"/>
                <a:ea typeface="+mn-lt"/>
                <a:cs typeface="+mn-lt"/>
                <a:sym typeface="+mn-lt"/>
              </a:rPr>
              <a:t>Steps for rescuing a person from water</a:t>
            </a:r>
          </a:p>
          <a:p>
            <a:pPr algn="l" rtl="0"/>
            <a:br>
              <a:rPr lang="en-gb" sz="1100">
                <a:latin typeface="+mn-lt"/>
              </a:rPr>
            </a:br>
            <a:r>
              <a:rPr lang="en-gb" sz="1100" b="1" i="0" u="none" baseline="0">
                <a:solidFill>
                  <a:srgbClr val="575756"/>
                </a:solidFill>
                <a:effectLst/>
                <a:latin typeface="+mn-lt"/>
                <a:ea typeface="+mn-lt"/>
                <a:cs typeface="+mn-lt"/>
                <a:sym typeface="+mn-lt"/>
              </a:rPr>
              <a:t>Call</a:t>
            </a:r>
            <a:r>
              <a:rPr lang="en-gb" sz="1100" b="0" i="0" u="none" baseline="0">
                <a:solidFill>
                  <a:srgbClr val="575756"/>
                </a:solidFill>
                <a:effectLst/>
                <a:latin typeface="+mn-lt"/>
                <a:ea typeface="+mn-lt"/>
                <a:cs typeface="+mn-lt"/>
                <a:sym typeface="+mn-lt"/>
              </a:rPr>
              <a:t> for additional help if at all possible before you start the actual rescue. This will ensure that there is additional help.</a:t>
            </a:r>
            <a:br>
              <a:rPr lang="en-gb" sz="1100" b="0" i="0">
                <a:solidFill>
                  <a:srgbClr val="575756"/>
                </a:solidFill>
                <a:effectLst/>
                <a:latin typeface="+mn-lt"/>
              </a:rPr>
            </a:br>
            <a:br>
              <a:rPr lang="en-gb" sz="1100">
                <a:latin typeface="+mn-lt"/>
              </a:rPr>
            </a:br>
            <a:r>
              <a:rPr lang="en-gb" sz="1100" b="1" i="0" u="none" baseline="0">
                <a:solidFill>
                  <a:srgbClr val="575756"/>
                </a:solidFill>
                <a:effectLst/>
                <a:latin typeface="+mn-lt"/>
                <a:ea typeface="+mn-lt"/>
                <a:cs typeface="+mn-lt"/>
                <a:sym typeface="+mn-lt"/>
              </a:rPr>
              <a:t>Stay calm and reassure</a:t>
            </a:r>
            <a:r>
              <a:rPr lang="en-gb" sz="1100" b="0" i="0" u="none" baseline="0">
                <a:solidFill>
                  <a:srgbClr val="575756"/>
                </a:solidFill>
                <a:effectLst/>
                <a:latin typeface="+mn-lt"/>
                <a:ea typeface="+mn-lt"/>
                <a:cs typeface="+mn-lt"/>
                <a:sym typeface="+mn-lt"/>
              </a:rPr>
              <a:t> the person being rescued by telling them that help is on the way. This will give the person being rescued a sense of security and the strength to hang on for a while longer.</a:t>
            </a:r>
            <a:br>
              <a:rPr lang="en-gb" sz="1100">
                <a:latin typeface="+mn-lt"/>
              </a:rPr>
            </a:br>
            <a:br>
              <a:rPr lang="en-gb" sz="1100">
                <a:latin typeface="+mn-lt"/>
              </a:rPr>
            </a:br>
            <a:r>
              <a:rPr lang="en-gb" sz="1100" b="1" i="0" u="none" baseline="0">
                <a:solidFill>
                  <a:srgbClr val="575756"/>
                </a:solidFill>
                <a:effectLst/>
                <a:latin typeface="+mn-lt"/>
                <a:ea typeface="+mn-lt"/>
                <a:cs typeface="+mn-lt"/>
                <a:sym typeface="+mn-lt"/>
              </a:rPr>
              <a:t>Find a tool</a:t>
            </a:r>
            <a:r>
              <a:rPr lang="en-gb" sz="1100" b="0" i="0" u="none" baseline="0">
                <a:solidFill>
                  <a:srgbClr val="575756"/>
                </a:solidFill>
                <a:effectLst/>
                <a:latin typeface="+mn-lt"/>
                <a:ea typeface="+mn-lt"/>
                <a:cs typeface="+mn-lt"/>
                <a:sym typeface="+mn-lt"/>
              </a:rPr>
              <a:t> to help you and keep you safe, preferably something that can keep a person afloat. If the circumstances are difficult, seek help from others on the scene or call 112.</a:t>
            </a:r>
            <a:br>
              <a:rPr lang="en-gb" sz="1100" b="1" i="0">
                <a:solidFill>
                  <a:srgbClr val="575756"/>
                </a:solidFill>
                <a:effectLst/>
                <a:latin typeface="+mn-lt"/>
              </a:rPr>
            </a:br>
            <a:br>
              <a:rPr lang="en-gb" sz="1100" b="1" i="0">
                <a:solidFill>
                  <a:srgbClr val="575756"/>
                </a:solidFill>
                <a:effectLst/>
                <a:latin typeface="+mn-lt"/>
              </a:rPr>
            </a:br>
            <a:r>
              <a:rPr lang="en-gb" sz="1100" b="1" i="0" u="none" baseline="0">
                <a:solidFill>
                  <a:srgbClr val="575756"/>
                </a:solidFill>
                <a:effectLst/>
                <a:latin typeface="+mn-lt"/>
                <a:ea typeface="+mn-lt"/>
                <a:cs typeface="+mn-lt"/>
                <a:sym typeface="+mn-lt"/>
              </a:rPr>
              <a:t>Rescue:</a:t>
            </a:r>
            <a:r>
              <a:rPr lang="en-gb" sz="1100" b="0" i="0" u="none" baseline="0">
                <a:solidFill>
                  <a:srgbClr val="575756"/>
                </a:solidFill>
                <a:effectLst/>
                <a:latin typeface="+mn-lt"/>
                <a:ea typeface="+mn-lt"/>
                <a:cs typeface="+mn-lt"/>
                <a:sym typeface="+mn-lt"/>
              </a:rPr>
              <a:t> approach the person carefully but swiftly. Keep the tool between yourself and the person you are rescuing and reach it out to the person if they are close to the shore. You may also throw the tool to the person. Help the person to the shore, provide the necessary first aid and take them for further treatment if necessary.</a:t>
            </a:r>
          </a:p>
          <a:p>
            <a:pPr algn="l" rtl="0"/>
            <a:endParaRPr lang="en-gb" sz="1100" b="0" i="0" dirty="0">
              <a:solidFill>
                <a:srgbClr val="575756"/>
              </a:solidFill>
              <a:effectLst/>
              <a:latin typeface="+mn-lt"/>
            </a:endParaRPr>
          </a:p>
          <a:p>
            <a:pPr algn="l" rtl="0"/>
            <a:r>
              <a:rPr lang="en-gb" sz="1100" b="0" i="0" u="none" baseline="0">
                <a:latin typeface="+mn-lt"/>
                <a:ea typeface="+mn-lt"/>
                <a:cs typeface="+mn-lt"/>
                <a:sym typeface="+mn-lt"/>
                <a:hlinkClick r:id="rId3"/>
              </a:rPr>
              <a:t>Rescue with a tool – YouTube</a:t>
            </a:r>
            <a:endParaRPr lang="en-gb" sz="1100" dirty="0">
              <a:latin typeface="+mn-lt"/>
            </a:endParaRPr>
          </a:p>
          <a:p>
            <a:endParaRPr lang="en-gb" dirty="0"/>
          </a:p>
        </p:txBody>
      </p:sp>
      <p:sp>
        <p:nvSpPr>
          <p:cNvPr id="4" name="Slide Number Placeholder 3"/>
          <p:cNvSpPr>
            <a:spLocks noGrp="1"/>
          </p:cNvSpPr>
          <p:nvPr>
            <p:ph type="sldNum" sz="quarter" idx="5"/>
          </p:nvPr>
        </p:nvSpPr>
        <p:spPr/>
        <p:txBody>
          <a:bodyPr/>
          <a:lstStyle/>
          <a:p>
            <a:pPr algn="l" rtl="0"/>
            <a:fld id="{380FA7D4-7830-4CC4-B369-090B2ACCE919}" type="slidenum">
              <a:rPr/>
              <a:t>19</a:t>
            </a:fld>
            <a:endParaRPr lang="en-gb"/>
          </a:p>
        </p:txBody>
      </p:sp>
    </p:spTree>
    <p:extLst>
      <p:ext uri="{BB962C8B-B14F-4D97-AF65-F5344CB8AC3E}">
        <p14:creationId xmlns:p14="http://schemas.microsoft.com/office/powerpoint/2010/main" val="1120248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sz="1100" b="1" i="0" u="none" baseline="0">
                <a:latin typeface="+mn-lt"/>
                <a:ea typeface="+mn-lt"/>
                <a:cs typeface="+mn-lt"/>
                <a:sym typeface="+mn-lt"/>
              </a:rPr>
              <a:t>Finnish Swimming Teaching and Lifesaving Federation:</a:t>
            </a:r>
            <a:r>
              <a:rPr lang="en-gb" sz="1100" b="0" i="0" u="none" baseline="0">
                <a:latin typeface="+mn-lt"/>
                <a:ea typeface="+mn-lt"/>
                <a:cs typeface="+mn-lt"/>
                <a:sym typeface="+mn-lt"/>
              </a:rPr>
              <a:t> www.suh.fi</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sz="1100" dirty="0">
              <a:latin typeface="+mn-lt"/>
            </a:endParaRPr>
          </a:p>
          <a:p>
            <a:pPr algn="l" rtl="0"/>
            <a:r>
              <a:rPr lang="en-gb" sz="1100" b="0" i="0" u="none" baseline="0">
                <a:latin typeface="+mn-lt"/>
                <a:ea typeface="+mn-lt"/>
                <a:cs typeface="+mn-lt"/>
                <a:sym typeface="+mn-lt"/>
              </a:rPr>
              <a:t>The Finnish Swimming Teaching and Lifesaving Federation (FSL) is an organisation established in 1956. FSL directs general swimming teaching and lifesaving work nationally, provides guidance, education and information related to these activities, and develops swimming conditions, particularly the safety of public swimming pools and beaches. FSL works in close cooperation with the authorities on water safety issues. FSL’s sectors of activity include swimming teaching, lifesaving, baby and family swimming, special swimming, water training, Junior Lifesaver Club for children and young people and technical guidance on the design, construction and maintenance of swimming pools, spas and beaches. </a:t>
            </a:r>
          </a:p>
          <a:p>
            <a:endParaRPr lang="en-gb" sz="1100" dirty="0">
              <a:latin typeface="+mn-lt"/>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gb" sz="1100" b="0" i="0" u="none" baseline="0">
                <a:latin typeface="+mn-lt"/>
                <a:ea typeface="+mn-lt"/>
                <a:cs typeface="+mn-lt"/>
                <a:sym typeface="+mn-lt"/>
              </a:rPr>
              <a:t>The goal of teaching swimming and lifesaving skills and raising awareness of related issues is to make all citizens able to swim and save lives. To achieve this goal, the federation is cooperating with parties that contribute to the implementation of an educational system for swimming and lifesaving skills.</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sz="1100" dirty="0">
              <a:latin typeface="+mn-lt"/>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gb" sz="1100" b="1" i="0" u="none" baseline="0">
                <a:latin typeface="+mn-lt"/>
                <a:ea typeface="+mn-lt"/>
                <a:cs typeface="+mn-lt"/>
                <a:sym typeface="+mn-lt"/>
              </a:rPr>
              <a:t>Our values: </a:t>
            </a:r>
            <a:r>
              <a:rPr lang="en-gb" sz="1100" b="0" i="0" u="none" baseline="0">
                <a:latin typeface="+mn-lt"/>
                <a:ea typeface="+mn-lt"/>
                <a:cs typeface="+mn-lt"/>
                <a:sym typeface="+mn-lt"/>
              </a:rPr>
              <a:t>Together – Competently – Happy to learn</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gb" sz="1100" b="1" i="0" u="none" baseline="0">
                <a:latin typeface="+mn-lt"/>
                <a:ea typeface="+mn-lt"/>
                <a:cs typeface="+mn-lt"/>
                <a:sym typeface="+mn-lt"/>
              </a:rPr>
              <a:t>Our vision – none shall drown:  </a:t>
            </a:r>
            <a:r>
              <a:rPr lang="en-gb" sz="1100" b="0" i="0" u="none" baseline="0">
                <a:latin typeface="+mn-lt"/>
                <a:ea typeface="+mn-lt"/>
                <a:cs typeface="+mn-lt"/>
                <a:sym typeface="+mn-lt"/>
              </a:rPr>
              <a:t>Everyone living in Finland will know how to swim and anticipate potential dangers around water and ice, and will possess sufficient knowledge and skills to rescue themselves or others from the water.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algn="l" rtl="0"/>
            <a:fld id="{380FA7D4-7830-4CC4-B369-090B2ACCE919}" type="slidenum">
              <a:rPr/>
              <a:t>2</a:t>
            </a:fld>
            <a:endParaRPr lang="en-gb"/>
          </a:p>
        </p:txBody>
      </p:sp>
    </p:spTree>
    <p:extLst>
      <p:ext uri="{BB962C8B-B14F-4D97-AF65-F5344CB8AC3E}">
        <p14:creationId xmlns:p14="http://schemas.microsoft.com/office/powerpoint/2010/main" val="16655063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rtl="0"/>
            <a:r>
              <a:rPr lang="en-gb" sz="1100" b="0" i="0" u="none" baseline="0"/>
              <a:t>Videos and webinars on YouTube</a:t>
            </a:r>
            <a:br>
              <a:rPr lang="en-gb" sz="1100"/>
            </a:br>
            <a:endParaRPr lang="en-gb" sz="1100" dirty="0"/>
          </a:p>
          <a:p>
            <a:pPr algn="l" rtl="0"/>
            <a:r>
              <a:rPr lang="en-gb" sz="1100" b="0" i="0" u="none" baseline="0"/>
              <a:t>Online mini-courses of the #hukkumattomuudenlupaus campaign</a:t>
            </a:r>
            <a:br>
              <a:rPr lang="en-gb" sz="1100"/>
            </a:br>
            <a:br>
              <a:rPr lang="en-gb" sz="1100"/>
            </a:br>
            <a:r>
              <a:rPr lang="en-gb" sz="1100" b="0" i="0" u="none" baseline="0"/>
              <a:t>Tips and current information via social media</a:t>
            </a:r>
            <a:br>
              <a:rPr lang="en-gb" sz="1100"/>
            </a:br>
            <a:br>
              <a:rPr lang="en-gb" sz="1100"/>
            </a:br>
            <a:r>
              <a:rPr lang="en-gb" sz="1100" b="0" i="0" u="none" baseline="0"/>
              <a:t>More information on water and ice safety on websites, in particular viisaastivesilla.fi</a:t>
            </a:r>
            <a:br>
              <a:rPr lang="en-gb" sz="1100"/>
            </a:br>
            <a:br>
              <a:rPr lang="en-gb" sz="1100"/>
            </a:br>
            <a:r>
              <a:rPr lang="en-gb" sz="1100" b="0" i="0" u="none" baseline="0"/>
              <a:t>For children and schools: www.vesiturvallisuus.fi</a:t>
            </a:r>
          </a:p>
          <a:p>
            <a:endParaRPr lang="en-gb" sz="1100" dirty="0"/>
          </a:p>
          <a:p>
            <a:pPr algn="l" rtl="0"/>
            <a:r>
              <a:rPr lang="en-gb" sz="1100" b="0" i="0" u="none" baseline="0"/>
              <a:t>I have usually actually shown these websites, shared the screen and browsed a bit of the Viisaasti vesillä site and YouTube, etc.</a:t>
            </a:r>
          </a:p>
          <a:p>
            <a:endParaRPr lang="en-gb" sz="1100" dirty="0"/>
          </a:p>
          <a:p>
            <a:endParaRPr lang="en-gb" dirty="0"/>
          </a:p>
        </p:txBody>
      </p:sp>
      <p:sp>
        <p:nvSpPr>
          <p:cNvPr id="4" name="Dian numeron paikkamerkki 3"/>
          <p:cNvSpPr>
            <a:spLocks noGrp="1"/>
          </p:cNvSpPr>
          <p:nvPr>
            <p:ph type="sldNum" sz="quarter" idx="5"/>
          </p:nvPr>
        </p:nvSpPr>
        <p:spPr/>
        <p:txBody>
          <a:bodyPr/>
          <a:lstStyle/>
          <a:p>
            <a:pPr algn="l" rtl="0"/>
            <a:fld id="{380FA7D4-7830-4CC4-B369-090B2ACCE919}" type="slidenum">
              <a:rPr/>
              <a:t>20</a:t>
            </a:fld>
            <a:endParaRPr lang="en-gb"/>
          </a:p>
        </p:txBody>
      </p:sp>
    </p:spTree>
    <p:extLst>
      <p:ext uri="{BB962C8B-B14F-4D97-AF65-F5344CB8AC3E}">
        <p14:creationId xmlns:p14="http://schemas.microsoft.com/office/powerpoint/2010/main" val="8858085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a:p>
        </p:txBody>
      </p:sp>
      <p:sp>
        <p:nvSpPr>
          <p:cNvPr id="4" name="Dian numeron paikkamerkki 3"/>
          <p:cNvSpPr>
            <a:spLocks noGrp="1"/>
          </p:cNvSpPr>
          <p:nvPr>
            <p:ph type="sldNum" sz="quarter" idx="5"/>
          </p:nvPr>
        </p:nvSpPr>
        <p:spPr/>
        <p:txBody>
          <a:bodyPr/>
          <a:lstStyle/>
          <a:p>
            <a:pPr algn="l" rtl="0"/>
            <a:fld id="{380FA7D4-7830-4CC4-B369-090B2ACCE919}" type="slidenum">
              <a:rPr/>
              <a:t>21</a:t>
            </a:fld>
            <a:endParaRPr lang="en-gb"/>
          </a:p>
        </p:txBody>
      </p:sp>
    </p:spTree>
    <p:extLst>
      <p:ext uri="{BB962C8B-B14F-4D97-AF65-F5344CB8AC3E}">
        <p14:creationId xmlns:p14="http://schemas.microsoft.com/office/powerpoint/2010/main" val="663348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0" u="none" strike="noStrike" baseline="0">
                <a:solidFill>
                  <a:srgbClr val="000000"/>
                </a:solidFill>
                <a:latin typeface="+mn-lt"/>
                <a:ea typeface="+mn-lt"/>
                <a:cs typeface="+mn-lt"/>
                <a:sym typeface="+mn-lt"/>
              </a:rPr>
              <a:t>The number of drownings in Finland has been on a downward trend for a long time. In the 1970s, an average of 360 people drowned each year. </a:t>
            </a:r>
            <a:r>
              <a:rPr lang="en-gb" sz="1100" b="0" i="0" u="none" strike="noStrike" baseline="0">
                <a:solidFill>
                  <a:srgbClr val="000000"/>
                </a:solidFill>
                <a:latin typeface="+mn-lt"/>
                <a:ea typeface="+mn-lt"/>
                <a:cs typeface="+mn-lt"/>
                <a:sym typeface="+mn-lt"/>
              </a:rPr>
              <a:t>This was followed by a more stable period with an average of 240 drownings per year in the 1980s and 1990s. </a:t>
            </a:r>
            <a:r>
              <a:rPr lang="en-gb" sz="1100" b="1" i="0" u="none" strike="noStrike" baseline="0">
                <a:solidFill>
                  <a:srgbClr val="000000"/>
                </a:solidFill>
                <a:latin typeface="+mn-lt"/>
                <a:ea typeface="+mn-lt"/>
                <a:cs typeface="+mn-lt"/>
                <a:sym typeface="+mn-lt"/>
              </a:rPr>
              <a:t>In the first decade of the 2000s, an average of 200 people drowned each year. Over the last ten years, the average number of accidental drownings per year has been 147. Over the last fifty years, </a:t>
            </a:r>
            <a:r>
              <a:rPr lang="en-gb" sz="1100" b="1" i="0" u="none" strike="noStrike" baseline="0">
                <a:latin typeface="+mn-lt"/>
                <a:ea typeface="+mn-lt"/>
                <a:cs typeface="+mn-lt"/>
                <a:sym typeface="+mn-lt"/>
              </a:rPr>
              <a:t>statistics show that around 12,000 people drowned accidentally. Of these people, 88% were men. (SIAF, 2021)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i="0" u="none" strike="noStrike"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0" u="none" strike="noStrike" baseline="0">
                <a:solidFill>
                  <a:srgbClr val="000000"/>
                </a:solidFill>
                <a:latin typeface="+mn-lt"/>
                <a:ea typeface="+mn-lt"/>
                <a:cs typeface="+mn-lt"/>
                <a:sym typeface="+mn-lt"/>
              </a:rPr>
              <a:t>More accidental drowning deaths occur in Finland than in Sweden and Norway.</a:t>
            </a:r>
            <a:endParaRPr lang="en-gb" sz="1100" b="1" i="0" u="none" strike="noStrike" baseline="0" dirty="0">
              <a:latin typeface="+mn-lt"/>
            </a:endParaRPr>
          </a:p>
          <a:p>
            <a:endParaRPr lang="en-gb" sz="11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none" baseline="0">
                <a:latin typeface="+mn-lt"/>
                <a:ea typeface="+mn-lt"/>
                <a:cs typeface="+mn-lt"/>
                <a:sym typeface="+mn-lt"/>
              </a:rPr>
              <a:t>Downward trend since the 1950s, now around 150 drownings per year</a:t>
            </a:r>
          </a:p>
          <a:p>
            <a:endParaRPr lang="en-gb" dirty="0"/>
          </a:p>
        </p:txBody>
      </p:sp>
      <p:sp>
        <p:nvSpPr>
          <p:cNvPr id="4" name="Dian numeron paikkamerkki 3"/>
          <p:cNvSpPr>
            <a:spLocks noGrp="1"/>
          </p:cNvSpPr>
          <p:nvPr>
            <p:ph type="sldNum" sz="quarter" idx="5"/>
          </p:nvPr>
        </p:nvSpPr>
        <p:spPr/>
        <p:txBody>
          <a:bodyPr/>
          <a:lstStyle/>
          <a:p>
            <a:pPr algn="l" rtl="0"/>
            <a:fld id="{380FA7D4-7830-4CC4-B369-090B2ACCE919}" type="slidenum">
              <a:rPr/>
              <a:t>3</a:t>
            </a:fld>
            <a:endParaRPr lang="en-gb"/>
          </a:p>
        </p:txBody>
      </p:sp>
    </p:spTree>
    <p:extLst>
      <p:ext uri="{BB962C8B-B14F-4D97-AF65-F5344CB8AC3E}">
        <p14:creationId xmlns:p14="http://schemas.microsoft.com/office/powerpoint/2010/main" val="3870725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0" u="none" baseline="0">
                <a:latin typeface="+mn-lt"/>
                <a:ea typeface="+mn-lt"/>
                <a:cs typeface="+mn-lt"/>
                <a:sym typeface="+mn-lt"/>
              </a:rPr>
              <a:t>SIAF 165 </a:t>
            </a:r>
            <a:r>
              <a:rPr lang="en-gb" sz="1100" b="0" i="0" u="none" baseline="0">
                <a:latin typeface="+mn-lt"/>
                <a:ea typeface="+mn-lt"/>
                <a:cs typeface="+mn-lt"/>
                <a:sym typeface="+mn-lt"/>
              </a:rPr>
              <a:t>https://www.suh.fi/tiedotus/hukkumistilastot</a:t>
            </a:r>
          </a:p>
          <a:p>
            <a:pPr marL="0" indent="0" algn="l" rtl="0">
              <a:buNone/>
            </a:pPr>
            <a:br>
              <a:rPr lang="en-gb" sz="1100">
                <a:latin typeface="+mn-lt"/>
              </a:rPr>
            </a:br>
            <a:r>
              <a:rPr lang="en-gb" sz="1100" b="1" i="0" u="none" strike="noStrike" baseline="0">
                <a:solidFill>
                  <a:srgbClr val="000000"/>
                </a:solidFill>
                <a:latin typeface="+mn-lt"/>
                <a:ea typeface="+mn-lt"/>
                <a:cs typeface="+mn-lt"/>
                <a:sym typeface="+mn-lt"/>
              </a:rPr>
              <a:t>Almost all the drowning cases involved people in their leisure time, usually in the immediate vicinity of their home or summer cottage. </a:t>
            </a:r>
            <a:br>
              <a:rPr lang="en-gb" sz="1100" b="0" i="0" u="none" strike="noStrike" baseline="0">
                <a:solidFill>
                  <a:srgbClr val="000000"/>
                </a:solidFill>
                <a:latin typeface="+mn-lt"/>
              </a:rPr>
            </a:br>
            <a:endParaRPr lang="en-gb" sz="1100" dirty="0">
              <a:latin typeface="+mn-lt"/>
            </a:endParaRPr>
          </a:p>
          <a:p>
            <a:pPr marL="0" indent="0" algn="l" rtl="0">
              <a:buNone/>
            </a:pPr>
            <a:r>
              <a:rPr lang="en-gb" sz="1100" b="1" i="0" u="none" baseline="0">
                <a:latin typeface="+mn-lt"/>
                <a:ea typeface="+mn-lt"/>
                <a:cs typeface="+mn-lt"/>
                <a:sym typeface="+mn-lt"/>
              </a:rPr>
              <a:t>Around 50% of annual drownings occur during the summer. People spend a lot of time on, in and around water. A nation of cottage lovers.</a:t>
            </a:r>
          </a:p>
          <a:p>
            <a:pPr marL="0" indent="0" algn="l" rtl="0">
              <a:buNone/>
            </a:pPr>
            <a:endParaRPr lang="en-gb" sz="1100" b="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none" baseline="0">
                <a:latin typeface="+mn-lt"/>
                <a:ea typeface="+mn-lt"/>
                <a:cs typeface="+mn-lt"/>
                <a:sym typeface="+mn-lt"/>
              </a:rPr>
              <a:t>Most drownings occur in inland waters.</a:t>
            </a:r>
            <a:br>
              <a:rPr lang="en-gb" sz="1100">
                <a:latin typeface="+mn-lt"/>
              </a:rPr>
            </a:br>
            <a:r>
              <a:rPr lang="en-gb" sz="1100" b="0" i="0" u="none" baseline="0">
                <a:latin typeface="+mn-lt"/>
                <a:ea typeface="+mn-lt"/>
                <a:cs typeface="+mn-lt"/>
                <a:sym typeface="+mn-lt"/>
              </a:rPr>
              <a:t>A typical drowning occurs in a familiar body of water, close to the shore.</a:t>
            </a:r>
            <a:br>
              <a:rPr lang="en-gb" sz="1100">
                <a:latin typeface="+mn-lt"/>
              </a:rPr>
            </a:br>
            <a:r>
              <a:rPr lang="en-gb" sz="1100" b="0" i="0" u="none" baseline="0">
                <a:solidFill>
                  <a:schemeClr val="accent1"/>
                </a:solidFill>
                <a:latin typeface="+mn-lt"/>
                <a:ea typeface="+mn-lt"/>
                <a:cs typeface="+mn-lt"/>
                <a:sym typeface="+mn-lt"/>
              </a:rPr>
              <a:t>The majority of drowning victims in water traffic were not wearing life jackets.</a:t>
            </a:r>
          </a:p>
          <a:p>
            <a:pPr marL="0" indent="0" algn="l" rtl="0">
              <a:buFont typeface="Arial" panose="020B0604020202020204" pitchFamily="34" charset="0"/>
              <a:buNone/>
            </a:pPr>
            <a:endParaRPr lang="en-gb" sz="1200" dirty="0">
              <a:solidFill>
                <a:schemeClr val="accent1"/>
              </a:solidFill>
            </a:endParaRPr>
          </a:p>
        </p:txBody>
      </p:sp>
      <p:sp>
        <p:nvSpPr>
          <p:cNvPr id="4" name="Slide Number Placeholder 3"/>
          <p:cNvSpPr>
            <a:spLocks noGrp="1"/>
          </p:cNvSpPr>
          <p:nvPr>
            <p:ph type="sldNum" sz="quarter" idx="5"/>
          </p:nvPr>
        </p:nvSpPr>
        <p:spPr/>
        <p:txBody>
          <a:bodyPr/>
          <a:lstStyle/>
          <a:p>
            <a:pPr algn="l" rtl="0"/>
            <a:fld id="{380FA7D4-7830-4CC4-B369-090B2ACCE919}" type="slidenum">
              <a:rPr/>
              <a:t>4</a:t>
            </a:fld>
            <a:endParaRPr lang="en-gb"/>
          </a:p>
        </p:txBody>
      </p:sp>
    </p:spTree>
    <p:extLst>
      <p:ext uri="{BB962C8B-B14F-4D97-AF65-F5344CB8AC3E}">
        <p14:creationId xmlns:p14="http://schemas.microsoft.com/office/powerpoint/2010/main" val="1521897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none" baseline="0">
                <a:latin typeface="+mn-lt"/>
                <a:ea typeface="+mn-lt"/>
                <a:cs typeface="+mn-lt"/>
                <a:sym typeface="+mn-lt"/>
              </a:rPr>
              <a:t>SIAF 165</a:t>
            </a:r>
            <a:br>
              <a:rPr lang="en-gb" sz="1100">
                <a:latin typeface="+mn-lt"/>
              </a:rPr>
            </a:br>
            <a:r>
              <a:rPr lang="en-gb" sz="1100" b="0" i="0" u="none" baseline="0">
                <a:latin typeface="+mn-lt"/>
                <a:ea typeface="+mn-lt"/>
                <a:cs typeface="+mn-lt"/>
                <a:sym typeface="+mn-lt"/>
              </a:rPr>
              <a:t>https://www.suh.fi/tiedotus/hukkumistilastot</a:t>
            </a:r>
            <a:br>
              <a:rPr lang="en-gb" sz="1100" b="0" i="0" u="none" strike="noStrike" baseline="0">
                <a:solidFill>
                  <a:srgbClr val="000000"/>
                </a:solidFill>
                <a:latin typeface="+mn-lt"/>
              </a:rPr>
            </a:br>
            <a:endParaRPr lang="en-gb" sz="1100" dirty="0">
              <a:latin typeface="+mn-lt"/>
            </a:endParaRPr>
          </a:p>
          <a:p>
            <a:pPr marL="0" indent="0" algn="l" rtl="0">
              <a:buFont typeface="Arial" panose="020B0604020202020204" pitchFamily="34" charset="0"/>
              <a:buNone/>
            </a:pPr>
            <a:r>
              <a:rPr lang="en-gb" sz="1100" b="1" i="0" u="none" baseline="0">
                <a:latin typeface="+mn-lt"/>
                <a:ea typeface="+mn-lt"/>
                <a:cs typeface="+mn-lt"/>
                <a:sym typeface="+mn-lt"/>
              </a:rPr>
              <a:t>In the case of women, the drowning cases were concentrated around swimming, particularly splashing around in the water and cooling down after the sauna or without having been to a sauna. In addition to the above, men were particularly prone to falling through the ice, drowning while using a watercraft for various purposes and falling into the water at a marina, for example. No women fell through the ice, and all the drowning victims in cases involving water and land vehicles, fishing or hunting were men. </a:t>
            </a:r>
            <a:endParaRPr lang="en-gb" sz="1100" b="1" dirty="0">
              <a:solidFill>
                <a:schemeClr val="accent1"/>
              </a:solidFill>
              <a:latin typeface="+mn-lt"/>
            </a:endParaRPr>
          </a:p>
        </p:txBody>
      </p:sp>
      <p:sp>
        <p:nvSpPr>
          <p:cNvPr id="4" name="Slide Number Placeholder 3"/>
          <p:cNvSpPr>
            <a:spLocks noGrp="1"/>
          </p:cNvSpPr>
          <p:nvPr>
            <p:ph type="sldNum" sz="quarter" idx="5"/>
          </p:nvPr>
        </p:nvSpPr>
        <p:spPr/>
        <p:txBody>
          <a:bodyPr/>
          <a:lstStyle/>
          <a:p>
            <a:pPr algn="l" rtl="0"/>
            <a:fld id="{380FA7D4-7830-4CC4-B369-090B2ACCE919}" type="slidenum">
              <a:rPr/>
              <a:t>5</a:t>
            </a:fld>
            <a:endParaRPr lang="en-gb"/>
          </a:p>
        </p:txBody>
      </p:sp>
    </p:spTree>
    <p:extLst>
      <p:ext uri="{BB962C8B-B14F-4D97-AF65-F5344CB8AC3E}">
        <p14:creationId xmlns:p14="http://schemas.microsoft.com/office/powerpoint/2010/main" val="1868045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0" u="none" strike="noStrike" baseline="0">
                <a:solidFill>
                  <a:srgbClr val="000000"/>
                </a:solidFill>
                <a:effectLst/>
              </a:rPr>
              <a:t>Drowning deaths occur mainly among middle-aged and older people. (image 2021)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i="0" u="none" strike="noStrike" dirty="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0" u="none" baseline="0"/>
              <a:t>The age distribution of accidental drownings was dominated by older people. The average age was 64 years. A total of 82% of those drowned were men, and their average age was 63 years, while the proportion of women was 18%, and their average age was 66 years. </a:t>
            </a:r>
            <a:r>
              <a:rPr lang="en-gb" sz="1100" b="0" i="0" u="none" baseline="0"/>
              <a:t>The median age was 67 years. This means that half of those who drowned were more than 67 years of age. Of the women, 65% were over the age of 64. The highest proportion of female drownings was in the oldest age groups. More than half of the men (54%) were over the age of 64.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i="0" u="none" strike="noStrike" dirty="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0" u="none" baseline="0"/>
              <a:t>Almost a third (30%) were over the age of 75. There were 38 victims aged over 80, which is 23% of the total number of victims. There were four victims over the age of 90, three of whom were male and one female. The oldest person was 94.</a:t>
            </a:r>
            <a:endParaRPr lang="en-gb" sz="1100" b="1" i="0" u="none" strike="noStrike" dirty="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i="0" u="none" strike="noStrike" dirty="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0" u="none" baseline="0"/>
              <a:t>More than a quarter of the victims (28%) were of early retirement age (65–74 years). A total of 68 victims (41%) were of working age (18–64 years). Six of the victims (4%) were young adults (18–29 years). </a:t>
            </a:r>
            <a:r>
              <a:rPr lang="en-gb" sz="1100" b="0" i="0" u="none" baseline="0"/>
              <a:t>All six of them had an underlying medical condition or were seriously intoxicated.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i="0" u="none" strike="noStrike" dirty="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0" u="none" baseline="0"/>
              <a:t>Four people under the age of 18 drowned. The number of drownings among children, i.e. people under the age of 18, has decreased over the past two decades. The average between 2010 and 2020 was 5.3 child drowning victims per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i="0" u="none" strike="noStrike" dirty="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0" u="none" baseline="0"/>
              <a:t>Accidental drownings in 2021 were spread over most of the year. The weekly variation was high. The months are separated by the grey and white background. The busiest week was in July.</a:t>
            </a:r>
          </a:p>
        </p:txBody>
      </p:sp>
      <p:sp>
        <p:nvSpPr>
          <p:cNvPr id="4" name="Slide Number Placeholder 3"/>
          <p:cNvSpPr>
            <a:spLocks noGrp="1"/>
          </p:cNvSpPr>
          <p:nvPr>
            <p:ph type="sldNum" sz="quarter" idx="5"/>
          </p:nvPr>
        </p:nvSpPr>
        <p:spPr/>
        <p:txBody>
          <a:bodyPr/>
          <a:lstStyle/>
          <a:p>
            <a:pPr algn="l" rtl="0"/>
            <a:fld id="{380FA7D4-7830-4CC4-B369-090B2ACCE919}" type="slidenum">
              <a:rPr/>
              <a:t>6</a:t>
            </a:fld>
            <a:endParaRPr lang="en-gb"/>
          </a:p>
        </p:txBody>
      </p:sp>
    </p:spTree>
    <p:extLst>
      <p:ext uri="{BB962C8B-B14F-4D97-AF65-F5344CB8AC3E}">
        <p14:creationId xmlns:p14="http://schemas.microsoft.com/office/powerpoint/2010/main" val="3221606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Dian numeron paikkamerkki 3"/>
          <p:cNvSpPr>
            <a:spLocks noGrp="1"/>
          </p:cNvSpPr>
          <p:nvPr>
            <p:ph type="sldNum" sz="quarter" idx="5"/>
          </p:nvPr>
        </p:nvSpPr>
        <p:spPr/>
        <p:txBody>
          <a:bodyPr/>
          <a:lstStyle/>
          <a:p>
            <a:pPr algn="l" rtl="0"/>
            <a:fld id="{380FA7D4-7830-4CC4-B369-090B2ACCE919}" type="slidenum">
              <a:rPr/>
              <a:t>7</a:t>
            </a:fld>
            <a:endParaRPr lang="en-gb"/>
          </a:p>
        </p:txBody>
      </p:sp>
    </p:spTree>
    <p:extLst>
      <p:ext uri="{BB962C8B-B14F-4D97-AF65-F5344CB8AC3E}">
        <p14:creationId xmlns:p14="http://schemas.microsoft.com/office/powerpoint/2010/main" val="1666357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100" b="1" i="0" u="none" baseline="0">
                <a:solidFill>
                  <a:srgbClr val="575756"/>
                </a:solidFill>
                <a:effectLst/>
                <a:latin typeface="+mn-lt"/>
                <a:ea typeface="+mn-lt"/>
                <a:cs typeface="+mn-lt"/>
                <a:sym typeface="+mn-lt"/>
              </a:rPr>
              <a:t>Alcohol is one of the main factors that increase the risk of accidents. </a:t>
            </a:r>
            <a:r>
              <a:rPr lang="en-gb" sz="1100" b="0" i="0" u="none" baseline="0">
                <a:solidFill>
                  <a:srgbClr val="575756"/>
                </a:solidFill>
                <a:effectLst/>
                <a:latin typeface="+mn-lt"/>
                <a:ea typeface="+mn-lt"/>
                <a:cs typeface="+mn-lt"/>
                <a:sym typeface="+mn-lt"/>
              </a:rPr>
              <a:t>Alcohol emboldens and removes inhibitions, while weakening body control by depressing the central nervous system. Intoxication increases the risk of accidents.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gb" sz="1100" b="0" i="0" dirty="0">
              <a:solidFill>
                <a:srgbClr val="575756"/>
              </a:solidFill>
              <a:effectLst/>
              <a:latin typeface="+mn-lt"/>
            </a:endParaRP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100" b="1" i="0" u="none" baseline="0">
                <a:latin typeface="+mn-lt"/>
                <a:ea typeface="+mn-lt"/>
                <a:cs typeface="+mn-lt"/>
                <a:sym typeface="+mn-lt"/>
              </a:rPr>
              <a:t>Alcohol is a central nervous system depressant. Its effects can be divided into mental and motor ones. The mental effects include but are not limited to reduced caution, impaired judgement and heightened emotional reactions. The mental effects occur even at low levels of alcohol in the blood. The motor effects become more pronounced as the blood alcohol content rises. Balance and general motor coordination are negatively affected. An extremely high blood alcohol content will lead to the loss of consciousness, or passing out. Intoxication is also a major stress factor for the body, the heart in particular.</a:t>
            </a:r>
            <a:endParaRPr lang="en-gb" sz="1100" b="1" i="0" dirty="0">
              <a:solidFill>
                <a:srgbClr val="575756"/>
              </a:solidFill>
              <a:effectLst/>
              <a:latin typeface="+mn-lt"/>
            </a:endParaRP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gb" sz="1100" b="0" i="0" dirty="0">
              <a:solidFill>
                <a:srgbClr val="575756"/>
              </a:solidFill>
              <a:effectLst/>
              <a:latin typeface="+mn-lt"/>
            </a:endParaRP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100" b="1" i="0" u="none" strike="noStrike" baseline="0">
                <a:solidFill>
                  <a:srgbClr val="000000"/>
                </a:solidFill>
                <a:latin typeface="+mn-lt"/>
                <a:ea typeface="+mn-lt"/>
                <a:cs typeface="+mn-lt"/>
                <a:sym typeface="+mn-lt"/>
              </a:rPr>
              <a:t>In addition to medical conditions, intoxicants affect people’s ability to function. There was some type of intoxicant, most commonly alcohol, in the blood of 71 of the drowning victims (44%). </a:t>
            </a:r>
            <a:r>
              <a:rPr lang="en-gb" sz="1100" b="0" i="0" u="none" strike="noStrike" baseline="0">
                <a:solidFill>
                  <a:srgbClr val="000000"/>
                </a:solidFill>
                <a:latin typeface="+mn-lt"/>
                <a:ea typeface="+mn-lt"/>
                <a:cs typeface="+mn-lt"/>
                <a:sym typeface="+mn-lt"/>
              </a:rPr>
              <a:t>In the majority of the cases, the alcohol intoxication was serious (2021, SIAF).</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gb" sz="1100" dirty="0">
              <a:solidFill>
                <a:schemeClr val="accent5">
                  <a:lumMod val="75000"/>
                </a:schemeClr>
              </a:solidFill>
              <a:latin typeface="+mn-lt"/>
            </a:endParaRP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100" b="0" i="0" u="none" baseline="0">
                <a:solidFill>
                  <a:schemeClr val="accent5">
                    <a:lumMod val="75000"/>
                  </a:schemeClr>
                </a:solidFill>
                <a:latin typeface="+mn-lt"/>
                <a:ea typeface="+mn-lt"/>
                <a:cs typeface="+mn-lt"/>
                <a:sym typeface="+mn-lt"/>
              </a:rPr>
              <a:t>Alcohol is involved in about half of all drownings. </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gb" sz="1100" dirty="0">
              <a:solidFill>
                <a:schemeClr val="accent5">
                  <a:lumMod val="75000"/>
                </a:schemeClr>
              </a:solidFill>
              <a:latin typeface="+mn-lt"/>
            </a:endParaRP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100" b="1" i="0" u="none" baseline="0">
                <a:solidFill>
                  <a:schemeClr val="accent5">
                    <a:lumMod val="75000"/>
                  </a:schemeClr>
                </a:solidFill>
                <a:latin typeface="+mn-lt"/>
                <a:ea typeface="+mn-lt"/>
                <a:cs typeface="+mn-lt"/>
                <a:sym typeface="+mn-lt"/>
              </a:rPr>
              <a:t>Drowning accidents are always the result of several factors. Intoxication increases the likelihood of accidents. Dealing with an emergency situation can be difficult even when sober – and potentially impossible when drunk. Alcohol impairs motor control, judgement and reaction time. </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gb" sz="1100" dirty="0">
              <a:solidFill>
                <a:schemeClr val="accent5">
                  <a:lumMod val="75000"/>
                </a:schemeClr>
              </a:solidFill>
              <a:latin typeface="+mn-lt"/>
            </a:endParaRP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gb" dirty="0">
              <a:solidFill>
                <a:schemeClr val="accent5">
                  <a:lumMod val="75000"/>
                </a:schemeClr>
              </a:solidFill>
            </a:endParaRP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gb" dirty="0">
              <a:solidFill>
                <a:schemeClr val="accent5">
                  <a:lumMod val="75000"/>
                </a:schemeClr>
              </a:solidFill>
            </a:endParaRPr>
          </a:p>
          <a:p>
            <a:endParaRPr lang="en-gb" dirty="0"/>
          </a:p>
        </p:txBody>
      </p:sp>
      <p:sp>
        <p:nvSpPr>
          <p:cNvPr id="4" name="Slide Number Placeholder 3"/>
          <p:cNvSpPr>
            <a:spLocks noGrp="1"/>
          </p:cNvSpPr>
          <p:nvPr>
            <p:ph type="sldNum" sz="quarter" idx="5"/>
          </p:nvPr>
        </p:nvSpPr>
        <p:spPr/>
        <p:txBody>
          <a:bodyPr/>
          <a:lstStyle/>
          <a:p>
            <a:pPr algn="l" rtl="0"/>
            <a:fld id="{380FA7D4-7830-4CC4-B369-090B2ACCE919}" type="slidenum">
              <a:rPr/>
              <a:t>8</a:t>
            </a:fld>
            <a:endParaRPr lang="en-gb"/>
          </a:p>
        </p:txBody>
      </p:sp>
    </p:spTree>
    <p:extLst>
      <p:ext uri="{BB962C8B-B14F-4D97-AF65-F5344CB8AC3E}">
        <p14:creationId xmlns:p14="http://schemas.microsoft.com/office/powerpoint/2010/main" val="2251399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gb" sz="1100" b="0" i="0" u="none" strike="noStrike" baseline="0" dirty="0">
              <a:solidFill>
                <a:srgbClr val="000000"/>
              </a:solidFill>
              <a:latin typeface="+mn-lt"/>
            </a:endParaRP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100" b="0" i="0" u="none" baseline="0">
                <a:latin typeface="+mn-lt"/>
                <a:ea typeface="+mn-lt"/>
                <a:cs typeface="+mn-lt"/>
                <a:sym typeface="+mn-lt"/>
              </a:rPr>
              <a:t>The highest proportion of people under the influence of alcohol was among those who had gone into the water to splash around, cool themselves or swim, as well as among those who had been travelling by watercraft for some purpose. Half of the people in these groups were at least moderately intoxicated. </a:t>
            </a:r>
            <a:endParaRPr lang="en-gb" sz="1100" b="0" i="0" u="none" strike="noStrike" baseline="0" dirty="0">
              <a:solidFill>
                <a:srgbClr val="000000"/>
              </a:solidFill>
              <a:latin typeface="+mn-lt"/>
            </a:endParaRPr>
          </a:p>
          <a:p>
            <a:endParaRPr lang="en-gb" dirty="0"/>
          </a:p>
        </p:txBody>
      </p:sp>
      <p:sp>
        <p:nvSpPr>
          <p:cNvPr id="4" name="Dian numeron paikkamerkki 3"/>
          <p:cNvSpPr>
            <a:spLocks noGrp="1"/>
          </p:cNvSpPr>
          <p:nvPr>
            <p:ph type="sldNum" sz="quarter" idx="5"/>
          </p:nvPr>
        </p:nvSpPr>
        <p:spPr/>
        <p:txBody>
          <a:bodyPr/>
          <a:lstStyle/>
          <a:p>
            <a:pPr algn="l" rtl="0"/>
            <a:fld id="{380FA7D4-7830-4CC4-B369-090B2ACCE919}" type="slidenum">
              <a:rPr/>
              <a:t>9</a:t>
            </a:fld>
            <a:endParaRPr lang="en-gb"/>
          </a:p>
        </p:txBody>
      </p:sp>
    </p:spTree>
    <p:extLst>
      <p:ext uri="{BB962C8B-B14F-4D97-AF65-F5344CB8AC3E}">
        <p14:creationId xmlns:p14="http://schemas.microsoft.com/office/powerpoint/2010/main" val="4270226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C74EFC2-C687-453A-AF8B-7A6A6D3897DC}" type="datetime1">
              <a:rPr lang="fi-FI" smtClean="0"/>
              <a:t>25.10.2023</a:t>
            </a:fld>
            <a:endParaRPr lang="fi-FI"/>
          </a:p>
        </p:txBody>
      </p:sp>
      <p:sp>
        <p:nvSpPr>
          <p:cNvPr id="5" name="Footer Placeholder 4"/>
          <p:cNvSpPr>
            <a:spLocks noGrp="1"/>
          </p:cNvSpPr>
          <p:nvPr>
            <p:ph type="ftr" sz="quarter" idx="11"/>
          </p:nvPr>
        </p:nvSpPr>
        <p:spPr/>
        <p:txBody>
          <a:bodyPr/>
          <a:lstStyle/>
          <a:p>
            <a:r>
              <a:rPr lang="fi-FI"/>
              <a:t>Kodin turvallisuusvalmennus</a:t>
            </a:r>
          </a:p>
        </p:txBody>
      </p:sp>
      <p:sp>
        <p:nvSpPr>
          <p:cNvPr id="6" name="Slide Number Placeholder 5"/>
          <p:cNvSpPr>
            <a:spLocks noGrp="1"/>
          </p:cNvSpPr>
          <p:nvPr>
            <p:ph type="sldNum" sz="quarter" idx="12"/>
          </p:nvPr>
        </p:nvSpPr>
        <p:spPr/>
        <p:txBody>
          <a:bodyPr/>
          <a:lstStyle/>
          <a:p>
            <a:fld id="{B7DA4E9F-0A7E-452B-AE79-EEF7D13AAFEF}" type="slidenum">
              <a:rPr lang="fi-FI" smtClean="0"/>
              <a:t>‹#›</a:t>
            </a:fld>
            <a:endParaRPr lang="fi-FI"/>
          </a:p>
        </p:txBody>
      </p:sp>
    </p:spTree>
    <p:extLst>
      <p:ext uri="{BB962C8B-B14F-4D97-AF65-F5344CB8AC3E}">
        <p14:creationId xmlns:p14="http://schemas.microsoft.com/office/powerpoint/2010/main" val="2217859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856C183-8D75-42AC-A460-773E9A3F6DAB}" type="datetime1">
              <a:rPr lang="fi-FI" smtClean="0"/>
              <a:t>25.10.2023</a:t>
            </a:fld>
            <a:endParaRPr lang="fi-FI"/>
          </a:p>
        </p:txBody>
      </p:sp>
      <p:sp>
        <p:nvSpPr>
          <p:cNvPr id="8" name="Footer Placeholder 7"/>
          <p:cNvSpPr>
            <a:spLocks noGrp="1"/>
          </p:cNvSpPr>
          <p:nvPr>
            <p:ph type="ftr" sz="quarter" idx="11"/>
          </p:nvPr>
        </p:nvSpPr>
        <p:spPr/>
        <p:txBody>
          <a:bodyPr/>
          <a:lstStyle/>
          <a:p>
            <a:r>
              <a:rPr lang="fi-FI"/>
              <a:t>Kodin turvallisuusvalmennus</a:t>
            </a:r>
          </a:p>
        </p:txBody>
      </p:sp>
      <p:sp>
        <p:nvSpPr>
          <p:cNvPr id="9" name="Slide Number Placeholder 8"/>
          <p:cNvSpPr>
            <a:spLocks noGrp="1"/>
          </p:cNvSpPr>
          <p:nvPr>
            <p:ph type="sldNum" sz="quarter" idx="12"/>
          </p:nvPr>
        </p:nvSpPr>
        <p:spPr/>
        <p:txBody>
          <a:bodyPr/>
          <a:lstStyle/>
          <a:p>
            <a:fld id="{B7DA4E9F-0A7E-452B-AE79-EEF7D13AAFEF}" type="slidenum">
              <a:rPr lang="fi-FI" smtClean="0"/>
              <a:t>‹#›</a:t>
            </a:fld>
            <a:endParaRPr lang="fi-FI"/>
          </a:p>
        </p:txBody>
      </p:sp>
    </p:spTree>
    <p:extLst>
      <p:ext uri="{BB962C8B-B14F-4D97-AF65-F5344CB8AC3E}">
        <p14:creationId xmlns:p14="http://schemas.microsoft.com/office/powerpoint/2010/main" val="5909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685F77-A309-421F-99BF-1746BE8BBB4E}" type="datetime1">
              <a:rPr lang="fi-FI" smtClean="0"/>
              <a:t>25.10.2023</a:t>
            </a:fld>
            <a:endParaRPr lang="fi-FI"/>
          </a:p>
        </p:txBody>
      </p:sp>
      <p:sp>
        <p:nvSpPr>
          <p:cNvPr id="8" name="Footer Placeholder 7"/>
          <p:cNvSpPr>
            <a:spLocks noGrp="1"/>
          </p:cNvSpPr>
          <p:nvPr>
            <p:ph type="ftr" sz="quarter" idx="11"/>
          </p:nvPr>
        </p:nvSpPr>
        <p:spPr/>
        <p:txBody>
          <a:bodyPr/>
          <a:lstStyle/>
          <a:p>
            <a:r>
              <a:rPr lang="fi-FI"/>
              <a:t>Kodin turvallisuusvalmennus</a:t>
            </a:r>
          </a:p>
        </p:txBody>
      </p:sp>
      <p:sp>
        <p:nvSpPr>
          <p:cNvPr id="9" name="Slide Number Placeholder 8"/>
          <p:cNvSpPr>
            <a:spLocks noGrp="1"/>
          </p:cNvSpPr>
          <p:nvPr>
            <p:ph type="sldNum" sz="quarter" idx="12"/>
          </p:nvPr>
        </p:nvSpPr>
        <p:spPr/>
        <p:txBody>
          <a:bodyPr/>
          <a:lstStyle/>
          <a:p>
            <a:fld id="{B7DA4E9F-0A7E-452B-AE79-EEF7D13AAFEF}" type="slidenum">
              <a:rPr lang="fi-FI" smtClean="0"/>
              <a:t>‹#›</a:t>
            </a:fld>
            <a:endParaRPr lang="fi-FI"/>
          </a:p>
        </p:txBody>
      </p:sp>
    </p:spTree>
    <p:extLst>
      <p:ext uri="{BB962C8B-B14F-4D97-AF65-F5344CB8AC3E}">
        <p14:creationId xmlns:p14="http://schemas.microsoft.com/office/powerpoint/2010/main" val="1495676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6D9B06-B35C-479C-BE6B-5E5D802BAD12}" type="datetime1">
              <a:rPr lang="fi-FI" smtClean="0"/>
              <a:t>25.10.2023</a:t>
            </a:fld>
            <a:endParaRPr lang="fi-FI"/>
          </a:p>
        </p:txBody>
      </p:sp>
      <p:sp>
        <p:nvSpPr>
          <p:cNvPr id="5" name="Footer Placeholder 4"/>
          <p:cNvSpPr>
            <a:spLocks noGrp="1"/>
          </p:cNvSpPr>
          <p:nvPr>
            <p:ph type="ftr" sz="quarter" idx="11"/>
          </p:nvPr>
        </p:nvSpPr>
        <p:spPr/>
        <p:txBody>
          <a:bodyPr/>
          <a:lstStyle/>
          <a:p>
            <a:r>
              <a:rPr lang="fi-FI"/>
              <a:t>Kodin turvallisuusvalmennus</a:t>
            </a:r>
          </a:p>
        </p:txBody>
      </p:sp>
      <p:sp>
        <p:nvSpPr>
          <p:cNvPr id="6" name="Slide Number Placeholder 5"/>
          <p:cNvSpPr>
            <a:spLocks noGrp="1"/>
          </p:cNvSpPr>
          <p:nvPr>
            <p:ph type="sldNum" sz="quarter" idx="12"/>
          </p:nvPr>
        </p:nvSpPr>
        <p:spPr/>
        <p:txBody>
          <a:bodyPr/>
          <a:lstStyle/>
          <a:p>
            <a:fld id="{B7DA4E9F-0A7E-452B-AE79-EEF7D13AAFEF}" type="slidenum">
              <a:rPr lang="fi-FI" smtClean="0"/>
              <a:t>‹#›</a:t>
            </a:fld>
            <a:endParaRPr lang="fi-FI"/>
          </a:p>
        </p:txBody>
      </p:sp>
    </p:spTree>
    <p:extLst>
      <p:ext uri="{BB962C8B-B14F-4D97-AF65-F5344CB8AC3E}">
        <p14:creationId xmlns:p14="http://schemas.microsoft.com/office/powerpoint/2010/main" val="2607093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BD073E-4F50-4BB6-9B8B-1A3596AFD073}" type="datetime1">
              <a:rPr lang="fi-FI" smtClean="0"/>
              <a:t>25.10.2023</a:t>
            </a:fld>
            <a:endParaRPr lang="fi-FI"/>
          </a:p>
        </p:txBody>
      </p:sp>
      <p:sp>
        <p:nvSpPr>
          <p:cNvPr id="5" name="Footer Placeholder 4"/>
          <p:cNvSpPr>
            <a:spLocks noGrp="1"/>
          </p:cNvSpPr>
          <p:nvPr>
            <p:ph type="ftr" sz="quarter" idx="11"/>
          </p:nvPr>
        </p:nvSpPr>
        <p:spPr/>
        <p:txBody>
          <a:bodyPr/>
          <a:lstStyle/>
          <a:p>
            <a:r>
              <a:rPr lang="fi-FI"/>
              <a:t>Kodin turvallisuusvalmennus</a:t>
            </a:r>
          </a:p>
        </p:txBody>
      </p:sp>
      <p:sp>
        <p:nvSpPr>
          <p:cNvPr id="6" name="Slide Number Placeholder 5"/>
          <p:cNvSpPr>
            <a:spLocks noGrp="1"/>
          </p:cNvSpPr>
          <p:nvPr>
            <p:ph type="sldNum" sz="quarter" idx="12"/>
          </p:nvPr>
        </p:nvSpPr>
        <p:spPr/>
        <p:txBody>
          <a:bodyPr/>
          <a:lstStyle/>
          <a:p>
            <a:fld id="{B7DA4E9F-0A7E-452B-AE79-EEF7D13AAFEF}" type="slidenum">
              <a:rPr lang="fi-FI" smtClean="0"/>
              <a:t>‹#›</a:t>
            </a:fld>
            <a:endParaRPr lang="fi-FI"/>
          </a:p>
        </p:txBody>
      </p:sp>
    </p:spTree>
    <p:extLst>
      <p:ext uri="{BB962C8B-B14F-4D97-AF65-F5344CB8AC3E}">
        <p14:creationId xmlns:p14="http://schemas.microsoft.com/office/powerpoint/2010/main" val="2115939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9C03444D-1DB9-4751-94A3-F9B62EC9BA95}" type="datetime1">
              <a:rPr lang="fi-FI" smtClean="0"/>
              <a:t>25.10.2023</a:t>
            </a:fld>
            <a:endParaRPr lang="fi-FI"/>
          </a:p>
        </p:txBody>
      </p:sp>
      <p:sp>
        <p:nvSpPr>
          <p:cNvPr id="9" name="Footer Placeholder 8"/>
          <p:cNvSpPr>
            <a:spLocks noGrp="1"/>
          </p:cNvSpPr>
          <p:nvPr>
            <p:ph type="ftr" sz="quarter" idx="11"/>
          </p:nvPr>
        </p:nvSpPr>
        <p:spPr/>
        <p:txBody>
          <a:bodyPr/>
          <a:lstStyle/>
          <a:p>
            <a:r>
              <a:rPr lang="fi-FI"/>
              <a:t>Kodin turvallisuusvalmennus</a:t>
            </a:r>
          </a:p>
        </p:txBody>
      </p:sp>
      <p:sp>
        <p:nvSpPr>
          <p:cNvPr id="10" name="Slide Number Placeholder 9"/>
          <p:cNvSpPr>
            <a:spLocks noGrp="1"/>
          </p:cNvSpPr>
          <p:nvPr>
            <p:ph type="sldNum" sz="quarter" idx="12"/>
          </p:nvPr>
        </p:nvSpPr>
        <p:spPr/>
        <p:txBody>
          <a:bodyPr/>
          <a:lstStyle/>
          <a:p>
            <a:fld id="{B7DA4E9F-0A7E-452B-AE79-EEF7D13AAFEF}" type="slidenum">
              <a:rPr lang="fi-FI" smtClean="0"/>
              <a:t>‹#›</a:t>
            </a:fld>
            <a:endParaRPr lang="fi-FI"/>
          </a:p>
        </p:txBody>
      </p:sp>
    </p:spTree>
    <p:extLst>
      <p:ext uri="{BB962C8B-B14F-4D97-AF65-F5344CB8AC3E}">
        <p14:creationId xmlns:p14="http://schemas.microsoft.com/office/powerpoint/2010/main" val="2784153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00421991-B285-4C7C-8F40-2EC6D5C4C966}" type="datetime1">
              <a:rPr lang="fi-FI" smtClean="0"/>
              <a:t>25.10.2023</a:t>
            </a:fld>
            <a:endParaRPr lang="fi-FI"/>
          </a:p>
        </p:txBody>
      </p:sp>
      <p:sp>
        <p:nvSpPr>
          <p:cNvPr id="11" name="Footer Placeholder 10"/>
          <p:cNvSpPr>
            <a:spLocks noGrp="1"/>
          </p:cNvSpPr>
          <p:nvPr>
            <p:ph type="ftr" sz="quarter" idx="11"/>
          </p:nvPr>
        </p:nvSpPr>
        <p:spPr/>
        <p:txBody>
          <a:bodyPr/>
          <a:lstStyle/>
          <a:p>
            <a:r>
              <a:rPr lang="fi-FI"/>
              <a:t>Kodin turvallisuusvalmennus</a:t>
            </a:r>
          </a:p>
        </p:txBody>
      </p:sp>
      <p:sp>
        <p:nvSpPr>
          <p:cNvPr id="12" name="Slide Number Placeholder 11"/>
          <p:cNvSpPr>
            <a:spLocks noGrp="1"/>
          </p:cNvSpPr>
          <p:nvPr>
            <p:ph type="sldNum" sz="quarter" idx="12"/>
          </p:nvPr>
        </p:nvSpPr>
        <p:spPr/>
        <p:txBody>
          <a:bodyPr/>
          <a:lstStyle/>
          <a:p>
            <a:fld id="{B7DA4E9F-0A7E-452B-AE79-EEF7D13AAFEF}" type="slidenum">
              <a:rPr lang="fi-FI" smtClean="0"/>
              <a:t>‹#›</a:t>
            </a:fld>
            <a:endParaRPr lang="fi-FI"/>
          </a:p>
        </p:txBody>
      </p:sp>
    </p:spTree>
    <p:extLst>
      <p:ext uri="{BB962C8B-B14F-4D97-AF65-F5344CB8AC3E}">
        <p14:creationId xmlns:p14="http://schemas.microsoft.com/office/powerpoint/2010/main" val="2877667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231FBB72-2088-4CDA-BC2D-E0AC2E97530C}" type="datetime1">
              <a:rPr lang="fi-FI" smtClean="0"/>
              <a:t>25.10.2023</a:t>
            </a:fld>
            <a:endParaRPr lang="fi-FI"/>
          </a:p>
        </p:txBody>
      </p:sp>
      <p:sp>
        <p:nvSpPr>
          <p:cNvPr id="7" name="Footer Placeholder 6"/>
          <p:cNvSpPr>
            <a:spLocks noGrp="1"/>
          </p:cNvSpPr>
          <p:nvPr>
            <p:ph type="ftr" sz="quarter" idx="11"/>
          </p:nvPr>
        </p:nvSpPr>
        <p:spPr/>
        <p:txBody>
          <a:bodyPr/>
          <a:lstStyle/>
          <a:p>
            <a:r>
              <a:rPr lang="fi-FI"/>
              <a:t>Kodin turvallisuusvalmennus</a:t>
            </a:r>
          </a:p>
        </p:txBody>
      </p:sp>
      <p:sp>
        <p:nvSpPr>
          <p:cNvPr id="8" name="Slide Number Placeholder 7"/>
          <p:cNvSpPr>
            <a:spLocks noGrp="1"/>
          </p:cNvSpPr>
          <p:nvPr>
            <p:ph type="sldNum" sz="quarter" idx="12"/>
          </p:nvPr>
        </p:nvSpPr>
        <p:spPr/>
        <p:txBody>
          <a:bodyPr/>
          <a:lstStyle/>
          <a:p>
            <a:fld id="{B7DA4E9F-0A7E-452B-AE79-EEF7D13AAFEF}" type="slidenum">
              <a:rPr lang="fi-FI" smtClean="0"/>
              <a:t>‹#›</a:t>
            </a:fld>
            <a:endParaRPr lang="fi-FI"/>
          </a:p>
        </p:txBody>
      </p:sp>
    </p:spTree>
    <p:extLst>
      <p:ext uri="{BB962C8B-B14F-4D97-AF65-F5344CB8AC3E}">
        <p14:creationId xmlns:p14="http://schemas.microsoft.com/office/powerpoint/2010/main" val="3708107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D1C2944-FE17-451F-9FCF-CC3F3DC57AF0}" type="datetime1">
              <a:rPr lang="fi-FI" smtClean="0"/>
              <a:t>25.10.2023</a:t>
            </a:fld>
            <a:endParaRPr lang="fi-FI"/>
          </a:p>
        </p:txBody>
      </p:sp>
      <p:sp>
        <p:nvSpPr>
          <p:cNvPr id="6" name="Footer Placeholder 5"/>
          <p:cNvSpPr>
            <a:spLocks noGrp="1"/>
          </p:cNvSpPr>
          <p:nvPr>
            <p:ph type="ftr" sz="quarter" idx="11"/>
          </p:nvPr>
        </p:nvSpPr>
        <p:spPr/>
        <p:txBody>
          <a:bodyPr/>
          <a:lstStyle/>
          <a:p>
            <a:r>
              <a:rPr lang="fi-FI"/>
              <a:t>Kodin turvallisuusvalmennus</a:t>
            </a:r>
          </a:p>
        </p:txBody>
      </p:sp>
      <p:sp>
        <p:nvSpPr>
          <p:cNvPr id="7" name="Slide Number Placeholder 6"/>
          <p:cNvSpPr>
            <a:spLocks noGrp="1"/>
          </p:cNvSpPr>
          <p:nvPr>
            <p:ph type="sldNum" sz="quarter" idx="12"/>
          </p:nvPr>
        </p:nvSpPr>
        <p:spPr/>
        <p:txBody>
          <a:bodyPr/>
          <a:lstStyle/>
          <a:p>
            <a:fld id="{B7DA4E9F-0A7E-452B-AE79-EEF7D13AAFEF}" type="slidenum">
              <a:rPr lang="fi-FI" smtClean="0"/>
              <a:t>‹#›</a:t>
            </a:fld>
            <a:endParaRPr lang="fi-FI"/>
          </a:p>
        </p:txBody>
      </p:sp>
    </p:spTree>
    <p:extLst>
      <p:ext uri="{BB962C8B-B14F-4D97-AF65-F5344CB8AC3E}">
        <p14:creationId xmlns:p14="http://schemas.microsoft.com/office/powerpoint/2010/main" val="458218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364E50FA-9F5B-423B-96CD-5DF5E8E5FA20}" type="datetime1">
              <a:rPr lang="fi-FI" smtClean="0"/>
              <a:t>25.10.2023</a:t>
            </a:fld>
            <a:endParaRPr lang="fi-FI"/>
          </a:p>
        </p:txBody>
      </p:sp>
      <p:sp>
        <p:nvSpPr>
          <p:cNvPr id="9" name="Footer Placeholder 8"/>
          <p:cNvSpPr>
            <a:spLocks noGrp="1"/>
          </p:cNvSpPr>
          <p:nvPr>
            <p:ph type="ftr" sz="quarter" idx="11"/>
          </p:nvPr>
        </p:nvSpPr>
        <p:spPr/>
        <p:txBody>
          <a:bodyPr/>
          <a:lstStyle/>
          <a:p>
            <a:r>
              <a:rPr lang="fi-FI"/>
              <a:t>Kodin turvallisuusvalmennus</a:t>
            </a:r>
          </a:p>
        </p:txBody>
      </p:sp>
      <p:sp>
        <p:nvSpPr>
          <p:cNvPr id="10" name="Slide Number Placeholder 9"/>
          <p:cNvSpPr>
            <a:spLocks noGrp="1"/>
          </p:cNvSpPr>
          <p:nvPr>
            <p:ph type="sldNum" sz="quarter" idx="12"/>
          </p:nvPr>
        </p:nvSpPr>
        <p:spPr/>
        <p:txBody>
          <a:bodyPr/>
          <a:lstStyle/>
          <a:p>
            <a:fld id="{B7DA4E9F-0A7E-452B-AE79-EEF7D13AAFEF}" type="slidenum">
              <a:rPr lang="fi-FI" smtClean="0"/>
              <a:t>‹#›</a:t>
            </a:fld>
            <a:endParaRPr lang="fi-FI"/>
          </a:p>
        </p:txBody>
      </p:sp>
    </p:spTree>
    <p:extLst>
      <p:ext uri="{BB962C8B-B14F-4D97-AF65-F5344CB8AC3E}">
        <p14:creationId xmlns:p14="http://schemas.microsoft.com/office/powerpoint/2010/main" val="1704152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1EA4355E-F8A3-49ED-B990-19B19BF46244}" type="datetime1">
              <a:rPr lang="fi-FI" smtClean="0"/>
              <a:t>25.10.2023</a:t>
            </a:fld>
            <a:endParaRPr lang="fi-FI"/>
          </a:p>
        </p:txBody>
      </p:sp>
      <p:sp>
        <p:nvSpPr>
          <p:cNvPr id="9" name="Footer Placeholder 8"/>
          <p:cNvSpPr>
            <a:spLocks noGrp="1"/>
          </p:cNvSpPr>
          <p:nvPr>
            <p:ph type="ftr" sz="quarter" idx="11"/>
          </p:nvPr>
        </p:nvSpPr>
        <p:spPr>
          <a:xfrm>
            <a:off x="3499101" y="6356350"/>
            <a:ext cx="5911517" cy="365125"/>
          </a:xfrm>
        </p:spPr>
        <p:txBody>
          <a:bodyPr/>
          <a:lstStyle/>
          <a:p>
            <a:r>
              <a:rPr lang="fi-FI"/>
              <a:t>Kodin turvallisuusvalmennus</a:t>
            </a:r>
          </a:p>
        </p:txBody>
      </p:sp>
      <p:sp>
        <p:nvSpPr>
          <p:cNvPr id="10" name="Slide Number Placeholder 9"/>
          <p:cNvSpPr>
            <a:spLocks noGrp="1"/>
          </p:cNvSpPr>
          <p:nvPr>
            <p:ph type="sldNum" sz="quarter" idx="12"/>
          </p:nvPr>
        </p:nvSpPr>
        <p:spPr/>
        <p:txBody>
          <a:bodyPr/>
          <a:lstStyle/>
          <a:p>
            <a:fld id="{B7DA4E9F-0A7E-452B-AE79-EEF7D13AAFEF}" type="slidenum">
              <a:rPr lang="fi-FI" smtClean="0"/>
              <a:t>‹#›</a:t>
            </a:fld>
            <a:endParaRPr lang="fi-FI"/>
          </a:p>
        </p:txBody>
      </p:sp>
    </p:spTree>
    <p:extLst>
      <p:ext uri="{BB962C8B-B14F-4D97-AF65-F5344CB8AC3E}">
        <p14:creationId xmlns:p14="http://schemas.microsoft.com/office/powerpoint/2010/main" val="941943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C1C71686-F16F-449C-BB4C-5EB6BA8EB4A3}" type="datetime1">
              <a:rPr lang="fi-FI" smtClean="0"/>
              <a:t>25.10.2023</a:t>
            </a:fld>
            <a:endParaRPr lang="fi-FI"/>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r>
              <a:rPr lang="fi-FI"/>
              <a:t>Kodin turvallisuusvalmennus</a:t>
            </a:r>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B7DA4E9F-0A7E-452B-AE79-EEF7D13AAFEF}" type="slidenum">
              <a:rPr lang="fi-FI" smtClean="0"/>
              <a:t>‹#›</a:t>
            </a:fld>
            <a:endParaRPr lang="fi-FI"/>
          </a:p>
        </p:txBody>
      </p:sp>
    </p:spTree>
    <p:extLst>
      <p:ext uri="{BB962C8B-B14F-4D97-AF65-F5344CB8AC3E}">
        <p14:creationId xmlns:p14="http://schemas.microsoft.com/office/powerpoint/2010/main" val="37116319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hyperlink" Target="http://www.viisaastivesilla.fi/pelastusliivipaiva"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0A9CA88-93EB-4DC0-A00D-64E6AB7A08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73" name="Rectangle 72">
            <a:extLst>
              <a:ext uri="{FF2B5EF4-FFF2-40B4-BE49-F238E27FC236}">
                <a16:creationId xmlns:a16="http://schemas.microsoft.com/office/drawing/2014/main" id="{DE84C1AD-30A9-4EF6-A8E1-7484242EF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7552943"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E55142A-1ED5-4C40-9A1F-7D5C7EC2A834}"/>
              </a:ext>
            </a:extLst>
          </p:cNvPr>
          <p:cNvSpPr>
            <a:spLocks noGrp="1"/>
          </p:cNvSpPr>
          <p:nvPr>
            <p:ph type="ctrTitle"/>
          </p:nvPr>
        </p:nvSpPr>
        <p:spPr>
          <a:xfrm>
            <a:off x="1069848" y="1298448"/>
            <a:ext cx="6068070" cy="3255264"/>
          </a:xfrm>
        </p:spPr>
        <p:txBody>
          <a:bodyPr>
            <a:normAutofit/>
          </a:bodyPr>
          <a:lstStyle/>
          <a:p>
            <a:r>
              <a:rPr lang="en-gb" sz="5500" b="1" i="0" u="none" baseline="0" dirty="0"/>
              <a:t>Prevention of home and leisure accidents – </a:t>
            </a:r>
            <a:br>
              <a:rPr lang="en-gb" sz="5500" b="1" dirty="0"/>
            </a:br>
            <a:r>
              <a:rPr lang="en-gb" sz="5500" b="1" dirty="0"/>
              <a:t>Water</a:t>
            </a:r>
            <a:r>
              <a:rPr lang="en-gb" sz="5500" b="1" i="0" u="none" baseline="0" dirty="0"/>
              <a:t> safety</a:t>
            </a:r>
            <a:r>
              <a:rPr lang="en-gb" sz="5500" b="0" i="0" u="none" baseline="0" dirty="0"/>
              <a:t>	</a:t>
            </a:r>
          </a:p>
        </p:txBody>
      </p:sp>
      <p:sp>
        <p:nvSpPr>
          <p:cNvPr id="3" name="Subtitle 2">
            <a:extLst>
              <a:ext uri="{FF2B5EF4-FFF2-40B4-BE49-F238E27FC236}">
                <a16:creationId xmlns:a16="http://schemas.microsoft.com/office/drawing/2014/main" id="{F2C78E32-6610-412E-A0E3-8F56359E838A}"/>
              </a:ext>
            </a:extLst>
          </p:cNvPr>
          <p:cNvSpPr>
            <a:spLocks noGrp="1"/>
          </p:cNvSpPr>
          <p:nvPr>
            <p:ph type="subTitle" idx="1"/>
          </p:nvPr>
        </p:nvSpPr>
        <p:spPr>
          <a:xfrm>
            <a:off x="1100014" y="4670246"/>
            <a:ext cx="6037903" cy="914400"/>
          </a:xfrm>
        </p:spPr>
        <p:txBody>
          <a:bodyPr>
            <a:normAutofit fontScale="92500"/>
          </a:bodyPr>
          <a:lstStyle/>
          <a:p>
            <a:pPr algn="l" rtl="0"/>
            <a:r>
              <a:rPr lang="en-gb" sz="2000" b="0" i="0" u="none" baseline="0"/>
              <a:t>The content is based on the content of home and leisure accident prevention work and the prevention work of the Finnish Swimming Teaching and Lifesaving Federation</a:t>
            </a:r>
          </a:p>
        </p:txBody>
      </p:sp>
      <p:pic>
        <p:nvPicPr>
          <p:cNvPr id="1026" name="Picture 2" descr="Etusivu - Suomen Uimaopetus- ja Hengenpelastusliitto">
            <a:extLst>
              <a:ext uri="{FF2B5EF4-FFF2-40B4-BE49-F238E27FC236}">
                <a16:creationId xmlns:a16="http://schemas.microsoft.com/office/drawing/2014/main" id="{47C2CD7D-1EF4-47C3-975C-3E8346218F2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75108" y="3506724"/>
            <a:ext cx="2583181" cy="2583181"/>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086E571C-8A2B-4F37-B155-9C5DF0ACA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3">
            <a:extLst>
              <a:ext uri="{FF2B5EF4-FFF2-40B4-BE49-F238E27FC236}">
                <a16:creationId xmlns:a16="http://schemas.microsoft.com/office/drawing/2014/main" id="{DF75D2F0-BBB9-4986-A86F-7EE06F714120}"/>
              </a:ext>
            </a:extLst>
          </p:cNvPr>
          <p:cNvSpPr>
            <a:spLocks noGrp="1"/>
          </p:cNvSpPr>
          <p:nvPr>
            <p:ph type="ftr" sz="quarter" idx="11"/>
          </p:nvPr>
        </p:nvSpPr>
        <p:spPr>
          <a:xfrm>
            <a:off x="3869268" y="6356350"/>
            <a:ext cx="5911517" cy="365125"/>
          </a:xfrm>
        </p:spPr>
        <p:txBody>
          <a:bodyPr>
            <a:normAutofit/>
          </a:bodyPr>
          <a:lstStyle/>
          <a:p>
            <a:pPr algn="l" rtl="0">
              <a:spcAft>
                <a:spcPts val="600"/>
              </a:spcAft>
            </a:pPr>
            <a:r>
              <a:rPr lang="en-gb" b="0" i="0" u="none" baseline="0"/>
              <a:t>Home safety coaching</a:t>
            </a:r>
          </a:p>
        </p:txBody>
      </p:sp>
      <p:sp>
        <p:nvSpPr>
          <p:cNvPr id="5" name="Slide Number Placeholder 4">
            <a:extLst>
              <a:ext uri="{FF2B5EF4-FFF2-40B4-BE49-F238E27FC236}">
                <a16:creationId xmlns:a16="http://schemas.microsoft.com/office/drawing/2014/main" id="{DA2EA08E-584D-4BB4-88B7-50091AB1D289}"/>
              </a:ext>
            </a:extLst>
          </p:cNvPr>
          <p:cNvSpPr>
            <a:spLocks noGrp="1"/>
          </p:cNvSpPr>
          <p:nvPr>
            <p:ph type="sldNum" sz="quarter" idx="12"/>
          </p:nvPr>
        </p:nvSpPr>
        <p:spPr>
          <a:xfrm>
            <a:off x="10634135" y="6356350"/>
            <a:ext cx="1530927" cy="365125"/>
          </a:xfrm>
        </p:spPr>
        <p:txBody>
          <a:bodyPr>
            <a:normAutofit/>
          </a:bodyPr>
          <a:lstStyle/>
          <a:p>
            <a:pPr algn="r" rtl="0">
              <a:spcAft>
                <a:spcPts val="600"/>
              </a:spcAft>
            </a:pPr>
            <a:fld id="{B7DA4E9F-0A7E-452B-AE79-EEF7D13AAFEF}" type="slidenum">
              <a:rPr/>
              <a:pPr>
                <a:spcAft>
                  <a:spcPts val="600"/>
                </a:spcAft>
              </a:pPr>
              <a:t>1</a:t>
            </a:fld>
            <a:endParaRPr lang="en-gb"/>
          </a:p>
        </p:txBody>
      </p:sp>
      <p:pic>
        <p:nvPicPr>
          <p:cNvPr id="9" name="Picture 8" descr="A black cat with a tail&#10;&#10;Description automatically generated">
            <a:extLst>
              <a:ext uri="{FF2B5EF4-FFF2-40B4-BE49-F238E27FC236}">
                <a16:creationId xmlns:a16="http://schemas.microsoft.com/office/drawing/2014/main" id="{77EE462C-8FE1-5D6F-A47B-6F0D06E5E1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5108" y="1069290"/>
            <a:ext cx="2701974" cy="2170989"/>
          </a:xfrm>
          <a:prstGeom prst="rect">
            <a:avLst/>
          </a:prstGeom>
        </p:spPr>
      </p:pic>
    </p:spTree>
    <p:extLst>
      <p:ext uri="{BB962C8B-B14F-4D97-AF65-F5344CB8AC3E}">
        <p14:creationId xmlns:p14="http://schemas.microsoft.com/office/powerpoint/2010/main" val="2718894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4" name="Rectangle 13">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3"/>
            <a:ext cx="7052486"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88A432E-2DDB-4BD0-BB1D-95BE41A5E3BF}"/>
              </a:ext>
            </a:extLst>
          </p:cNvPr>
          <p:cNvSpPr>
            <a:spLocks noGrp="1"/>
          </p:cNvSpPr>
          <p:nvPr>
            <p:ph type="title"/>
          </p:nvPr>
        </p:nvSpPr>
        <p:spPr>
          <a:xfrm>
            <a:off x="289248" y="1123837"/>
            <a:ext cx="6451110" cy="1255469"/>
          </a:xfrm>
        </p:spPr>
        <p:txBody>
          <a:bodyPr>
            <a:normAutofit/>
          </a:bodyPr>
          <a:lstStyle/>
          <a:p>
            <a:pPr algn="l" rtl="0"/>
            <a:r>
              <a:rPr lang="en-gb" sz="3200" b="1" i="0" u="none" baseline="0" dirty="0"/>
              <a:t>Factors in drowning accidents: Life jacket</a:t>
            </a:r>
          </a:p>
        </p:txBody>
      </p:sp>
      <p:sp>
        <p:nvSpPr>
          <p:cNvPr id="3" name="Content Placeholder 2">
            <a:extLst>
              <a:ext uri="{FF2B5EF4-FFF2-40B4-BE49-F238E27FC236}">
                <a16:creationId xmlns:a16="http://schemas.microsoft.com/office/drawing/2014/main" id="{BCB927AD-D5F3-49E8-A894-4D88AB92722C}"/>
              </a:ext>
            </a:extLst>
          </p:cNvPr>
          <p:cNvSpPr>
            <a:spLocks noGrp="1"/>
          </p:cNvSpPr>
          <p:nvPr>
            <p:ph idx="1"/>
          </p:nvPr>
        </p:nvSpPr>
        <p:spPr>
          <a:xfrm>
            <a:off x="289248" y="2510395"/>
            <a:ext cx="6451109" cy="3274586"/>
          </a:xfrm>
        </p:spPr>
        <p:txBody>
          <a:bodyPr anchor="t">
            <a:normAutofit/>
          </a:bodyPr>
          <a:lstStyle/>
          <a:p>
            <a:pPr algn="l" rtl="0">
              <a:lnSpc>
                <a:spcPct val="100000"/>
              </a:lnSpc>
              <a:buClr>
                <a:schemeClr val="bg1"/>
              </a:buClr>
            </a:pPr>
            <a:r>
              <a:rPr lang="en-gb" sz="1800" b="0" i="0" u="none" baseline="0" dirty="0">
                <a:solidFill>
                  <a:srgbClr val="FFFFFF"/>
                </a:solidFill>
              </a:rPr>
              <a:t>Life jackets prevent drowning effectively</a:t>
            </a:r>
          </a:p>
          <a:p>
            <a:pPr algn="l" rtl="0">
              <a:lnSpc>
                <a:spcPct val="100000"/>
              </a:lnSpc>
              <a:buClr>
                <a:schemeClr val="bg1"/>
              </a:buClr>
            </a:pPr>
            <a:r>
              <a:rPr lang="en-gb" sz="1800" b="0" i="0" u="none" baseline="0" dirty="0">
                <a:solidFill>
                  <a:srgbClr val="FFFFFF"/>
                </a:solidFill>
              </a:rPr>
              <a:t>According to international studies, appropriate and correctly worn life jackets could prevent up to 70–80% of drownings in water traffic</a:t>
            </a:r>
          </a:p>
          <a:p>
            <a:pPr algn="l" rtl="0">
              <a:lnSpc>
                <a:spcPct val="100000"/>
              </a:lnSpc>
              <a:buClr>
                <a:schemeClr val="bg1"/>
              </a:buClr>
            </a:pPr>
            <a:r>
              <a:rPr lang="en-gb" sz="1800" b="0" i="0" u="none" baseline="0" dirty="0">
                <a:solidFill>
                  <a:srgbClr val="FFFFFF"/>
                </a:solidFill>
                <a:hlinkClick r:id="rId3"/>
              </a:rPr>
              <a:t>www.viisaastivesilla.fi/pelastusliivipaiva</a:t>
            </a:r>
            <a:endParaRPr lang="en-gb" sz="1800" dirty="0">
              <a:solidFill>
                <a:srgbClr val="FFFFFF"/>
              </a:solidFill>
            </a:endParaRPr>
          </a:p>
          <a:p>
            <a:pPr marL="0" indent="0" algn="l" rtl="0">
              <a:buClr>
                <a:schemeClr val="bg1"/>
              </a:buClr>
              <a:buNone/>
            </a:pPr>
            <a:endParaRPr lang="en-gb" dirty="0">
              <a:solidFill>
                <a:srgbClr val="FFFFFF"/>
              </a:solidFill>
            </a:endParaRPr>
          </a:p>
        </p:txBody>
      </p:sp>
      <p:pic>
        <p:nvPicPr>
          <p:cNvPr id="7" name="Picture 6" descr="Logo, icon&#10;&#10;Description automatically generated">
            <a:extLst>
              <a:ext uri="{FF2B5EF4-FFF2-40B4-BE49-F238E27FC236}">
                <a16:creationId xmlns:a16="http://schemas.microsoft.com/office/drawing/2014/main" id="{A810E9DA-5461-45D7-B8B7-CEB4344636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2944" y="1535135"/>
            <a:ext cx="3778286" cy="3778286"/>
          </a:xfrm>
          <a:prstGeom prst="rect">
            <a:avLst/>
          </a:prstGeom>
        </p:spPr>
      </p:pic>
      <p:sp>
        <p:nvSpPr>
          <p:cNvPr id="16" name="Rectangle 15">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Slide Number Placeholder 4">
            <a:extLst>
              <a:ext uri="{FF2B5EF4-FFF2-40B4-BE49-F238E27FC236}">
                <a16:creationId xmlns:a16="http://schemas.microsoft.com/office/drawing/2014/main" id="{9DD86923-5F84-4771-8489-CBBCAB575CBE}"/>
              </a:ext>
            </a:extLst>
          </p:cNvPr>
          <p:cNvSpPr>
            <a:spLocks noGrp="1"/>
          </p:cNvSpPr>
          <p:nvPr>
            <p:ph type="sldNum" sz="quarter" idx="12"/>
          </p:nvPr>
        </p:nvSpPr>
        <p:spPr>
          <a:xfrm>
            <a:off x="10634135" y="6356350"/>
            <a:ext cx="1530927" cy="365125"/>
          </a:xfrm>
        </p:spPr>
        <p:txBody>
          <a:bodyPr>
            <a:normAutofit/>
          </a:bodyPr>
          <a:lstStyle/>
          <a:p>
            <a:pPr algn="r" rtl="0">
              <a:spcAft>
                <a:spcPts val="600"/>
              </a:spcAft>
            </a:pPr>
            <a:fld id="{B7DA4E9F-0A7E-452B-AE79-EEF7D13AAFEF}" type="slidenum">
              <a:rPr/>
              <a:pPr>
                <a:spcAft>
                  <a:spcPts val="600"/>
                </a:spcAft>
              </a:pPr>
              <a:t>10</a:t>
            </a:fld>
            <a:endParaRPr lang="en-gb"/>
          </a:p>
        </p:txBody>
      </p:sp>
      <p:sp>
        <p:nvSpPr>
          <p:cNvPr id="8" name="Rectangle 7">
            <a:extLst>
              <a:ext uri="{FF2B5EF4-FFF2-40B4-BE49-F238E27FC236}">
                <a16:creationId xmlns:a16="http://schemas.microsoft.com/office/drawing/2014/main" id="{4A0986E3-5ABD-41EB-8D6A-29ABBCFF6C60}"/>
              </a:ext>
            </a:extLst>
          </p:cNvPr>
          <p:cNvSpPr/>
          <p:nvPr/>
        </p:nvSpPr>
        <p:spPr>
          <a:xfrm>
            <a:off x="8568168" y="5148979"/>
            <a:ext cx="1732014" cy="430887"/>
          </a:xfrm>
          <a:prstGeom prst="rect">
            <a:avLst/>
          </a:prstGeom>
        </p:spPr>
        <p:txBody>
          <a:bodyPr wrap="none">
            <a:spAutoFit/>
          </a:bodyPr>
          <a:lstStyle/>
          <a:p>
            <a:pPr algn="ctr" rtl="0"/>
            <a:r>
              <a:rPr lang="en-gb" sz="2200" b="1" i="0" u="none" baseline="0">
                <a:solidFill>
                  <a:schemeClr val="accent1"/>
                </a:solidFill>
              </a:rPr>
              <a:t>Life jacket</a:t>
            </a:r>
          </a:p>
        </p:txBody>
      </p:sp>
      <p:pic>
        <p:nvPicPr>
          <p:cNvPr id="13" name="Picture 12">
            <a:extLst>
              <a:ext uri="{FF2B5EF4-FFF2-40B4-BE49-F238E27FC236}">
                <a16:creationId xmlns:a16="http://schemas.microsoft.com/office/drawing/2014/main" id="{A4DB4235-FED0-46E9-B8CF-CEA9132E73F4}"/>
              </a:ext>
            </a:extLst>
          </p:cNvPr>
          <p:cNvPicPr>
            <a:picLocks noChangeAspect="1"/>
          </p:cNvPicPr>
          <p:nvPr/>
        </p:nvPicPr>
        <p:blipFill>
          <a:blip r:embed="rId5"/>
          <a:stretch>
            <a:fillRect/>
          </a:stretch>
        </p:blipFill>
        <p:spPr>
          <a:xfrm>
            <a:off x="128337" y="1"/>
            <a:ext cx="1040063" cy="698628"/>
          </a:xfrm>
          <a:prstGeom prst="rect">
            <a:avLst/>
          </a:prstGeom>
        </p:spPr>
      </p:pic>
      <p:pic>
        <p:nvPicPr>
          <p:cNvPr id="15" name="Picture 2" descr="Etusivu - Suomen Uimaopetus- ja Hengenpelastusliitto">
            <a:extLst>
              <a:ext uri="{FF2B5EF4-FFF2-40B4-BE49-F238E27FC236}">
                <a16:creationId xmlns:a16="http://schemas.microsoft.com/office/drawing/2014/main" id="{0F80A47B-1E2E-420A-B450-07F55A108D1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352093" y="28849"/>
            <a:ext cx="698628" cy="698628"/>
          </a:xfrm>
          <a:prstGeom prst="rect">
            <a:avLst/>
          </a:prstGeom>
          <a:noFill/>
          <a:extLst>
            <a:ext uri="{909E8E84-426E-40DD-AFC4-6F175D3DCCD1}">
              <a14:hiddenFill xmlns:a14="http://schemas.microsoft.com/office/drawing/2010/main">
                <a:solidFill>
                  <a:srgbClr val="FFFFFF"/>
                </a:solidFill>
              </a14:hiddenFill>
            </a:ext>
          </a:extLst>
        </p:spPr>
      </p:pic>
      <p:sp>
        <p:nvSpPr>
          <p:cNvPr id="17" name="Footer Placeholder 3">
            <a:extLst>
              <a:ext uri="{FF2B5EF4-FFF2-40B4-BE49-F238E27FC236}">
                <a16:creationId xmlns:a16="http://schemas.microsoft.com/office/drawing/2014/main" id="{A696B445-362F-ADC9-6685-908A04F4D50E}"/>
              </a:ext>
            </a:extLst>
          </p:cNvPr>
          <p:cNvSpPr>
            <a:spLocks noGrp="1"/>
          </p:cNvSpPr>
          <p:nvPr>
            <p:ph type="ftr" sz="quarter" idx="11"/>
          </p:nvPr>
        </p:nvSpPr>
        <p:spPr>
          <a:xfrm>
            <a:off x="3869268" y="6356350"/>
            <a:ext cx="5911517" cy="365125"/>
          </a:xfrm>
        </p:spPr>
        <p:txBody>
          <a:bodyPr>
            <a:normAutofit/>
          </a:bodyPr>
          <a:lstStyle/>
          <a:p>
            <a:pPr algn="l" rtl="0">
              <a:spcAft>
                <a:spcPts val="600"/>
              </a:spcAft>
            </a:pPr>
            <a:r>
              <a:rPr lang="en-gb" b="0" i="0" u="none" baseline="0"/>
              <a:t>Home safety coaching &amp; FSL 2022</a:t>
            </a:r>
          </a:p>
        </p:txBody>
      </p:sp>
    </p:spTree>
    <p:extLst>
      <p:ext uri="{BB962C8B-B14F-4D97-AF65-F5344CB8AC3E}">
        <p14:creationId xmlns:p14="http://schemas.microsoft.com/office/powerpoint/2010/main" val="2672361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atunnisteen paikkamerkki 3">
            <a:extLst>
              <a:ext uri="{FF2B5EF4-FFF2-40B4-BE49-F238E27FC236}">
                <a16:creationId xmlns:a16="http://schemas.microsoft.com/office/drawing/2014/main" id="{5C304455-00BE-0A8E-360D-16FF3A614A49}"/>
              </a:ext>
            </a:extLst>
          </p:cNvPr>
          <p:cNvSpPr>
            <a:spLocks noGrp="1"/>
          </p:cNvSpPr>
          <p:nvPr>
            <p:ph type="ftr" sz="quarter" idx="11"/>
          </p:nvPr>
        </p:nvSpPr>
        <p:spPr/>
        <p:txBody>
          <a:bodyPr/>
          <a:lstStyle/>
          <a:p>
            <a:pPr algn="l" rtl="0"/>
            <a:r>
              <a:rPr lang="en-gb" b="0" i="0" u="none" baseline="0"/>
              <a:t>Home safety coaching</a:t>
            </a:r>
          </a:p>
        </p:txBody>
      </p:sp>
      <p:sp>
        <p:nvSpPr>
          <p:cNvPr id="5" name="Dian numeron paikkamerkki 4">
            <a:extLst>
              <a:ext uri="{FF2B5EF4-FFF2-40B4-BE49-F238E27FC236}">
                <a16:creationId xmlns:a16="http://schemas.microsoft.com/office/drawing/2014/main" id="{F3EDDC87-A543-0BE9-E3B1-912B0AAFD2A2}"/>
              </a:ext>
            </a:extLst>
          </p:cNvPr>
          <p:cNvSpPr>
            <a:spLocks noGrp="1"/>
          </p:cNvSpPr>
          <p:nvPr>
            <p:ph type="sldNum" sz="quarter" idx="12"/>
          </p:nvPr>
        </p:nvSpPr>
        <p:spPr/>
        <p:txBody>
          <a:bodyPr/>
          <a:lstStyle/>
          <a:p>
            <a:pPr algn="r" rtl="0"/>
            <a:fld id="{B7DA4E9F-0A7E-452B-AE79-EEF7D13AAFEF}" type="slidenum">
              <a:rPr/>
              <a:t>11</a:t>
            </a:fld>
            <a:endParaRPr lang="en-gb"/>
          </a:p>
        </p:txBody>
      </p:sp>
      <p:pic>
        <p:nvPicPr>
          <p:cNvPr id="6" name="Kuva 5" descr="Kuva, joka sisältää kohteen taivas, henkilö&#10;&#10;Kuvaus luotu automaattisesti">
            <a:extLst>
              <a:ext uri="{FF2B5EF4-FFF2-40B4-BE49-F238E27FC236}">
                <a16:creationId xmlns:a16="http://schemas.microsoft.com/office/drawing/2014/main" id="{35CF7EE1-420E-7877-0B02-5AB3C22B35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967" y="285637"/>
            <a:ext cx="11684201" cy="6572363"/>
          </a:xfrm>
          <a:prstGeom prst="rect">
            <a:avLst/>
          </a:prstGeom>
        </p:spPr>
      </p:pic>
      <p:sp>
        <p:nvSpPr>
          <p:cNvPr id="7" name="Footer Placeholder 3">
            <a:extLst>
              <a:ext uri="{FF2B5EF4-FFF2-40B4-BE49-F238E27FC236}">
                <a16:creationId xmlns:a16="http://schemas.microsoft.com/office/drawing/2014/main" id="{E1868154-3E1C-759B-2BD7-A2A43C2041F5}"/>
              </a:ext>
            </a:extLst>
          </p:cNvPr>
          <p:cNvSpPr txBox="1">
            <a:spLocks/>
          </p:cNvSpPr>
          <p:nvPr/>
        </p:nvSpPr>
        <p:spPr>
          <a:xfrm>
            <a:off x="3869267" y="6422744"/>
            <a:ext cx="5911517" cy="365125"/>
          </a:xfrm>
          <a:prstGeom prst="rect">
            <a:avLst/>
          </a:prstGeom>
        </p:spPr>
        <p:txBody>
          <a:bodyPr vert="horz" lIns="91440" tIns="45720" rIns="91440" bIns="45720" rtlCol="0" anchor="ctr">
            <a:normAutofit/>
          </a:bodyPr>
          <a:lstStyle>
            <a:defPPr>
              <a:defRPr lang="en-gb"/>
            </a:defPPr>
            <a:lvl1pPr marL="0" algn="l" defTabSz="457200" rtl="0" eaLnBrk="1" latinLnBrk="0" hangingPunct="1">
              <a:defRPr sz="1100" kern="120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rtl="0">
              <a:spcAft>
                <a:spcPts val="600"/>
              </a:spcAft>
            </a:pPr>
            <a:r>
              <a:rPr lang="en-gb" b="0" i="0" u="none" baseline="0"/>
              <a:t>Home safety coaching &amp; FSL 2022</a:t>
            </a:r>
            <a:endParaRPr lang="en-gb" dirty="0"/>
          </a:p>
        </p:txBody>
      </p:sp>
      <p:pic>
        <p:nvPicPr>
          <p:cNvPr id="8" name="Picture 7">
            <a:extLst>
              <a:ext uri="{FF2B5EF4-FFF2-40B4-BE49-F238E27FC236}">
                <a16:creationId xmlns:a16="http://schemas.microsoft.com/office/drawing/2014/main" id="{F1E0D5F5-FF05-32E8-4D97-D9811B7B404A}"/>
              </a:ext>
            </a:extLst>
          </p:cNvPr>
          <p:cNvPicPr>
            <a:picLocks noChangeAspect="1"/>
          </p:cNvPicPr>
          <p:nvPr/>
        </p:nvPicPr>
        <p:blipFill>
          <a:blip r:embed="rId4"/>
          <a:stretch>
            <a:fillRect/>
          </a:stretch>
        </p:blipFill>
        <p:spPr>
          <a:xfrm>
            <a:off x="128337" y="1"/>
            <a:ext cx="1040063" cy="698628"/>
          </a:xfrm>
          <a:prstGeom prst="rect">
            <a:avLst/>
          </a:prstGeom>
        </p:spPr>
      </p:pic>
      <p:pic>
        <p:nvPicPr>
          <p:cNvPr id="9" name="Picture 2" descr="Etusivu - Suomen Uimaopetus- ja Hengenpelastusliitto">
            <a:extLst>
              <a:ext uri="{FF2B5EF4-FFF2-40B4-BE49-F238E27FC236}">
                <a16:creationId xmlns:a16="http://schemas.microsoft.com/office/drawing/2014/main" id="{127BC277-6BBA-733E-F510-1D4C09D19F2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352093" y="28849"/>
            <a:ext cx="698628" cy="698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4049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6" name="Rectangle 15">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3"/>
            <a:ext cx="7052486"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7D7E25E-E7B8-4F91-A871-D73598FA0A4C}"/>
              </a:ext>
            </a:extLst>
          </p:cNvPr>
          <p:cNvSpPr>
            <a:spLocks noGrp="1"/>
          </p:cNvSpPr>
          <p:nvPr>
            <p:ph type="title"/>
          </p:nvPr>
        </p:nvSpPr>
        <p:spPr>
          <a:xfrm>
            <a:off x="27116" y="1006940"/>
            <a:ext cx="6924149" cy="1255469"/>
          </a:xfrm>
        </p:spPr>
        <p:txBody>
          <a:bodyPr>
            <a:normAutofit fontScale="90000"/>
          </a:bodyPr>
          <a:lstStyle/>
          <a:p>
            <a:pPr algn="l" rtl="0"/>
            <a:r>
              <a:rPr lang="en-gb" b="1" i="0" u="none" baseline="0" dirty="0"/>
              <a:t>Factors in drowning accidents: Personal ability to function and swimming skills</a:t>
            </a:r>
          </a:p>
        </p:txBody>
      </p:sp>
      <p:sp>
        <p:nvSpPr>
          <p:cNvPr id="11" name="Content Placeholder 10">
            <a:extLst>
              <a:ext uri="{FF2B5EF4-FFF2-40B4-BE49-F238E27FC236}">
                <a16:creationId xmlns:a16="http://schemas.microsoft.com/office/drawing/2014/main" id="{6B4B779C-B915-492C-A3C6-DD48F8F23FFA}"/>
              </a:ext>
            </a:extLst>
          </p:cNvPr>
          <p:cNvSpPr>
            <a:spLocks noGrp="1"/>
          </p:cNvSpPr>
          <p:nvPr>
            <p:ph idx="1"/>
          </p:nvPr>
        </p:nvSpPr>
        <p:spPr>
          <a:xfrm>
            <a:off x="300688" y="2338665"/>
            <a:ext cx="6451109" cy="3274586"/>
          </a:xfrm>
        </p:spPr>
        <p:txBody>
          <a:bodyPr anchor="t">
            <a:normAutofit/>
          </a:bodyPr>
          <a:lstStyle/>
          <a:p>
            <a:pPr algn="l" rtl="0">
              <a:lnSpc>
                <a:spcPct val="100000"/>
              </a:lnSpc>
              <a:buClr>
                <a:schemeClr val="bg1"/>
              </a:buClr>
            </a:pPr>
            <a:r>
              <a:rPr lang="en-gb" sz="1800" b="0" i="0" u="none" baseline="0" dirty="0">
                <a:solidFill>
                  <a:srgbClr val="FFFFFF"/>
                </a:solidFill>
              </a:rPr>
              <a:t>Good swimming skills are a good preventive measure against death by drowning.</a:t>
            </a:r>
          </a:p>
          <a:p>
            <a:pPr algn="l" rtl="0">
              <a:lnSpc>
                <a:spcPct val="100000"/>
              </a:lnSpc>
              <a:buClr>
                <a:schemeClr val="bg1"/>
              </a:buClr>
            </a:pPr>
            <a:r>
              <a:rPr lang="en-gb" sz="1800" b="0" i="0" u="none" baseline="0" dirty="0">
                <a:solidFill>
                  <a:srgbClr val="FFFFFF"/>
                </a:solidFill>
              </a:rPr>
              <a:t>A person is able to swim if, after falling into deep water, they can swim 200 metres, 50 metres of which on their back.</a:t>
            </a:r>
          </a:p>
        </p:txBody>
      </p:sp>
      <p:pic>
        <p:nvPicPr>
          <p:cNvPr id="7" name="Content Placeholder 6" descr="Icon&#10;&#10;Description automatically generated">
            <a:extLst>
              <a:ext uri="{FF2B5EF4-FFF2-40B4-BE49-F238E27FC236}">
                <a16:creationId xmlns:a16="http://schemas.microsoft.com/office/drawing/2014/main" id="{1AD125FF-3028-4A18-BF05-FDAA2C9501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3705" y="1535285"/>
            <a:ext cx="3778286" cy="3778286"/>
          </a:xfrm>
          <a:prstGeom prst="rect">
            <a:avLst/>
          </a:prstGeom>
        </p:spPr>
      </p:pic>
      <p:sp>
        <p:nvSpPr>
          <p:cNvPr id="18" name="Rectangle 17">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Slide Number Placeholder 4">
            <a:extLst>
              <a:ext uri="{FF2B5EF4-FFF2-40B4-BE49-F238E27FC236}">
                <a16:creationId xmlns:a16="http://schemas.microsoft.com/office/drawing/2014/main" id="{B5D386C7-318A-484F-BE74-F3396D627A03}"/>
              </a:ext>
            </a:extLst>
          </p:cNvPr>
          <p:cNvSpPr>
            <a:spLocks noGrp="1"/>
          </p:cNvSpPr>
          <p:nvPr>
            <p:ph type="sldNum" sz="quarter" idx="12"/>
          </p:nvPr>
        </p:nvSpPr>
        <p:spPr>
          <a:xfrm>
            <a:off x="10634135" y="6356350"/>
            <a:ext cx="1530927" cy="365125"/>
          </a:xfrm>
        </p:spPr>
        <p:txBody>
          <a:bodyPr>
            <a:normAutofit/>
          </a:bodyPr>
          <a:lstStyle/>
          <a:p>
            <a:pPr algn="r" rtl="0">
              <a:spcAft>
                <a:spcPts val="600"/>
              </a:spcAft>
            </a:pPr>
            <a:fld id="{B7DA4E9F-0A7E-452B-AE79-EEF7D13AAFEF}" type="slidenum">
              <a:rPr/>
              <a:pPr>
                <a:spcAft>
                  <a:spcPts val="600"/>
                </a:spcAft>
              </a:pPr>
              <a:t>12</a:t>
            </a:fld>
            <a:endParaRPr lang="en-gb"/>
          </a:p>
        </p:txBody>
      </p:sp>
      <p:pic>
        <p:nvPicPr>
          <p:cNvPr id="9" name="Picture 8">
            <a:extLst>
              <a:ext uri="{FF2B5EF4-FFF2-40B4-BE49-F238E27FC236}">
                <a16:creationId xmlns:a16="http://schemas.microsoft.com/office/drawing/2014/main" id="{DDA850F9-CE72-4D25-B0FC-2757B22C76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4880" y="4450975"/>
            <a:ext cx="4851120" cy="1557931"/>
          </a:xfrm>
          <a:prstGeom prst="rect">
            <a:avLst/>
          </a:prstGeom>
        </p:spPr>
      </p:pic>
      <p:sp>
        <p:nvSpPr>
          <p:cNvPr id="10" name="Rectangle 9">
            <a:extLst>
              <a:ext uri="{FF2B5EF4-FFF2-40B4-BE49-F238E27FC236}">
                <a16:creationId xmlns:a16="http://schemas.microsoft.com/office/drawing/2014/main" id="{BF27D61C-D3C7-4ED8-93C1-46D3C662ECEE}"/>
              </a:ext>
            </a:extLst>
          </p:cNvPr>
          <p:cNvSpPr/>
          <p:nvPr/>
        </p:nvSpPr>
        <p:spPr>
          <a:xfrm>
            <a:off x="8105577" y="4957495"/>
            <a:ext cx="2674542" cy="769441"/>
          </a:xfrm>
          <a:prstGeom prst="rect">
            <a:avLst/>
          </a:prstGeom>
        </p:spPr>
        <p:txBody>
          <a:bodyPr wrap="square">
            <a:spAutoFit/>
          </a:bodyPr>
          <a:lstStyle/>
          <a:p>
            <a:pPr algn="ctr" rtl="0"/>
            <a:r>
              <a:rPr lang="en-gb" sz="2200" b="1" i="0" u="none" baseline="0" dirty="0">
                <a:solidFill>
                  <a:schemeClr val="accent1"/>
                </a:solidFill>
              </a:rPr>
              <a:t>Personal ability to function</a:t>
            </a:r>
          </a:p>
        </p:txBody>
      </p:sp>
      <p:pic>
        <p:nvPicPr>
          <p:cNvPr id="15" name="Picture 14">
            <a:extLst>
              <a:ext uri="{FF2B5EF4-FFF2-40B4-BE49-F238E27FC236}">
                <a16:creationId xmlns:a16="http://schemas.microsoft.com/office/drawing/2014/main" id="{BD9E89ED-9075-4578-B6E3-FD71A8409D95}"/>
              </a:ext>
            </a:extLst>
          </p:cNvPr>
          <p:cNvPicPr>
            <a:picLocks noChangeAspect="1"/>
          </p:cNvPicPr>
          <p:nvPr/>
        </p:nvPicPr>
        <p:blipFill>
          <a:blip r:embed="rId5"/>
          <a:stretch>
            <a:fillRect/>
          </a:stretch>
        </p:blipFill>
        <p:spPr>
          <a:xfrm>
            <a:off x="128337" y="1"/>
            <a:ext cx="1040063" cy="698628"/>
          </a:xfrm>
          <a:prstGeom prst="rect">
            <a:avLst/>
          </a:prstGeom>
        </p:spPr>
      </p:pic>
      <p:pic>
        <p:nvPicPr>
          <p:cNvPr id="17" name="Picture 2" descr="Etusivu - Suomen Uimaopetus- ja Hengenpelastusliitto">
            <a:extLst>
              <a:ext uri="{FF2B5EF4-FFF2-40B4-BE49-F238E27FC236}">
                <a16:creationId xmlns:a16="http://schemas.microsoft.com/office/drawing/2014/main" id="{D9A10EBA-A76A-4167-88EB-852B3A6DA82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352093" y="28849"/>
            <a:ext cx="698628" cy="698628"/>
          </a:xfrm>
          <a:prstGeom prst="rect">
            <a:avLst/>
          </a:prstGeom>
          <a:noFill/>
          <a:extLst>
            <a:ext uri="{909E8E84-426E-40DD-AFC4-6F175D3DCCD1}">
              <a14:hiddenFill xmlns:a14="http://schemas.microsoft.com/office/drawing/2010/main">
                <a:solidFill>
                  <a:srgbClr val="FFFFFF"/>
                </a:solidFill>
              </a14:hiddenFill>
            </a:ext>
          </a:extLst>
        </p:spPr>
      </p:pic>
      <p:sp>
        <p:nvSpPr>
          <p:cNvPr id="3" name="Suorakulmio 2">
            <a:extLst>
              <a:ext uri="{FF2B5EF4-FFF2-40B4-BE49-F238E27FC236}">
                <a16:creationId xmlns:a16="http://schemas.microsoft.com/office/drawing/2014/main" id="{8CEC977B-2D06-419F-81C9-984123675D35}"/>
              </a:ext>
            </a:extLst>
          </p:cNvPr>
          <p:cNvSpPr/>
          <p:nvPr/>
        </p:nvSpPr>
        <p:spPr>
          <a:xfrm>
            <a:off x="1244880" y="4296830"/>
            <a:ext cx="4845894" cy="1758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9" name="Footer Placeholder 3">
            <a:extLst>
              <a:ext uri="{FF2B5EF4-FFF2-40B4-BE49-F238E27FC236}">
                <a16:creationId xmlns:a16="http://schemas.microsoft.com/office/drawing/2014/main" id="{9A913256-48CA-B84D-ECD4-E078A2517DC3}"/>
              </a:ext>
            </a:extLst>
          </p:cNvPr>
          <p:cNvSpPr>
            <a:spLocks noGrp="1"/>
          </p:cNvSpPr>
          <p:nvPr>
            <p:ph type="ftr" sz="quarter" idx="11"/>
          </p:nvPr>
        </p:nvSpPr>
        <p:spPr>
          <a:xfrm>
            <a:off x="3869268" y="6362700"/>
            <a:ext cx="5911517" cy="365125"/>
          </a:xfrm>
        </p:spPr>
        <p:txBody>
          <a:bodyPr>
            <a:normAutofit/>
          </a:bodyPr>
          <a:lstStyle/>
          <a:p>
            <a:pPr algn="l" rtl="0">
              <a:spcAft>
                <a:spcPts val="600"/>
              </a:spcAft>
            </a:pPr>
            <a:r>
              <a:rPr lang="en-gb" b="0" i="0" u="none" baseline="0"/>
              <a:t>Home safety coaching &amp; FSL 2022</a:t>
            </a:r>
          </a:p>
        </p:txBody>
      </p:sp>
      <p:sp>
        <p:nvSpPr>
          <p:cNvPr id="4" name="Tekstiruutu 3">
            <a:extLst>
              <a:ext uri="{FF2B5EF4-FFF2-40B4-BE49-F238E27FC236}">
                <a16:creationId xmlns:a16="http://schemas.microsoft.com/office/drawing/2014/main" id="{96438A52-259F-1B9A-3E4D-0F28D25F9BB7}"/>
              </a:ext>
            </a:extLst>
          </p:cNvPr>
          <p:cNvSpPr txBox="1"/>
          <p:nvPr/>
        </p:nvSpPr>
        <p:spPr>
          <a:xfrm>
            <a:off x="2337345" y="5265272"/>
            <a:ext cx="1354668" cy="461665"/>
          </a:xfrm>
          <a:prstGeom prst="rect">
            <a:avLst/>
          </a:prstGeom>
          <a:solidFill>
            <a:schemeClr val="bg1"/>
          </a:solidFill>
        </p:spPr>
        <p:txBody>
          <a:bodyPr wrap="square" rtlCol="0">
            <a:spAutoFit/>
          </a:bodyPr>
          <a:lstStyle/>
          <a:p>
            <a:pPr algn="ctr" rtl="0"/>
            <a:r>
              <a:rPr lang="en-gb" sz="1200" b="1" i="0" u="none" baseline="0" dirty="0">
                <a:solidFill>
                  <a:srgbClr val="0153A0"/>
                </a:solidFill>
              </a:rPr>
              <a:t>of adults are able to swim</a:t>
            </a:r>
            <a:endParaRPr lang="en-gb" sz="1200" b="1" dirty="0">
              <a:solidFill>
                <a:srgbClr val="0153A0"/>
              </a:solidFill>
            </a:endParaRPr>
          </a:p>
        </p:txBody>
      </p:sp>
      <p:sp>
        <p:nvSpPr>
          <p:cNvPr id="6" name="Tekstiruutu 5">
            <a:extLst>
              <a:ext uri="{FF2B5EF4-FFF2-40B4-BE49-F238E27FC236}">
                <a16:creationId xmlns:a16="http://schemas.microsoft.com/office/drawing/2014/main" id="{A3E62315-4A4D-2712-168D-4307492A6E38}"/>
              </a:ext>
            </a:extLst>
          </p:cNvPr>
          <p:cNvSpPr txBox="1"/>
          <p:nvPr/>
        </p:nvSpPr>
        <p:spPr>
          <a:xfrm>
            <a:off x="4493921" y="5265271"/>
            <a:ext cx="1354668" cy="461665"/>
          </a:xfrm>
          <a:prstGeom prst="rect">
            <a:avLst/>
          </a:prstGeom>
          <a:solidFill>
            <a:schemeClr val="bg1"/>
          </a:solidFill>
        </p:spPr>
        <p:txBody>
          <a:bodyPr wrap="square" rtlCol="0">
            <a:spAutoFit/>
          </a:bodyPr>
          <a:lstStyle/>
          <a:p>
            <a:pPr algn="ctr" rtl="0"/>
            <a:r>
              <a:rPr lang="en-gb" sz="1200" b="1" i="0" u="none" baseline="0">
                <a:solidFill>
                  <a:srgbClr val="0153A0"/>
                </a:solidFill>
              </a:rPr>
              <a:t>of children are able to swim</a:t>
            </a:r>
            <a:endParaRPr lang="en-gb" sz="1200" b="1" dirty="0">
              <a:solidFill>
                <a:srgbClr val="0153A0"/>
              </a:solidFill>
            </a:endParaRPr>
          </a:p>
        </p:txBody>
      </p:sp>
      <p:sp>
        <p:nvSpPr>
          <p:cNvPr id="8" name="TextBox 7">
            <a:extLst>
              <a:ext uri="{FF2B5EF4-FFF2-40B4-BE49-F238E27FC236}">
                <a16:creationId xmlns:a16="http://schemas.microsoft.com/office/drawing/2014/main" id="{ED723A74-7013-FF52-0401-906925627945}"/>
              </a:ext>
            </a:extLst>
          </p:cNvPr>
          <p:cNvSpPr txBox="1"/>
          <p:nvPr/>
        </p:nvSpPr>
        <p:spPr>
          <a:xfrm>
            <a:off x="2501468" y="4574906"/>
            <a:ext cx="1200090" cy="707886"/>
          </a:xfrm>
          <a:prstGeom prst="rect">
            <a:avLst/>
          </a:prstGeom>
          <a:solidFill>
            <a:schemeClr val="bg1"/>
          </a:solidFill>
        </p:spPr>
        <p:txBody>
          <a:bodyPr wrap="square" rtlCol="0">
            <a:spAutoFit/>
          </a:bodyPr>
          <a:lstStyle/>
          <a:p>
            <a:r>
              <a:rPr lang="fi-FI" sz="4000" b="1" dirty="0">
                <a:solidFill>
                  <a:schemeClr val="tx2"/>
                </a:solidFill>
              </a:rPr>
              <a:t>53%</a:t>
            </a:r>
          </a:p>
        </p:txBody>
      </p:sp>
      <p:sp>
        <p:nvSpPr>
          <p:cNvPr id="12" name="TextBox 11">
            <a:extLst>
              <a:ext uri="{FF2B5EF4-FFF2-40B4-BE49-F238E27FC236}">
                <a16:creationId xmlns:a16="http://schemas.microsoft.com/office/drawing/2014/main" id="{7BBB4D37-961F-18D1-C1E9-4D89DDAD6342}"/>
              </a:ext>
            </a:extLst>
          </p:cNvPr>
          <p:cNvSpPr txBox="1"/>
          <p:nvPr/>
        </p:nvSpPr>
        <p:spPr>
          <a:xfrm>
            <a:off x="4661387" y="4540163"/>
            <a:ext cx="1200090" cy="707886"/>
          </a:xfrm>
          <a:prstGeom prst="rect">
            <a:avLst/>
          </a:prstGeom>
          <a:solidFill>
            <a:schemeClr val="bg1"/>
          </a:solidFill>
        </p:spPr>
        <p:txBody>
          <a:bodyPr wrap="square" rtlCol="0">
            <a:spAutoFit/>
          </a:bodyPr>
          <a:lstStyle/>
          <a:p>
            <a:r>
              <a:rPr lang="fi-FI" sz="4000" b="1" dirty="0">
                <a:solidFill>
                  <a:schemeClr val="tx2"/>
                </a:solidFill>
              </a:rPr>
              <a:t>55%</a:t>
            </a:r>
          </a:p>
        </p:txBody>
      </p:sp>
    </p:spTree>
    <p:extLst>
      <p:ext uri="{BB962C8B-B14F-4D97-AF65-F5344CB8AC3E}">
        <p14:creationId xmlns:p14="http://schemas.microsoft.com/office/powerpoint/2010/main" val="2911839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4" name="Rectangle 13">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3"/>
            <a:ext cx="7052486"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0CF5118-55DD-475C-AB18-66777E0B1E04}"/>
              </a:ext>
            </a:extLst>
          </p:cNvPr>
          <p:cNvSpPr>
            <a:spLocks noGrp="1"/>
          </p:cNvSpPr>
          <p:nvPr>
            <p:ph type="title"/>
          </p:nvPr>
        </p:nvSpPr>
        <p:spPr>
          <a:xfrm>
            <a:off x="289248" y="1123837"/>
            <a:ext cx="6451110" cy="1255469"/>
          </a:xfrm>
        </p:spPr>
        <p:txBody>
          <a:bodyPr>
            <a:normAutofit/>
          </a:bodyPr>
          <a:lstStyle/>
          <a:p>
            <a:pPr algn="l" rtl="0"/>
            <a:r>
              <a:rPr lang="en-gb" sz="3200" b="1" i="0" u="none" baseline="0" dirty="0"/>
              <a:t>Factors in drowning accidents: Children</a:t>
            </a:r>
          </a:p>
        </p:txBody>
      </p:sp>
      <p:sp>
        <p:nvSpPr>
          <p:cNvPr id="3" name="Content Placeholder 2">
            <a:extLst>
              <a:ext uri="{FF2B5EF4-FFF2-40B4-BE49-F238E27FC236}">
                <a16:creationId xmlns:a16="http://schemas.microsoft.com/office/drawing/2014/main" id="{821D51EA-EF9B-4372-9312-FAFD27EF89E8}"/>
              </a:ext>
            </a:extLst>
          </p:cNvPr>
          <p:cNvSpPr>
            <a:spLocks noGrp="1"/>
          </p:cNvSpPr>
          <p:nvPr>
            <p:ph idx="1"/>
          </p:nvPr>
        </p:nvSpPr>
        <p:spPr>
          <a:xfrm>
            <a:off x="289248" y="2510395"/>
            <a:ext cx="6451109" cy="3274586"/>
          </a:xfrm>
        </p:spPr>
        <p:txBody>
          <a:bodyPr anchor="t">
            <a:normAutofit/>
          </a:bodyPr>
          <a:lstStyle/>
          <a:p>
            <a:pPr algn="l" rtl="0">
              <a:lnSpc>
                <a:spcPct val="100000"/>
              </a:lnSpc>
              <a:buClr>
                <a:schemeClr val="bg1"/>
              </a:buClr>
            </a:pPr>
            <a:r>
              <a:rPr lang="en-gb" sz="1800" b="0" i="0" u="none" baseline="0" dirty="0">
                <a:solidFill>
                  <a:srgbClr val="FFFFFF"/>
                </a:solidFill>
              </a:rPr>
              <a:t>Drowning deaths among children and young people have declined since the early 2000s, but drowning remains one of the leading causes of accidental death among children under school age.</a:t>
            </a:r>
          </a:p>
          <a:p>
            <a:pPr algn="l" rtl="0">
              <a:lnSpc>
                <a:spcPct val="100000"/>
              </a:lnSpc>
              <a:buClr>
                <a:schemeClr val="bg1"/>
              </a:buClr>
            </a:pPr>
            <a:r>
              <a:rPr lang="en-gb" sz="1800" b="0" i="0" u="none" baseline="0" dirty="0">
                <a:solidFill>
                  <a:srgbClr val="FFFFFF"/>
                </a:solidFill>
              </a:rPr>
              <a:t>On average, four people under the age of 15 die by drowning each year, compared to six deaths among 15–24-year-olds.</a:t>
            </a:r>
          </a:p>
        </p:txBody>
      </p:sp>
      <p:pic>
        <p:nvPicPr>
          <p:cNvPr id="7" name="Picture 6" descr="Icon&#10;&#10;Description automatically generated">
            <a:extLst>
              <a:ext uri="{FF2B5EF4-FFF2-40B4-BE49-F238E27FC236}">
                <a16:creationId xmlns:a16="http://schemas.microsoft.com/office/drawing/2014/main" id="{710BF47D-35DF-42B9-8CCF-FCC23D06AF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2944" y="1535135"/>
            <a:ext cx="3778286" cy="3778286"/>
          </a:xfrm>
          <a:prstGeom prst="rect">
            <a:avLst/>
          </a:prstGeom>
        </p:spPr>
      </p:pic>
      <p:sp>
        <p:nvSpPr>
          <p:cNvPr id="16" name="Rectangle 15">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Slide Number Placeholder 4">
            <a:extLst>
              <a:ext uri="{FF2B5EF4-FFF2-40B4-BE49-F238E27FC236}">
                <a16:creationId xmlns:a16="http://schemas.microsoft.com/office/drawing/2014/main" id="{CDB27F93-841B-4511-8149-ADA329DFC1BE}"/>
              </a:ext>
            </a:extLst>
          </p:cNvPr>
          <p:cNvSpPr>
            <a:spLocks noGrp="1"/>
          </p:cNvSpPr>
          <p:nvPr>
            <p:ph type="sldNum" sz="quarter" idx="12"/>
          </p:nvPr>
        </p:nvSpPr>
        <p:spPr>
          <a:xfrm>
            <a:off x="10634135" y="6356350"/>
            <a:ext cx="1530927" cy="365125"/>
          </a:xfrm>
        </p:spPr>
        <p:txBody>
          <a:bodyPr>
            <a:normAutofit/>
          </a:bodyPr>
          <a:lstStyle/>
          <a:p>
            <a:pPr algn="r" rtl="0">
              <a:spcAft>
                <a:spcPts val="600"/>
              </a:spcAft>
            </a:pPr>
            <a:fld id="{B7DA4E9F-0A7E-452B-AE79-EEF7D13AAFEF}" type="slidenum">
              <a:rPr/>
              <a:pPr>
                <a:spcAft>
                  <a:spcPts val="600"/>
                </a:spcAft>
              </a:pPr>
              <a:t>13</a:t>
            </a:fld>
            <a:endParaRPr lang="en-gb"/>
          </a:p>
        </p:txBody>
      </p:sp>
      <p:sp>
        <p:nvSpPr>
          <p:cNvPr id="8" name="Rectangle 7">
            <a:extLst>
              <a:ext uri="{FF2B5EF4-FFF2-40B4-BE49-F238E27FC236}">
                <a16:creationId xmlns:a16="http://schemas.microsoft.com/office/drawing/2014/main" id="{E2DF6646-5727-4E0B-9834-C1355FA88C12}"/>
              </a:ext>
            </a:extLst>
          </p:cNvPr>
          <p:cNvSpPr/>
          <p:nvPr/>
        </p:nvSpPr>
        <p:spPr>
          <a:xfrm>
            <a:off x="7975600" y="5025868"/>
            <a:ext cx="3187699" cy="769441"/>
          </a:xfrm>
          <a:prstGeom prst="rect">
            <a:avLst/>
          </a:prstGeom>
        </p:spPr>
        <p:txBody>
          <a:bodyPr wrap="square">
            <a:spAutoFit/>
          </a:bodyPr>
          <a:lstStyle/>
          <a:p>
            <a:pPr algn="ctr" rtl="0"/>
            <a:r>
              <a:rPr lang="en-gb" sz="2200" b="1" i="0" u="none" baseline="0" dirty="0">
                <a:solidFill>
                  <a:schemeClr val="accent1"/>
                </a:solidFill>
              </a:rPr>
              <a:t>Leaving children unsupervised near water</a:t>
            </a:r>
          </a:p>
        </p:txBody>
      </p:sp>
      <p:pic>
        <p:nvPicPr>
          <p:cNvPr id="13" name="Picture 12">
            <a:extLst>
              <a:ext uri="{FF2B5EF4-FFF2-40B4-BE49-F238E27FC236}">
                <a16:creationId xmlns:a16="http://schemas.microsoft.com/office/drawing/2014/main" id="{B9B2393C-698C-48FE-BE40-662693111DC4}"/>
              </a:ext>
            </a:extLst>
          </p:cNvPr>
          <p:cNvPicPr>
            <a:picLocks noChangeAspect="1"/>
          </p:cNvPicPr>
          <p:nvPr/>
        </p:nvPicPr>
        <p:blipFill>
          <a:blip r:embed="rId4"/>
          <a:stretch>
            <a:fillRect/>
          </a:stretch>
        </p:blipFill>
        <p:spPr>
          <a:xfrm>
            <a:off x="128337" y="1"/>
            <a:ext cx="1040063" cy="698628"/>
          </a:xfrm>
          <a:prstGeom prst="rect">
            <a:avLst/>
          </a:prstGeom>
        </p:spPr>
      </p:pic>
      <p:pic>
        <p:nvPicPr>
          <p:cNvPr id="15" name="Picture 2" descr="Etusivu - Suomen Uimaopetus- ja Hengenpelastusliitto">
            <a:extLst>
              <a:ext uri="{FF2B5EF4-FFF2-40B4-BE49-F238E27FC236}">
                <a16:creationId xmlns:a16="http://schemas.microsoft.com/office/drawing/2014/main" id="{B057748A-4E0E-4434-B0F8-8B3C973E133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352093" y="28849"/>
            <a:ext cx="698628" cy="698628"/>
          </a:xfrm>
          <a:prstGeom prst="rect">
            <a:avLst/>
          </a:prstGeom>
          <a:noFill/>
          <a:extLst>
            <a:ext uri="{909E8E84-426E-40DD-AFC4-6F175D3DCCD1}">
              <a14:hiddenFill xmlns:a14="http://schemas.microsoft.com/office/drawing/2010/main">
                <a:solidFill>
                  <a:srgbClr val="FFFFFF"/>
                </a:solidFill>
              </a14:hiddenFill>
            </a:ext>
          </a:extLst>
        </p:spPr>
      </p:pic>
      <p:sp>
        <p:nvSpPr>
          <p:cNvPr id="17" name="Footer Placeholder 3">
            <a:extLst>
              <a:ext uri="{FF2B5EF4-FFF2-40B4-BE49-F238E27FC236}">
                <a16:creationId xmlns:a16="http://schemas.microsoft.com/office/drawing/2014/main" id="{D8B002A0-1096-83CA-4D4C-6A02849A873D}"/>
              </a:ext>
            </a:extLst>
          </p:cNvPr>
          <p:cNvSpPr>
            <a:spLocks noGrp="1"/>
          </p:cNvSpPr>
          <p:nvPr>
            <p:ph type="ftr" sz="quarter" idx="11"/>
          </p:nvPr>
        </p:nvSpPr>
        <p:spPr>
          <a:xfrm>
            <a:off x="3869268" y="6356350"/>
            <a:ext cx="5911517" cy="365125"/>
          </a:xfrm>
        </p:spPr>
        <p:txBody>
          <a:bodyPr>
            <a:normAutofit/>
          </a:bodyPr>
          <a:lstStyle/>
          <a:p>
            <a:pPr algn="l" rtl="0">
              <a:spcAft>
                <a:spcPts val="600"/>
              </a:spcAft>
            </a:pPr>
            <a:r>
              <a:rPr lang="en-gb" b="0" i="0" u="none" baseline="0"/>
              <a:t>Home safety coaching &amp; FSL 2022</a:t>
            </a:r>
          </a:p>
        </p:txBody>
      </p:sp>
    </p:spTree>
    <p:extLst>
      <p:ext uri="{BB962C8B-B14F-4D97-AF65-F5344CB8AC3E}">
        <p14:creationId xmlns:p14="http://schemas.microsoft.com/office/powerpoint/2010/main" val="809305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atunnisteen paikkamerkki 1">
            <a:extLst>
              <a:ext uri="{FF2B5EF4-FFF2-40B4-BE49-F238E27FC236}">
                <a16:creationId xmlns:a16="http://schemas.microsoft.com/office/drawing/2014/main" id="{D1AA9CC1-EB96-8898-472C-D9FEB5B8EF70}"/>
              </a:ext>
            </a:extLst>
          </p:cNvPr>
          <p:cNvSpPr>
            <a:spLocks noGrp="1"/>
          </p:cNvSpPr>
          <p:nvPr>
            <p:ph type="ftr" sz="quarter" idx="11"/>
          </p:nvPr>
        </p:nvSpPr>
        <p:spPr/>
        <p:txBody>
          <a:bodyPr/>
          <a:lstStyle/>
          <a:p>
            <a:pPr algn="l" rtl="0"/>
            <a:r>
              <a:rPr lang="en-gb" b="0" i="0" u="none" baseline="0"/>
              <a:t>Home safety coaching</a:t>
            </a:r>
          </a:p>
        </p:txBody>
      </p:sp>
      <p:sp>
        <p:nvSpPr>
          <p:cNvPr id="3" name="Dian numeron paikkamerkki 2">
            <a:extLst>
              <a:ext uri="{FF2B5EF4-FFF2-40B4-BE49-F238E27FC236}">
                <a16:creationId xmlns:a16="http://schemas.microsoft.com/office/drawing/2014/main" id="{EC6B4728-8266-1EF1-BF96-F614E2375DC9}"/>
              </a:ext>
            </a:extLst>
          </p:cNvPr>
          <p:cNvSpPr>
            <a:spLocks noGrp="1"/>
          </p:cNvSpPr>
          <p:nvPr>
            <p:ph type="sldNum" sz="quarter" idx="12"/>
          </p:nvPr>
        </p:nvSpPr>
        <p:spPr/>
        <p:txBody>
          <a:bodyPr/>
          <a:lstStyle/>
          <a:p>
            <a:pPr algn="r" rtl="0"/>
            <a:fld id="{B7DA4E9F-0A7E-452B-AE79-EEF7D13AAFEF}" type="slidenum">
              <a:rPr/>
              <a:t>14</a:t>
            </a:fld>
            <a:endParaRPr lang="en-gb"/>
          </a:p>
        </p:txBody>
      </p:sp>
      <p:pic>
        <p:nvPicPr>
          <p:cNvPr id="4" name="Kuva 3" descr="Kuva, joka sisältää kohteen teksti, henkilö&#10;&#10;Kuvaus luotu automaattisesti">
            <a:extLst>
              <a:ext uri="{FF2B5EF4-FFF2-40B4-BE49-F238E27FC236}">
                <a16:creationId xmlns:a16="http://schemas.microsoft.com/office/drawing/2014/main" id="{ED247C0B-D4C1-00CD-AFF6-2B7C069698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337" y="150019"/>
            <a:ext cx="11925300" cy="6707981"/>
          </a:xfrm>
          <a:prstGeom prst="rect">
            <a:avLst/>
          </a:prstGeom>
        </p:spPr>
      </p:pic>
      <p:sp>
        <p:nvSpPr>
          <p:cNvPr id="5" name="TextBox 4">
            <a:extLst>
              <a:ext uri="{FF2B5EF4-FFF2-40B4-BE49-F238E27FC236}">
                <a16:creationId xmlns:a16="http://schemas.microsoft.com/office/drawing/2014/main" id="{104D53FD-1540-F5F6-5CB3-447BD4F3D35B}"/>
              </a:ext>
            </a:extLst>
          </p:cNvPr>
          <p:cNvSpPr txBox="1"/>
          <p:nvPr/>
        </p:nvSpPr>
        <p:spPr>
          <a:xfrm>
            <a:off x="5249904" y="3429000"/>
            <a:ext cx="1333500" cy="1492716"/>
          </a:xfrm>
          <a:prstGeom prst="rect">
            <a:avLst/>
          </a:prstGeom>
          <a:solidFill>
            <a:srgbClr val="F2F2F2"/>
          </a:solidFill>
        </p:spPr>
        <p:txBody>
          <a:bodyPr wrap="square" rtlCol="0">
            <a:spAutoFit/>
          </a:bodyPr>
          <a:lstStyle/>
          <a:p>
            <a:pPr algn="ctr"/>
            <a:r>
              <a:rPr lang="fi-FI" sz="1300" dirty="0">
                <a:solidFill>
                  <a:schemeClr val="tx2"/>
                </a:solidFill>
                <a:latin typeface="Amasis MT Pro Medium" panose="02040604050005020304" pitchFamily="18" charset="0"/>
                <a:cs typeface="Angsana New" panose="020B0502040204020203" pitchFamily="18" charset="-34"/>
              </a:rPr>
              <a:t>WHO IS LOOKING AFTER YOUR CHILD WHEN YOU ARE LOOKING AT YOUR PHONE</a:t>
            </a:r>
          </a:p>
        </p:txBody>
      </p:sp>
      <p:pic>
        <p:nvPicPr>
          <p:cNvPr id="6" name="Picture 5">
            <a:extLst>
              <a:ext uri="{FF2B5EF4-FFF2-40B4-BE49-F238E27FC236}">
                <a16:creationId xmlns:a16="http://schemas.microsoft.com/office/drawing/2014/main" id="{C22EE631-3E06-50D8-AC2B-A46AE442B3ED}"/>
              </a:ext>
            </a:extLst>
          </p:cNvPr>
          <p:cNvPicPr>
            <a:picLocks noChangeAspect="1"/>
          </p:cNvPicPr>
          <p:nvPr/>
        </p:nvPicPr>
        <p:blipFill>
          <a:blip r:embed="rId4"/>
          <a:stretch>
            <a:fillRect/>
          </a:stretch>
        </p:blipFill>
        <p:spPr>
          <a:xfrm>
            <a:off x="128337" y="1"/>
            <a:ext cx="1040063" cy="698628"/>
          </a:xfrm>
          <a:prstGeom prst="rect">
            <a:avLst/>
          </a:prstGeom>
        </p:spPr>
      </p:pic>
      <p:pic>
        <p:nvPicPr>
          <p:cNvPr id="7" name="Picture 2" descr="Etusivu - Suomen Uimaopetus- ja Hengenpelastusliitto">
            <a:extLst>
              <a:ext uri="{FF2B5EF4-FFF2-40B4-BE49-F238E27FC236}">
                <a16:creationId xmlns:a16="http://schemas.microsoft.com/office/drawing/2014/main" id="{75651489-E222-B67D-EA53-85F55E832A6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352093" y="28849"/>
            <a:ext cx="698628" cy="698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206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534A54C-EA9D-28DE-3249-51E006DB7254}"/>
              </a:ext>
            </a:extLst>
          </p:cNvPr>
          <p:cNvSpPr>
            <a:spLocks noGrp="1"/>
          </p:cNvSpPr>
          <p:nvPr>
            <p:ph type="title"/>
          </p:nvPr>
        </p:nvSpPr>
        <p:spPr/>
        <p:txBody>
          <a:bodyPr/>
          <a:lstStyle/>
          <a:p>
            <a:endParaRPr lang="en-gb"/>
          </a:p>
        </p:txBody>
      </p:sp>
      <p:sp>
        <p:nvSpPr>
          <p:cNvPr id="3" name="Tekstin paikkamerkki 2">
            <a:extLst>
              <a:ext uri="{FF2B5EF4-FFF2-40B4-BE49-F238E27FC236}">
                <a16:creationId xmlns:a16="http://schemas.microsoft.com/office/drawing/2014/main" id="{93B8F272-7672-0B79-2929-FD73DFF8AB93}"/>
              </a:ext>
            </a:extLst>
          </p:cNvPr>
          <p:cNvSpPr>
            <a:spLocks noGrp="1"/>
          </p:cNvSpPr>
          <p:nvPr>
            <p:ph type="body" idx="1"/>
          </p:nvPr>
        </p:nvSpPr>
        <p:spPr/>
        <p:txBody>
          <a:bodyPr/>
          <a:lstStyle/>
          <a:p>
            <a:endParaRPr lang="en-gb"/>
          </a:p>
        </p:txBody>
      </p:sp>
      <p:sp>
        <p:nvSpPr>
          <p:cNvPr id="4" name="Alatunnisteen paikkamerkki 3">
            <a:extLst>
              <a:ext uri="{FF2B5EF4-FFF2-40B4-BE49-F238E27FC236}">
                <a16:creationId xmlns:a16="http://schemas.microsoft.com/office/drawing/2014/main" id="{E0EB8956-3E8A-18A8-D68F-3048ADF96642}"/>
              </a:ext>
            </a:extLst>
          </p:cNvPr>
          <p:cNvSpPr>
            <a:spLocks noGrp="1"/>
          </p:cNvSpPr>
          <p:nvPr>
            <p:ph type="ftr" sz="quarter" idx="11"/>
          </p:nvPr>
        </p:nvSpPr>
        <p:spPr/>
        <p:txBody>
          <a:bodyPr/>
          <a:lstStyle/>
          <a:p>
            <a:pPr algn="l" rtl="0"/>
            <a:r>
              <a:rPr lang="en-gb" b="0" i="0" u="none" baseline="0"/>
              <a:t>Home safety coaching</a:t>
            </a:r>
          </a:p>
        </p:txBody>
      </p:sp>
      <p:sp>
        <p:nvSpPr>
          <p:cNvPr id="5" name="Dian numeron paikkamerkki 4">
            <a:extLst>
              <a:ext uri="{FF2B5EF4-FFF2-40B4-BE49-F238E27FC236}">
                <a16:creationId xmlns:a16="http://schemas.microsoft.com/office/drawing/2014/main" id="{B09EFB51-EA8C-01D3-09F2-0640878C5525}"/>
              </a:ext>
            </a:extLst>
          </p:cNvPr>
          <p:cNvSpPr>
            <a:spLocks noGrp="1"/>
          </p:cNvSpPr>
          <p:nvPr>
            <p:ph type="sldNum" sz="quarter" idx="12"/>
          </p:nvPr>
        </p:nvSpPr>
        <p:spPr/>
        <p:txBody>
          <a:bodyPr/>
          <a:lstStyle/>
          <a:p>
            <a:pPr algn="r" rtl="0"/>
            <a:fld id="{B7DA4E9F-0A7E-452B-AE79-EEF7D13AAFEF}" type="slidenum">
              <a:rPr/>
              <a:t>15</a:t>
            </a:fld>
            <a:endParaRPr lang="en-gb"/>
          </a:p>
        </p:txBody>
      </p:sp>
      <p:pic>
        <p:nvPicPr>
          <p:cNvPr id="7" name="Kuva 6">
            <a:extLst>
              <a:ext uri="{FF2B5EF4-FFF2-40B4-BE49-F238E27FC236}">
                <a16:creationId xmlns:a16="http://schemas.microsoft.com/office/drawing/2014/main" id="{DBE683D9-A4EC-3E48-A451-1A304D9A94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2689" y="351669"/>
            <a:ext cx="8212869" cy="5813603"/>
          </a:xfrm>
          <a:prstGeom prst="rect">
            <a:avLst/>
          </a:prstGeom>
        </p:spPr>
      </p:pic>
      <p:sp>
        <p:nvSpPr>
          <p:cNvPr id="8" name="Otsikko 1">
            <a:extLst>
              <a:ext uri="{FF2B5EF4-FFF2-40B4-BE49-F238E27FC236}">
                <a16:creationId xmlns:a16="http://schemas.microsoft.com/office/drawing/2014/main" id="{C25755F1-0196-78F8-8A14-A59B7D711E69}"/>
              </a:ext>
            </a:extLst>
          </p:cNvPr>
          <p:cNvSpPr txBox="1">
            <a:spLocks/>
          </p:cNvSpPr>
          <p:nvPr/>
        </p:nvSpPr>
        <p:spPr>
          <a:xfrm>
            <a:off x="169792" y="1298448"/>
            <a:ext cx="3125674" cy="428853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900" b="0" kern="1200" spc="-100" baseline="0">
                <a:solidFill>
                  <a:schemeClr val="tx1">
                    <a:lumMod val="65000"/>
                    <a:lumOff val="35000"/>
                  </a:schemeClr>
                </a:solidFill>
                <a:latin typeface="+mj-lt"/>
                <a:ea typeface="+mj-ea"/>
                <a:cs typeface="+mj-cs"/>
              </a:defRPr>
            </a:lvl1pPr>
          </a:lstStyle>
          <a:p>
            <a:pPr algn="l" rtl="0"/>
            <a:r>
              <a:rPr lang="en-gb" sz="3200" b="1" i="0" u="none" baseline="0" dirty="0">
                <a:solidFill>
                  <a:schemeClr val="bg1"/>
                </a:solidFill>
              </a:rPr>
              <a:t>The main factors influencing the different types of accidents, </a:t>
            </a:r>
            <a:r>
              <a:rPr lang="en-GB" sz="3200" b="1" i="0" u="none" baseline="0" dirty="0">
                <a:solidFill>
                  <a:schemeClr val="bg1"/>
                </a:solidFill>
              </a:rPr>
              <a:t>i.e.,</a:t>
            </a:r>
            <a:r>
              <a:rPr lang="en-gb" sz="3200" b="1" i="0" u="none" baseline="0" dirty="0">
                <a:solidFill>
                  <a:schemeClr val="bg1"/>
                </a:solidFill>
              </a:rPr>
              <a:t> what personal measures could be taken to prevent drowning.</a:t>
            </a:r>
            <a:endParaRPr lang="en-gb" sz="8800" b="1" dirty="0">
              <a:solidFill>
                <a:schemeClr val="bg1"/>
              </a:solidFill>
            </a:endParaRPr>
          </a:p>
        </p:txBody>
      </p:sp>
      <p:sp>
        <p:nvSpPr>
          <p:cNvPr id="6" name="Tekstiruutu 5">
            <a:extLst>
              <a:ext uri="{FF2B5EF4-FFF2-40B4-BE49-F238E27FC236}">
                <a16:creationId xmlns:a16="http://schemas.microsoft.com/office/drawing/2014/main" id="{0EB7E231-C183-994C-1038-B8C87CD67948}"/>
              </a:ext>
            </a:extLst>
          </p:cNvPr>
          <p:cNvSpPr txBox="1"/>
          <p:nvPr/>
        </p:nvSpPr>
        <p:spPr>
          <a:xfrm>
            <a:off x="7172873" y="491495"/>
            <a:ext cx="952500" cy="261610"/>
          </a:xfrm>
          <a:prstGeom prst="rect">
            <a:avLst/>
          </a:prstGeom>
          <a:solidFill>
            <a:schemeClr val="bg1"/>
          </a:solidFill>
        </p:spPr>
        <p:txBody>
          <a:bodyPr wrap="square" rtlCol="0">
            <a:spAutoFit/>
          </a:bodyPr>
          <a:lstStyle/>
          <a:p>
            <a:pPr algn="l" rtl="0"/>
            <a:r>
              <a:rPr lang="en-gb" sz="1100" b="0" i="0" u="none" baseline="0"/>
              <a:t>Good health</a:t>
            </a:r>
            <a:endParaRPr lang="en-gb" sz="1100" dirty="0"/>
          </a:p>
        </p:txBody>
      </p:sp>
      <p:sp>
        <p:nvSpPr>
          <p:cNvPr id="9" name="Tekstiruutu 8">
            <a:extLst>
              <a:ext uri="{FF2B5EF4-FFF2-40B4-BE49-F238E27FC236}">
                <a16:creationId xmlns:a16="http://schemas.microsoft.com/office/drawing/2014/main" id="{1D59D7A7-B9C6-CA75-5857-803AEED81022}"/>
              </a:ext>
            </a:extLst>
          </p:cNvPr>
          <p:cNvSpPr txBox="1"/>
          <p:nvPr/>
        </p:nvSpPr>
        <p:spPr>
          <a:xfrm>
            <a:off x="5433981" y="944183"/>
            <a:ext cx="4430284" cy="261610"/>
          </a:xfrm>
          <a:prstGeom prst="rect">
            <a:avLst/>
          </a:prstGeom>
          <a:solidFill>
            <a:schemeClr val="bg1"/>
          </a:solidFill>
        </p:spPr>
        <p:txBody>
          <a:bodyPr wrap="square" rtlCol="0">
            <a:spAutoFit/>
          </a:bodyPr>
          <a:lstStyle/>
          <a:p>
            <a:pPr algn="l" rtl="0"/>
            <a:r>
              <a:rPr lang="en-gb" sz="1100" b="0" i="0" u="none" baseline="0"/>
              <a:t>Awareness of your own abilities and adapting your actions accordingly</a:t>
            </a:r>
            <a:endParaRPr lang="en-gb" sz="1100" dirty="0"/>
          </a:p>
        </p:txBody>
      </p:sp>
      <p:sp>
        <p:nvSpPr>
          <p:cNvPr id="10" name="Tekstiruutu 9">
            <a:extLst>
              <a:ext uri="{FF2B5EF4-FFF2-40B4-BE49-F238E27FC236}">
                <a16:creationId xmlns:a16="http://schemas.microsoft.com/office/drawing/2014/main" id="{86922AAD-5E09-29BC-E63C-090DAC4C2DF5}"/>
              </a:ext>
            </a:extLst>
          </p:cNvPr>
          <p:cNvSpPr txBox="1"/>
          <p:nvPr/>
        </p:nvSpPr>
        <p:spPr>
          <a:xfrm>
            <a:off x="6159500" y="1409571"/>
            <a:ext cx="2965450" cy="261610"/>
          </a:xfrm>
          <a:prstGeom prst="rect">
            <a:avLst/>
          </a:prstGeom>
          <a:solidFill>
            <a:schemeClr val="bg1"/>
          </a:solidFill>
        </p:spPr>
        <p:txBody>
          <a:bodyPr wrap="square" rtlCol="0">
            <a:spAutoFit/>
          </a:bodyPr>
          <a:lstStyle/>
          <a:p>
            <a:pPr algn="l" rtl="0"/>
            <a:r>
              <a:rPr lang="en-gb" sz="1100" b="0" i="0" u="none" baseline="0" dirty="0"/>
              <a:t>Not going near water when intoxicated</a:t>
            </a:r>
            <a:endParaRPr lang="en-gb" sz="1100" dirty="0"/>
          </a:p>
        </p:txBody>
      </p:sp>
      <p:sp>
        <p:nvSpPr>
          <p:cNvPr id="11" name="Tekstiruutu 10">
            <a:extLst>
              <a:ext uri="{FF2B5EF4-FFF2-40B4-BE49-F238E27FC236}">
                <a16:creationId xmlns:a16="http://schemas.microsoft.com/office/drawing/2014/main" id="{AEB3C133-FAAA-E594-5E97-DF8142A55A30}"/>
              </a:ext>
            </a:extLst>
          </p:cNvPr>
          <p:cNvSpPr txBox="1"/>
          <p:nvPr/>
        </p:nvSpPr>
        <p:spPr>
          <a:xfrm>
            <a:off x="5008530" y="1966955"/>
            <a:ext cx="1500219" cy="261610"/>
          </a:xfrm>
          <a:prstGeom prst="rect">
            <a:avLst/>
          </a:prstGeom>
          <a:solidFill>
            <a:schemeClr val="bg1"/>
          </a:solidFill>
        </p:spPr>
        <p:txBody>
          <a:bodyPr wrap="square" rtlCol="0">
            <a:spAutoFit/>
          </a:bodyPr>
          <a:lstStyle/>
          <a:p>
            <a:pPr algn="l" rtl="0"/>
            <a:r>
              <a:rPr lang="en-gb" sz="1100" b="0" i="0" u="none" baseline="0" dirty="0"/>
              <a:t>Swimming skills</a:t>
            </a:r>
            <a:endParaRPr lang="en-gb" sz="1100" dirty="0"/>
          </a:p>
        </p:txBody>
      </p:sp>
      <p:sp>
        <p:nvSpPr>
          <p:cNvPr id="12" name="Tekstiruutu 11">
            <a:extLst>
              <a:ext uri="{FF2B5EF4-FFF2-40B4-BE49-F238E27FC236}">
                <a16:creationId xmlns:a16="http://schemas.microsoft.com/office/drawing/2014/main" id="{0CB04575-98ED-55EB-D595-82F8C9FED38C}"/>
              </a:ext>
            </a:extLst>
          </p:cNvPr>
          <p:cNvSpPr txBox="1"/>
          <p:nvPr/>
        </p:nvSpPr>
        <p:spPr>
          <a:xfrm>
            <a:off x="4119619" y="2527300"/>
            <a:ext cx="1777824" cy="268032"/>
          </a:xfrm>
          <a:prstGeom prst="rect">
            <a:avLst/>
          </a:prstGeom>
          <a:solidFill>
            <a:schemeClr val="bg1"/>
          </a:solidFill>
        </p:spPr>
        <p:txBody>
          <a:bodyPr wrap="square" rtlCol="0">
            <a:spAutoFit/>
          </a:bodyPr>
          <a:lstStyle/>
          <a:p>
            <a:pPr algn="l" rtl="0"/>
            <a:r>
              <a:rPr lang="en-gb" sz="1100" b="0" i="0" u="none" baseline="0"/>
              <a:t>People able to help present</a:t>
            </a:r>
            <a:endParaRPr lang="en-gb" sz="1100" dirty="0"/>
          </a:p>
        </p:txBody>
      </p:sp>
      <p:sp>
        <p:nvSpPr>
          <p:cNvPr id="13" name="Tekstiruutu 12">
            <a:extLst>
              <a:ext uri="{FF2B5EF4-FFF2-40B4-BE49-F238E27FC236}">
                <a16:creationId xmlns:a16="http://schemas.microsoft.com/office/drawing/2014/main" id="{FA65EB11-BDDC-1D02-29CB-A2AFA5A6971A}"/>
              </a:ext>
            </a:extLst>
          </p:cNvPr>
          <p:cNvSpPr txBox="1"/>
          <p:nvPr/>
        </p:nvSpPr>
        <p:spPr>
          <a:xfrm>
            <a:off x="6126526" y="2533722"/>
            <a:ext cx="952500" cy="261610"/>
          </a:xfrm>
          <a:prstGeom prst="rect">
            <a:avLst/>
          </a:prstGeom>
          <a:solidFill>
            <a:schemeClr val="bg1"/>
          </a:solidFill>
        </p:spPr>
        <p:txBody>
          <a:bodyPr wrap="square" rtlCol="0">
            <a:spAutoFit/>
          </a:bodyPr>
          <a:lstStyle/>
          <a:p>
            <a:pPr algn="l" rtl="0"/>
            <a:r>
              <a:rPr lang="en-gb" sz="1100" b="0" i="0" u="none" baseline="0"/>
              <a:t>Life jacket</a:t>
            </a:r>
            <a:endParaRPr lang="en-gb" sz="1100" dirty="0"/>
          </a:p>
        </p:txBody>
      </p:sp>
      <p:sp>
        <p:nvSpPr>
          <p:cNvPr id="14" name="Tekstiruutu 13">
            <a:extLst>
              <a:ext uri="{FF2B5EF4-FFF2-40B4-BE49-F238E27FC236}">
                <a16:creationId xmlns:a16="http://schemas.microsoft.com/office/drawing/2014/main" id="{F42428F3-CF40-0712-A219-14760E04EF48}"/>
              </a:ext>
            </a:extLst>
          </p:cNvPr>
          <p:cNvSpPr txBox="1"/>
          <p:nvPr/>
        </p:nvSpPr>
        <p:spPr>
          <a:xfrm>
            <a:off x="4899031" y="3106767"/>
            <a:ext cx="1171500" cy="261610"/>
          </a:xfrm>
          <a:prstGeom prst="rect">
            <a:avLst/>
          </a:prstGeom>
          <a:solidFill>
            <a:schemeClr val="bg1"/>
          </a:solidFill>
        </p:spPr>
        <p:txBody>
          <a:bodyPr wrap="square" rtlCol="0">
            <a:spAutoFit/>
          </a:bodyPr>
          <a:lstStyle/>
          <a:p>
            <a:pPr algn="l" rtl="0"/>
            <a:r>
              <a:rPr lang="en-gb" sz="1100" b="0" i="0" u="none" baseline="0"/>
              <a:t>Safe beach</a:t>
            </a:r>
            <a:endParaRPr lang="en-gb" sz="1100" dirty="0"/>
          </a:p>
        </p:txBody>
      </p:sp>
      <p:sp>
        <p:nvSpPr>
          <p:cNvPr id="15" name="Tekstiruutu 14">
            <a:extLst>
              <a:ext uri="{FF2B5EF4-FFF2-40B4-BE49-F238E27FC236}">
                <a16:creationId xmlns:a16="http://schemas.microsoft.com/office/drawing/2014/main" id="{2603B39B-9078-44BB-1E11-01C93C29AADB}"/>
              </a:ext>
            </a:extLst>
          </p:cNvPr>
          <p:cNvSpPr txBox="1"/>
          <p:nvPr/>
        </p:nvSpPr>
        <p:spPr>
          <a:xfrm>
            <a:off x="6031160" y="3106767"/>
            <a:ext cx="1143232" cy="268032"/>
          </a:xfrm>
          <a:prstGeom prst="rect">
            <a:avLst/>
          </a:prstGeom>
          <a:solidFill>
            <a:schemeClr val="bg1"/>
          </a:solidFill>
        </p:spPr>
        <p:txBody>
          <a:bodyPr wrap="square" rtlCol="0">
            <a:spAutoFit/>
          </a:bodyPr>
          <a:lstStyle/>
          <a:p>
            <a:pPr algn="l" rtl="0"/>
            <a:r>
              <a:rPr lang="en-gb" sz="1100" b="0" i="0" u="none" baseline="0"/>
              <a:t>Safe boat</a:t>
            </a:r>
            <a:endParaRPr lang="en-gb" sz="1100" dirty="0"/>
          </a:p>
        </p:txBody>
      </p:sp>
      <p:sp>
        <p:nvSpPr>
          <p:cNvPr id="16" name="Tekstiruutu 15">
            <a:extLst>
              <a:ext uri="{FF2B5EF4-FFF2-40B4-BE49-F238E27FC236}">
                <a16:creationId xmlns:a16="http://schemas.microsoft.com/office/drawing/2014/main" id="{E5A0A51B-7889-41AC-ACE9-DE0BFBC78743}"/>
              </a:ext>
            </a:extLst>
          </p:cNvPr>
          <p:cNvSpPr txBox="1"/>
          <p:nvPr/>
        </p:nvSpPr>
        <p:spPr>
          <a:xfrm>
            <a:off x="7087913" y="3106767"/>
            <a:ext cx="1687787" cy="261610"/>
          </a:xfrm>
          <a:prstGeom prst="rect">
            <a:avLst/>
          </a:prstGeom>
          <a:solidFill>
            <a:schemeClr val="bg1"/>
          </a:solidFill>
        </p:spPr>
        <p:txBody>
          <a:bodyPr wrap="square" rtlCol="0">
            <a:spAutoFit/>
          </a:bodyPr>
          <a:lstStyle/>
          <a:p>
            <a:pPr algn="l" rtl="0"/>
            <a:r>
              <a:rPr lang="en-gb" sz="1100" b="0" i="0" u="none" baseline="0" dirty="0"/>
              <a:t>Correct estimate of ice</a:t>
            </a:r>
            <a:endParaRPr lang="en-gb" sz="1100" dirty="0"/>
          </a:p>
        </p:txBody>
      </p:sp>
      <p:sp>
        <p:nvSpPr>
          <p:cNvPr id="17" name="Tekstiruutu 16">
            <a:extLst>
              <a:ext uri="{FF2B5EF4-FFF2-40B4-BE49-F238E27FC236}">
                <a16:creationId xmlns:a16="http://schemas.microsoft.com/office/drawing/2014/main" id="{E71FE6DD-9C7F-7AAF-4472-34433298A198}"/>
              </a:ext>
            </a:extLst>
          </p:cNvPr>
          <p:cNvSpPr txBox="1"/>
          <p:nvPr/>
        </p:nvSpPr>
        <p:spPr>
          <a:xfrm>
            <a:off x="3642221" y="5186725"/>
            <a:ext cx="1319756" cy="584775"/>
          </a:xfrm>
          <a:prstGeom prst="rect">
            <a:avLst/>
          </a:prstGeom>
          <a:solidFill>
            <a:schemeClr val="bg1"/>
          </a:solidFill>
        </p:spPr>
        <p:txBody>
          <a:bodyPr wrap="square" rtlCol="0">
            <a:spAutoFit/>
          </a:bodyPr>
          <a:lstStyle/>
          <a:p>
            <a:pPr algn="ctr" rtl="0"/>
            <a:r>
              <a:rPr lang="en-gb" sz="800" b="1" i="0" u="none" baseline="0" dirty="0"/>
              <a:t>SWIMMING AND SPLASHING AROUND OR COOLING DOWN IN THE WATER</a:t>
            </a:r>
            <a:endParaRPr lang="en-gb" sz="800" b="1" dirty="0"/>
          </a:p>
        </p:txBody>
      </p:sp>
      <p:sp>
        <p:nvSpPr>
          <p:cNvPr id="18" name="Tekstiruutu 17">
            <a:extLst>
              <a:ext uri="{FF2B5EF4-FFF2-40B4-BE49-F238E27FC236}">
                <a16:creationId xmlns:a16="http://schemas.microsoft.com/office/drawing/2014/main" id="{127FE318-ABE8-6F06-1444-BB4CFB3DCC4F}"/>
              </a:ext>
            </a:extLst>
          </p:cNvPr>
          <p:cNvSpPr txBox="1"/>
          <p:nvPr/>
        </p:nvSpPr>
        <p:spPr>
          <a:xfrm>
            <a:off x="4776845" y="5163996"/>
            <a:ext cx="1336981" cy="646331"/>
          </a:xfrm>
          <a:prstGeom prst="rect">
            <a:avLst/>
          </a:prstGeom>
          <a:solidFill>
            <a:schemeClr val="bg1"/>
          </a:solidFill>
        </p:spPr>
        <p:txBody>
          <a:bodyPr wrap="square" rtlCol="0">
            <a:spAutoFit/>
          </a:bodyPr>
          <a:lstStyle/>
          <a:p>
            <a:pPr algn="ctr" rtl="0"/>
            <a:r>
              <a:rPr lang="en-gb" sz="900" b="1" i="0" u="none" baseline="0" dirty="0"/>
              <a:t>FALLING INTO THE WATER FROM THE SHORE OR A JETTY/PIER</a:t>
            </a:r>
            <a:endParaRPr lang="en-gb" sz="900" b="1" dirty="0"/>
          </a:p>
        </p:txBody>
      </p:sp>
      <p:sp>
        <p:nvSpPr>
          <p:cNvPr id="19" name="Tekstiruutu 18">
            <a:extLst>
              <a:ext uri="{FF2B5EF4-FFF2-40B4-BE49-F238E27FC236}">
                <a16:creationId xmlns:a16="http://schemas.microsoft.com/office/drawing/2014/main" id="{66034290-772A-CD61-75A9-8554FC494709}"/>
              </a:ext>
            </a:extLst>
          </p:cNvPr>
          <p:cNvSpPr txBox="1"/>
          <p:nvPr/>
        </p:nvSpPr>
        <p:spPr>
          <a:xfrm>
            <a:off x="6039792" y="5174692"/>
            <a:ext cx="1125967" cy="507831"/>
          </a:xfrm>
          <a:prstGeom prst="rect">
            <a:avLst/>
          </a:prstGeom>
          <a:solidFill>
            <a:schemeClr val="bg1"/>
          </a:solidFill>
        </p:spPr>
        <p:txBody>
          <a:bodyPr wrap="square" rtlCol="0">
            <a:spAutoFit/>
          </a:bodyPr>
          <a:lstStyle/>
          <a:p>
            <a:pPr algn="ctr" rtl="0"/>
            <a:r>
              <a:rPr lang="en-gb" sz="900" b="1" i="0" u="none" baseline="0"/>
              <a:t>TRAVELLING BY WATERCRAFT</a:t>
            </a:r>
            <a:endParaRPr lang="en-gb" sz="900" b="1" dirty="0"/>
          </a:p>
        </p:txBody>
      </p:sp>
      <p:sp>
        <p:nvSpPr>
          <p:cNvPr id="20" name="Tekstiruutu 19">
            <a:extLst>
              <a:ext uri="{FF2B5EF4-FFF2-40B4-BE49-F238E27FC236}">
                <a16:creationId xmlns:a16="http://schemas.microsoft.com/office/drawing/2014/main" id="{678B8A06-AE53-71A3-E766-BABA7F3EFDAC}"/>
              </a:ext>
            </a:extLst>
          </p:cNvPr>
          <p:cNvSpPr txBox="1"/>
          <p:nvPr/>
        </p:nvSpPr>
        <p:spPr>
          <a:xfrm>
            <a:off x="7117607" y="5198025"/>
            <a:ext cx="1125967" cy="369332"/>
          </a:xfrm>
          <a:prstGeom prst="rect">
            <a:avLst/>
          </a:prstGeom>
          <a:solidFill>
            <a:schemeClr val="bg1"/>
          </a:solidFill>
        </p:spPr>
        <p:txBody>
          <a:bodyPr wrap="square" rtlCol="0">
            <a:spAutoFit/>
          </a:bodyPr>
          <a:lstStyle/>
          <a:p>
            <a:pPr algn="ctr" rtl="0"/>
            <a:r>
              <a:rPr lang="en-gb" sz="900" b="1" i="0" u="none" baseline="0"/>
              <a:t>FALLING THROUGH THE ICE</a:t>
            </a:r>
            <a:endParaRPr lang="en-gb" sz="900" b="1" dirty="0"/>
          </a:p>
        </p:txBody>
      </p:sp>
      <p:sp>
        <p:nvSpPr>
          <p:cNvPr id="21" name="Tekstiruutu 20">
            <a:extLst>
              <a:ext uri="{FF2B5EF4-FFF2-40B4-BE49-F238E27FC236}">
                <a16:creationId xmlns:a16="http://schemas.microsoft.com/office/drawing/2014/main" id="{50C3D0D2-7640-D9F2-06AA-FBCBD606DBFD}"/>
              </a:ext>
            </a:extLst>
          </p:cNvPr>
          <p:cNvSpPr txBox="1"/>
          <p:nvPr/>
        </p:nvSpPr>
        <p:spPr>
          <a:xfrm>
            <a:off x="8295465" y="5198025"/>
            <a:ext cx="1125967" cy="369332"/>
          </a:xfrm>
          <a:prstGeom prst="rect">
            <a:avLst/>
          </a:prstGeom>
          <a:solidFill>
            <a:schemeClr val="bg1"/>
          </a:solidFill>
        </p:spPr>
        <p:txBody>
          <a:bodyPr wrap="square" rtlCol="0">
            <a:spAutoFit/>
          </a:bodyPr>
          <a:lstStyle/>
          <a:p>
            <a:pPr algn="ctr" rtl="0"/>
            <a:r>
              <a:rPr lang="en-gb" sz="900" b="1" i="0" u="none" baseline="0"/>
              <a:t>HOT TUBS, BATH TUBS AND SHOWERS</a:t>
            </a:r>
            <a:endParaRPr lang="en-gb" sz="900" b="1" dirty="0"/>
          </a:p>
        </p:txBody>
      </p:sp>
      <p:sp>
        <p:nvSpPr>
          <p:cNvPr id="22" name="Tekstiruutu 21">
            <a:extLst>
              <a:ext uri="{FF2B5EF4-FFF2-40B4-BE49-F238E27FC236}">
                <a16:creationId xmlns:a16="http://schemas.microsoft.com/office/drawing/2014/main" id="{EAA0A479-BB82-A4CA-BA1A-ABDDA7DE2EA3}"/>
              </a:ext>
            </a:extLst>
          </p:cNvPr>
          <p:cNvSpPr txBox="1"/>
          <p:nvPr/>
        </p:nvSpPr>
        <p:spPr>
          <a:xfrm>
            <a:off x="9385117" y="5198025"/>
            <a:ext cx="1125967" cy="230832"/>
          </a:xfrm>
          <a:prstGeom prst="rect">
            <a:avLst/>
          </a:prstGeom>
          <a:solidFill>
            <a:schemeClr val="bg1"/>
          </a:solidFill>
        </p:spPr>
        <p:txBody>
          <a:bodyPr wrap="square" rtlCol="0">
            <a:spAutoFit/>
          </a:bodyPr>
          <a:lstStyle/>
          <a:p>
            <a:pPr algn="ctr" rtl="0"/>
            <a:r>
              <a:rPr lang="en-gb" sz="900" b="1" i="0" u="none" baseline="0"/>
              <a:t>ROAD TRAFFIC</a:t>
            </a:r>
            <a:endParaRPr lang="en-gb" sz="900" b="1" dirty="0"/>
          </a:p>
        </p:txBody>
      </p:sp>
      <p:sp>
        <p:nvSpPr>
          <p:cNvPr id="23" name="Tekstiruutu 22">
            <a:extLst>
              <a:ext uri="{FF2B5EF4-FFF2-40B4-BE49-F238E27FC236}">
                <a16:creationId xmlns:a16="http://schemas.microsoft.com/office/drawing/2014/main" id="{79EB8E55-D9A6-4539-45EA-31383C7369E0}"/>
              </a:ext>
            </a:extLst>
          </p:cNvPr>
          <p:cNvSpPr txBox="1"/>
          <p:nvPr/>
        </p:nvSpPr>
        <p:spPr>
          <a:xfrm>
            <a:off x="10577614" y="5176696"/>
            <a:ext cx="1006935" cy="369332"/>
          </a:xfrm>
          <a:prstGeom prst="rect">
            <a:avLst/>
          </a:prstGeom>
          <a:solidFill>
            <a:schemeClr val="bg1"/>
          </a:solidFill>
        </p:spPr>
        <p:txBody>
          <a:bodyPr wrap="square" rtlCol="0">
            <a:spAutoFit/>
          </a:bodyPr>
          <a:lstStyle/>
          <a:p>
            <a:pPr algn="ctr" rtl="0"/>
            <a:r>
              <a:rPr lang="en-gb" sz="900" b="1" i="0" u="none" baseline="0"/>
              <a:t>SCUBA DIVING</a:t>
            </a:r>
            <a:endParaRPr lang="en-gb" sz="900" b="1" dirty="0"/>
          </a:p>
        </p:txBody>
      </p:sp>
      <p:sp>
        <p:nvSpPr>
          <p:cNvPr id="24" name="Tekstiruutu 23">
            <a:extLst>
              <a:ext uri="{FF2B5EF4-FFF2-40B4-BE49-F238E27FC236}">
                <a16:creationId xmlns:a16="http://schemas.microsoft.com/office/drawing/2014/main" id="{5ED42B46-408D-BFDF-EFD1-876AF338C7F4}"/>
              </a:ext>
            </a:extLst>
          </p:cNvPr>
          <p:cNvSpPr txBox="1"/>
          <p:nvPr/>
        </p:nvSpPr>
        <p:spPr>
          <a:xfrm>
            <a:off x="3542689" y="5898969"/>
            <a:ext cx="7899818" cy="276999"/>
          </a:xfrm>
          <a:prstGeom prst="rect">
            <a:avLst/>
          </a:prstGeom>
          <a:solidFill>
            <a:schemeClr val="bg1"/>
          </a:solidFill>
        </p:spPr>
        <p:txBody>
          <a:bodyPr wrap="square" rtlCol="0">
            <a:spAutoFit/>
          </a:bodyPr>
          <a:lstStyle/>
          <a:p>
            <a:pPr algn="l" rtl="0"/>
            <a:r>
              <a:rPr lang="en-gb" sz="1200" b="1" i="0" u="none" baseline="0" dirty="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Figure 39. </a:t>
            </a:r>
            <a:r>
              <a:rPr lang="en-gb" sz="1200" b="0" i="0" u="none" baseline="0" dirty="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Key factors to prevent different types of drowning cases. (Image: SIAF)</a:t>
            </a:r>
            <a:endParaRPr lang="en-gb" sz="1200" dirty="0">
              <a:latin typeface="Verdana" panose="020B0604030504040204" pitchFamily="34" charset="0"/>
              <a:ea typeface="Verdana" panose="020B0604030504040204" pitchFamily="34" charset="0"/>
            </a:endParaRPr>
          </a:p>
        </p:txBody>
      </p:sp>
      <p:pic>
        <p:nvPicPr>
          <p:cNvPr id="25" name="Picture 24">
            <a:extLst>
              <a:ext uri="{FF2B5EF4-FFF2-40B4-BE49-F238E27FC236}">
                <a16:creationId xmlns:a16="http://schemas.microsoft.com/office/drawing/2014/main" id="{78604B1F-302B-A024-6903-0C673E0681A8}"/>
              </a:ext>
            </a:extLst>
          </p:cNvPr>
          <p:cNvPicPr>
            <a:picLocks noChangeAspect="1"/>
          </p:cNvPicPr>
          <p:nvPr/>
        </p:nvPicPr>
        <p:blipFill>
          <a:blip r:embed="rId4"/>
          <a:stretch>
            <a:fillRect/>
          </a:stretch>
        </p:blipFill>
        <p:spPr>
          <a:xfrm>
            <a:off x="128337" y="1"/>
            <a:ext cx="1040063" cy="698628"/>
          </a:xfrm>
          <a:prstGeom prst="rect">
            <a:avLst/>
          </a:prstGeom>
        </p:spPr>
      </p:pic>
      <p:pic>
        <p:nvPicPr>
          <p:cNvPr id="26" name="Picture 2" descr="Etusivu - Suomen Uimaopetus- ja Hengenpelastusliitto">
            <a:extLst>
              <a:ext uri="{FF2B5EF4-FFF2-40B4-BE49-F238E27FC236}">
                <a16:creationId xmlns:a16="http://schemas.microsoft.com/office/drawing/2014/main" id="{79B4FA0A-4DB6-CCE9-5FD3-687D3037058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352093" y="28849"/>
            <a:ext cx="698628" cy="698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5353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4" name="Rectangle 13">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3"/>
            <a:ext cx="7052486"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0F3EEA8-EF5D-4E2C-A3EE-A5A15CC94BCC}"/>
              </a:ext>
            </a:extLst>
          </p:cNvPr>
          <p:cNvSpPr>
            <a:spLocks noGrp="1"/>
          </p:cNvSpPr>
          <p:nvPr>
            <p:ph type="title"/>
          </p:nvPr>
        </p:nvSpPr>
        <p:spPr>
          <a:xfrm>
            <a:off x="289248" y="1123837"/>
            <a:ext cx="6451110" cy="1255469"/>
          </a:xfrm>
        </p:spPr>
        <p:txBody>
          <a:bodyPr>
            <a:normAutofit fontScale="90000"/>
          </a:bodyPr>
          <a:lstStyle/>
          <a:p>
            <a:pPr algn="l" rtl="0"/>
            <a:r>
              <a:rPr lang="en-gb" b="1" i="0" u="none" baseline="0" dirty="0"/>
              <a:t>Spot and rescue a drowning person: Drowning does not look like drowning</a:t>
            </a:r>
          </a:p>
        </p:txBody>
      </p:sp>
      <p:sp>
        <p:nvSpPr>
          <p:cNvPr id="3" name="Content Placeholder 2">
            <a:extLst>
              <a:ext uri="{FF2B5EF4-FFF2-40B4-BE49-F238E27FC236}">
                <a16:creationId xmlns:a16="http://schemas.microsoft.com/office/drawing/2014/main" id="{C07F2767-8ADA-402B-89BD-24F7E3D2BAEE}"/>
              </a:ext>
            </a:extLst>
          </p:cNvPr>
          <p:cNvSpPr>
            <a:spLocks noGrp="1"/>
          </p:cNvSpPr>
          <p:nvPr>
            <p:ph idx="1"/>
          </p:nvPr>
        </p:nvSpPr>
        <p:spPr>
          <a:xfrm>
            <a:off x="289248" y="2510395"/>
            <a:ext cx="6451109" cy="3274586"/>
          </a:xfrm>
        </p:spPr>
        <p:txBody>
          <a:bodyPr anchor="t">
            <a:normAutofit/>
          </a:bodyPr>
          <a:lstStyle/>
          <a:p>
            <a:pPr algn="l" rtl="0">
              <a:lnSpc>
                <a:spcPct val="100000"/>
              </a:lnSpc>
              <a:buClr>
                <a:schemeClr val="bg1"/>
              </a:buClr>
            </a:pPr>
            <a:r>
              <a:rPr lang="en-gb" sz="1800" b="0" i="0" u="none" baseline="0" dirty="0">
                <a:solidFill>
                  <a:srgbClr val="FFFFFF"/>
                </a:solidFill>
              </a:rPr>
              <a:t>Drowning may not look like what most people expect.</a:t>
            </a:r>
          </a:p>
          <a:p>
            <a:pPr algn="l" rtl="0">
              <a:lnSpc>
                <a:spcPct val="100000"/>
              </a:lnSpc>
              <a:buClr>
                <a:schemeClr val="bg1"/>
              </a:buClr>
            </a:pPr>
            <a:r>
              <a:rPr lang="en-gb" sz="1800" b="0" i="0" u="none" baseline="0" dirty="0">
                <a:solidFill>
                  <a:srgbClr val="FFFFFF"/>
                </a:solidFill>
              </a:rPr>
              <a:t>A drowning person may not splash or wave their arms for </a:t>
            </a:r>
            <a:r>
              <a:rPr lang="en-GB" sz="1800" b="0" i="0" u="none" baseline="0" dirty="0">
                <a:solidFill>
                  <a:srgbClr val="FFFFFF"/>
                </a:solidFill>
              </a:rPr>
              <a:t>help and</a:t>
            </a:r>
            <a:r>
              <a:rPr lang="en-gb" sz="1800" b="0" i="0" u="none" baseline="0" dirty="0">
                <a:solidFill>
                  <a:srgbClr val="FFFFFF"/>
                </a:solidFill>
              </a:rPr>
              <a:t> may not always be able to cry for help. This is why it is said that drowning is silent.</a:t>
            </a:r>
          </a:p>
          <a:p>
            <a:pPr algn="l" rtl="0">
              <a:lnSpc>
                <a:spcPct val="100000"/>
              </a:lnSpc>
              <a:buClr>
                <a:schemeClr val="bg1"/>
              </a:buClr>
            </a:pPr>
            <a:r>
              <a:rPr lang="en-gb" sz="1800" b="0" i="0" u="none" baseline="0" dirty="0">
                <a:solidFill>
                  <a:srgbClr val="FFFFFF"/>
                </a:solidFill>
              </a:rPr>
              <a:t>Drowning means suffocation by fluid in the airways.</a:t>
            </a:r>
          </a:p>
        </p:txBody>
      </p:sp>
      <p:pic>
        <p:nvPicPr>
          <p:cNvPr id="7" name="Picture 6" descr="Icon&#10;&#10;Description automatically generated">
            <a:extLst>
              <a:ext uri="{FF2B5EF4-FFF2-40B4-BE49-F238E27FC236}">
                <a16:creationId xmlns:a16="http://schemas.microsoft.com/office/drawing/2014/main" id="{68692692-CE7D-4862-A119-8DCEC19E11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2944" y="1535135"/>
            <a:ext cx="3778286" cy="3778286"/>
          </a:xfrm>
          <a:prstGeom prst="rect">
            <a:avLst/>
          </a:prstGeom>
        </p:spPr>
      </p:pic>
      <p:sp>
        <p:nvSpPr>
          <p:cNvPr id="16" name="Rectangle 15">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Slide Number Placeholder 4">
            <a:extLst>
              <a:ext uri="{FF2B5EF4-FFF2-40B4-BE49-F238E27FC236}">
                <a16:creationId xmlns:a16="http://schemas.microsoft.com/office/drawing/2014/main" id="{757600CA-299C-4F9D-A9F0-4F4C6CEF2117}"/>
              </a:ext>
            </a:extLst>
          </p:cNvPr>
          <p:cNvSpPr>
            <a:spLocks noGrp="1"/>
          </p:cNvSpPr>
          <p:nvPr>
            <p:ph type="sldNum" sz="quarter" idx="12"/>
          </p:nvPr>
        </p:nvSpPr>
        <p:spPr>
          <a:xfrm>
            <a:off x="10634135" y="6356350"/>
            <a:ext cx="1530927" cy="365125"/>
          </a:xfrm>
        </p:spPr>
        <p:txBody>
          <a:bodyPr>
            <a:normAutofit/>
          </a:bodyPr>
          <a:lstStyle/>
          <a:p>
            <a:pPr algn="r" rtl="0">
              <a:spcAft>
                <a:spcPts val="600"/>
              </a:spcAft>
            </a:pPr>
            <a:fld id="{B7DA4E9F-0A7E-452B-AE79-EEF7D13AAFEF}" type="slidenum">
              <a:rPr/>
              <a:pPr algn="r" rtl="0">
                <a:spcAft>
                  <a:spcPts val="600"/>
                </a:spcAft>
              </a:pPr>
              <a:t>16</a:t>
            </a:fld>
            <a:endParaRPr lang="en-gb"/>
          </a:p>
        </p:txBody>
      </p:sp>
      <p:sp>
        <p:nvSpPr>
          <p:cNvPr id="8" name="TextBox 7">
            <a:extLst>
              <a:ext uri="{FF2B5EF4-FFF2-40B4-BE49-F238E27FC236}">
                <a16:creationId xmlns:a16="http://schemas.microsoft.com/office/drawing/2014/main" id="{F32D375C-3D88-4DB1-8A9B-37F4184FA088}"/>
              </a:ext>
            </a:extLst>
          </p:cNvPr>
          <p:cNvSpPr txBox="1"/>
          <p:nvPr/>
        </p:nvSpPr>
        <p:spPr>
          <a:xfrm>
            <a:off x="8328131" y="5097977"/>
            <a:ext cx="2119491" cy="430887"/>
          </a:xfrm>
          <a:prstGeom prst="rect">
            <a:avLst/>
          </a:prstGeom>
          <a:noFill/>
        </p:spPr>
        <p:txBody>
          <a:bodyPr wrap="none" rtlCol="0">
            <a:spAutoFit/>
          </a:bodyPr>
          <a:lstStyle/>
          <a:p>
            <a:pPr algn="ctr" rtl="0"/>
            <a:r>
              <a:rPr lang="en-gb" sz="2200" b="1" i="0" u="none" baseline="0" dirty="0">
                <a:solidFill>
                  <a:schemeClr val="accent1"/>
                </a:solidFill>
              </a:rPr>
              <a:t>Silent drowning</a:t>
            </a:r>
          </a:p>
        </p:txBody>
      </p:sp>
      <p:pic>
        <p:nvPicPr>
          <p:cNvPr id="13" name="Picture 12">
            <a:extLst>
              <a:ext uri="{FF2B5EF4-FFF2-40B4-BE49-F238E27FC236}">
                <a16:creationId xmlns:a16="http://schemas.microsoft.com/office/drawing/2014/main" id="{2B5469FF-86D7-458A-BBE5-BC296E2F216B}"/>
              </a:ext>
            </a:extLst>
          </p:cNvPr>
          <p:cNvPicPr>
            <a:picLocks noChangeAspect="1"/>
          </p:cNvPicPr>
          <p:nvPr/>
        </p:nvPicPr>
        <p:blipFill>
          <a:blip r:embed="rId4"/>
          <a:stretch>
            <a:fillRect/>
          </a:stretch>
        </p:blipFill>
        <p:spPr>
          <a:xfrm>
            <a:off x="128337" y="1"/>
            <a:ext cx="1040063" cy="698628"/>
          </a:xfrm>
          <a:prstGeom prst="rect">
            <a:avLst/>
          </a:prstGeom>
        </p:spPr>
      </p:pic>
      <p:pic>
        <p:nvPicPr>
          <p:cNvPr id="15" name="Picture 2" descr="Etusivu - Suomen Uimaopetus- ja Hengenpelastusliitto">
            <a:extLst>
              <a:ext uri="{FF2B5EF4-FFF2-40B4-BE49-F238E27FC236}">
                <a16:creationId xmlns:a16="http://schemas.microsoft.com/office/drawing/2014/main" id="{B91C5C3E-1C57-480F-88AF-127645346639}"/>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352093" y="28849"/>
            <a:ext cx="698628" cy="698628"/>
          </a:xfrm>
          <a:prstGeom prst="rect">
            <a:avLst/>
          </a:prstGeom>
          <a:noFill/>
          <a:extLst>
            <a:ext uri="{909E8E84-426E-40DD-AFC4-6F175D3DCCD1}">
              <a14:hiddenFill xmlns:a14="http://schemas.microsoft.com/office/drawing/2010/main">
                <a:solidFill>
                  <a:srgbClr val="FFFFFF"/>
                </a:solidFill>
              </a14:hiddenFill>
            </a:ext>
          </a:extLst>
        </p:spPr>
      </p:pic>
      <p:sp>
        <p:nvSpPr>
          <p:cNvPr id="17" name="Footer Placeholder 3">
            <a:extLst>
              <a:ext uri="{FF2B5EF4-FFF2-40B4-BE49-F238E27FC236}">
                <a16:creationId xmlns:a16="http://schemas.microsoft.com/office/drawing/2014/main" id="{315AF8F6-995C-3F57-9C60-32CC0CF7D5BC}"/>
              </a:ext>
            </a:extLst>
          </p:cNvPr>
          <p:cNvSpPr>
            <a:spLocks noGrp="1"/>
          </p:cNvSpPr>
          <p:nvPr>
            <p:ph type="ftr" sz="quarter" idx="11"/>
          </p:nvPr>
        </p:nvSpPr>
        <p:spPr>
          <a:xfrm>
            <a:off x="3869268" y="6356350"/>
            <a:ext cx="5911517" cy="365125"/>
          </a:xfrm>
        </p:spPr>
        <p:txBody>
          <a:bodyPr>
            <a:normAutofit/>
          </a:bodyPr>
          <a:lstStyle/>
          <a:p>
            <a:pPr algn="l" rtl="0">
              <a:spcAft>
                <a:spcPts val="600"/>
              </a:spcAft>
            </a:pPr>
            <a:r>
              <a:rPr lang="en-gb" b="0" i="0" u="none" baseline="0"/>
              <a:t>Home safety coaching &amp; FSL 2022</a:t>
            </a:r>
          </a:p>
        </p:txBody>
      </p:sp>
    </p:spTree>
    <p:extLst>
      <p:ext uri="{BB962C8B-B14F-4D97-AF65-F5344CB8AC3E}">
        <p14:creationId xmlns:p14="http://schemas.microsoft.com/office/powerpoint/2010/main" val="1366002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atunnisteen paikkamerkki 1">
            <a:extLst>
              <a:ext uri="{FF2B5EF4-FFF2-40B4-BE49-F238E27FC236}">
                <a16:creationId xmlns:a16="http://schemas.microsoft.com/office/drawing/2014/main" id="{64F2A870-8CE9-E092-F08B-DCF5A283C2BA}"/>
              </a:ext>
            </a:extLst>
          </p:cNvPr>
          <p:cNvSpPr>
            <a:spLocks noGrp="1"/>
          </p:cNvSpPr>
          <p:nvPr>
            <p:ph type="ftr" sz="quarter" idx="11"/>
          </p:nvPr>
        </p:nvSpPr>
        <p:spPr/>
        <p:txBody>
          <a:bodyPr/>
          <a:lstStyle/>
          <a:p>
            <a:pPr algn="l" rtl="0"/>
            <a:r>
              <a:rPr lang="en-gb" b="0" i="0" u="none" baseline="0"/>
              <a:t>Home safety coaching</a:t>
            </a:r>
          </a:p>
        </p:txBody>
      </p:sp>
      <p:sp>
        <p:nvSpPr>
          <p:cNvPr id="3" name="Dian numeron paikkamerkki 2">
            <a:extLst>
              <a:ext uri="{FF2B5EF4-FFF2-40B4-BE49-F238E27FC236}">
                <a16:creationId xmlns:a16="http://schemas.microsoft.com/office/drawing/2014/main" id="{984FF11F-3731-331C-79A2-8C274ED4F3E4}"/>
              </a:ext>
            </a:extLst>
          </p:cNvPr>
          <p:cNvSpPr>
            <a:spLocks noGrp="1"/>
          </p:cNvSpPr>
          <p:nvPr>
            <p:ph type="sldNum" sz="quarter" idx="12"/>
          </p:nvPr>
        </p:nvSpPr>
        <p:spPr/>
        <p:txBody>
          <a:bodyPr/>
          <a:lstStyle/>
          <a:p>
            <a:pPr algn="r" rtl="0"/>
            <a:fld id="{B7DA4E9F-0A7E-452B-AE79-EEF7D13AAFEF}" type="slidenum">
              <a:rPr/>
              <a:t>17</a:t>
            </a:fld>
            <a:endParaRPr lang="en-gb"/>
          </a:p>
        </p:txBody>
      </p:sp>
      <p:pic>
        <p:nvPicPr>
          <p:cNvPr id="4" name="Kuva 3">
            <a:extLst>
              <a:ext uri="{FF2B5EF4-FFF2-40B4-BE49-F238E27FC236}">
                <a16:creationId xmlns:a16="http://schemas.microsoft.com/office/drawing/2014/main" id="{3524EE45-A2A1-0E49-ADAB-1D4BD7EFE66E}"/>
              </a:ext>
            </a:extLst>
          </p:cNvPr>
          <p:cNvPicPr>
            <a:picLocks noChangeAspect="1"/>
          </p:cNvPicPr>
          <p:nvPr/>
        </p:nvPicPr>
        <p:blipFill rotWithShape="1">
          <a:blip r:embed="rId3">
            <a:extLst>
              <a:ext uri="{28A0092B-C50C-407E-A947-70E740481C1C}">
                <a14:useLocalDpi xmlns:a14="http://schemas.microsoft.com/office/drawing/2010/main" val="0"/>
              </a:ext>
            </a:extLst>
          </a:blip>
          <a:srcRect b="19"/>
          <a:stretch/>
        </p:blipFill>
        <p:spPr>
          <a:xfrm>
            <a:off x="190500" y="185463"/>
            <a:ext cx="11811000" cy="6643688"/>
          </a:xfrm>
          <a:prstGeom prst="rect">
            <a:avLst/>
          </a:prstGeom>
        </p:spPr>
      </p:pic>
      <p:pic>
        <p:nvPicPr>
          <p:cNvPr id="5" name="Picture 4">
            <a:extLst>
              <a:ext uri="{FF2B5EF4-FFF2-40B4-BE49-F238E27FC236}">
                <a16:creationId xmlns:a16="http://schemas.microsoft.com/office/drawing/2014/main" id="{5F81FFFF-1A36-AFDF-6C59-39748B3956FE}"/>
              </a:ext>
            </a:extLst>
          </p:cNvPr>
          <p:cNvPicPr>
            <a:picLocks noChangeAspect="1"/>
          </p:cNvPicPr>
          <p:nvPr/>
        </p:nvPicPr>
        <p:blipFill>
          <a:blip r:embed="rId4"/>
          <a:stretch>
            <a:fillRect/>
          </a:stretch>
        </p:blipFill>
        <p:spPr>
          <a:xfrm>
            <a:off x="128337" y="1"/>
            <a:ext cx="1040063" cy="698628"/>
          </a:xfrm>
          <a:prstGeom prst="rect">
            <a:avLst/>
          </a:prstGeom>
        </p:spPr>
      </p:pic>
      <p:pic>
        <p:nvPicPr>
          <p:cNvPr id="6" name="Picture 2" descr="Etusivu - Suomen Uimaopetus- ja Hengenpelastusliitto">
            <a:extLst>
              <a:ext uri="{FF2B5EF4-FFF2-40B4-BE49-F238E27FC236}">
                <a16:creationId xmlns:a16="http://schemas.microsoft.com/office/drawing/2014/main" id="{7006AF70-8D17-786A-9EB9-37FF3EB90E3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352093" y="28849"/>
            <a:ext cx="698628" cy="698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6631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BAA17B4-A1AF-4509-BEF5-E7446B17FDA5}"/>
              </a:ext>
            </a:extLst>
          </p:cNvPr>
          <p:cNvSpPr>
            <a:spLocks noGrp="1"/>
          </p:cNvSpPr>
          <p:nvPr>
            <p:ph type="ftr" sz="quarter" idx="11"/>
          </p:nvPr>
        </p:nvSpPr>
        <p:spPr/>
        <p:txBody>
          <a:bodyPr/>
          <a:lstStyle/>
          <a:p>
            <a:pPr algn="l" rtl="0"/>
            <a:r>
              <a:rPr lang="en-gb" b="0" i="0" u="none" baseline="0"/>
              <a:t>Home safety coaching</a:t>
            </a:r>
          </a:p>
        </p:txBody>
      </p:sp>
      <p:sp>
        <p:nvSpPr>
          <p:cNvPr id="3" name="Slide Number Placeholder 2">
            <a:extLst>
              <a:ext uri="{FF2B5EF4-FFF2-40B4-BE49-F238E27FC236}">
                <a16:creationId xmlns:a16="http://schemas.microsoft.com/office/drawing/2014/main" id="{4873D930-2B6C-4AF7-ABDD-47B26809E94D}"/>
              </a:ext>
            </a:extLst>
          </p:cNvPr>
          <p:cNvSpPr>
            <a:spLocks noGrp="1"/>
          </p:cNvSpPr>
          <p:nvPr>
            <p:ph type="sldNum" sz="quarter" idx="12"/>
          </p:nvPr>
        </p:nvSpPr>
        <p:spPr/>
        <p:txBody>
          <a:bodyPr/>
          <a:lstStyle/>
          <a:p>
            <a:pPr algn="r" rtl="0"/>
            <a:fld id="{B7DA4E9F-0A7E-452B-AE79-EEF7D13AAFEF}" type="slidenum">
              <a:rPr/>
              <a:t>18</a:t>
            </a:fld>
            <a:endParaRPr lang="en-gb"/>
          </a:p>
        </p:txBody>
      </p:sp>
      <p:pic>
        <p:nvPicPr>
          <p:cNvPr id="4" name="Kuva 2" descr="Kuva, joka sisältää kohteen teksti&#10;&#10;Kuvaus luotu automaattisesti">
            <a:extLst>
              <a:ext uri="{FF2B5EF4-FFF2-40B4-BE49-F238E27FC236}">
                <a16:creationId xmlns:a16="http://schemas.microsoft.com/office/drawing/2014/main" id="{0FE0FD29-47CE-42E5-ABFD-133E5397B8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kstiruutu 4">
            <a:extLst>
              <a:ext uri="{FF2B5EF4-FFF2-40B4-BE49-F238E27FC236}">
                <a16:creationId xmlns:a16="http://schemas.microsoft.com/office/drawing/2014/main" id="{AEA7B0C0-7315-EF7E-AB97-929496645AB0}"/>
              </a:ext>
            </a:extLst>
          </p:cNvPr>
          <p:cNvSpPr txBox="1"/>
          <p:nvPr/>
        </p:nvSpPr>
        <p:spPr>
          <a:xfrm>
            <a:off x="2661652" y="16788"/>
            <a:ext cx="6868695" cy="1600438"/>
          </a:xfrm>
          <a:prstGeom prst="roundRect">
            <a:avLst/>
          </a:prstGeom>
          <a:solidFill>
            <a:srgbClr val="24B5D7"/>
          </a:solidFill>
        </p:spPr>
        <p:txBody>
          <a:bodyPr wrap="square" rtlCol="0">
            <a:spAutoFit/>
          </a:bodyPr>
          <a:lstStyle/>
          <a:p>
            <a:pPr algn="ctr" rtl="0"/>
            <a:r>
              <a:rPr lang="en-gb" sz="4400" b="1" i="0" u="sng" baseline="0" dirty="0">
                <a:solidFill>
                  <a:schemeClr val="bg1"/>
                </a:solidFill>
              </a:rPr>
              <a:t>What does a drowning person look like?</a:t>
            </a:r>
            <a:endParaRPr lang="en-gb" sz="4400" b="1" u="sng" dirty="0">
              <a:solidFill>
                <a:schemeClr val="bg1"/>
              </a:solidFill>
            </a:endParaRPr>
          </a:p>
        </p:txBody>
      </p:sp>
      <p:sp>
        <p:nvSpPr>
          <p:cNvPr id="6" name="Tekstiruutu 5">
            <a:extLst>
              <a:ext uri="{FF2B5EF4-FFF2-40B4-BE49-F238E27FC236}">
                <a16:creationId xmlns:a16="http://schemas.microsoft.com/office/drawing/2014/main" id="{F52EDE6A-4C8B-E9EF-EE31-755C5A6C8B30}"/>
              </a:ext>
            </a:extLst>
          </p:cNvPr>
          <p:cNvSpPr txBox="1"/>
          <p:nvPr/>
        </p:nvSpPr>
        <p:spPr>
          <a:xfrm>
            <a:off x="2971800" y="1542117"/>
            <a:ext cx="3213100" cy="817245"/>
          </a:xfrm>
          <a:prstGeom prst="roundRect">
            <a:avLst/>
          </a:prstGeom>
          <a:solidFill>
            <a:srgbClr val="B87C73"/>
          </a:solidFill>
          <a:effectLst/>
        </p:spPr>
        <p:txBody>
          <a:bodyPr wrap="square" rtlCol="0">
            <a:spAutoFit/>
          </a:bodyPr>
          <a:lstStyle/>
          <a:p>
            <a:pPr algn="ctr" rtl="0"/>
            <a:r>
              <a:rPr lang="en-gb" sz="1400" b="0" i="0" u="none" baseline="0">
                <a:solidFill>
                  <a:schemeClr val="bg1"/>
                </a:solidFill>
              </a:rPr>
              <a:t>Eyes may be glazed and empty, may have difficulty focusing the gaze or eyes may be closed</a:t>
            </a:r>
            <a:endParaRPr lang="en-gb" sz="1400" dirty="0">
              <a:solidFill>
                <a:schemeClr val="bg1"/>
              </a:solidFill>
            </a:endParaRPr>
          </a:p>
        </p:txBody>
      </p:sp>
      <p:sp>
        <p:nvSpPr>
          <p:cNvPr id="10" name="Tekstiruutu 9">
            <a:extLst>
              <a:ext uri="{FF2B5EF4-FFF2-40B4-BE49-F238E27FC236}">
                <a16:creationId xmlns:a16="http://schemas.microsoft.com/office/drawing/2014/main" id="{32A6E164-4BB5-A32E-E543-EAC176767911}"/>
              </a:ext>
            </a:extLst>
          </p:cNvPr>
          <p:cNvSpPr txBox="1"/>
          <p:nvPr/>
        </p:nvSpPr>
        <p:spPr>
          <a:xfrm>
            <a:off x="8801100" y="2108756"/>
            <a:ext cx="2921000" cy="646986"/>
          </a:xfrm>
          <a:prstGeom prst="roundRect">
            <a:avLst/>
          </a:prstGeom>
          <a:solidFill>
            <a:srgbClr val="B87C73"/>
          </a:solidFill>
          <a:effectLst/>
        </p:spPr>
        <p:txBody>
          <a:bodyPr wrap="square" rtlCol="0">
            <a:spAutoFit/>
          </a:bodyPr>
          <a:lstStyle/>
          <a:p>
            <a:pPr algn="ctr" rtl="0"/>
            <a:r>
              <a:rPr lang="en-gb" sz="1600" b="0" i="0" u="none" baseline="0">
                <a:solidFill>
                  <a:schemeClr val="bg1"/>
                </a:solidFill>
              </a:rPr>
              <a:t>Hair may have fallen over the forehead and eyes</a:t>
            </a:r>
            <a:endParaRPr lang="en-gb" sz="1600" dirty="0">
              <a:solidFill>
                <a:schemeClr val="bg1"/>
              </a:solidFill>
            </a:endParaRPr>
          </a:p>
        </p:txBody>
      </p:sp>
      <p:sp>
        <p:nvSpPr>
          <p:cNvPr id="11" name="Tekstiruutu 10">
            <a:extLst>
              <a:ext uri="{FF2B5EF4-FFF2-40B4-BE49-F238E27FC236}">
                <a16:creationId xmlns:a16="http://schemas.microsoft.com/office/drawing/2014/main" id="{ED3741AD-4693-09A1-4A9A-FE3B95BFB428}"/>
              </a:ext>
            </a:extLst>
          </p:cNvPr>
          <p:cNvSpPr txBox="1"/>
          <p:nvPr/>
        </p:nvSpPr>
        <p:spPr>
          <a:xfrm>
            <a:off x="1130300" y="3609290"/>
            <a:ext cx="2184400" cy="646986"/>
          </a:xfrm>
          <a:prstGeom prst="roundRect">
            <a:avLst/>
          </a:prstGeom>
          <a:solidFill>
            <a:srgbClr val="B87C73"/>
          </a:solidFill>
          <a:effectLst/>
        </p:spPr>
        <p:txBody>
          <a:bodyPr wrap="square" rtlCol="0">
            <a:spAutoFit/>
          </a:bodyPr>
          <a:lstStyle/>
          <a:p>
            <a:pPr algn="ctr" rtl="0"/>
            <a:r>
              <a:rPr lang="en-gb" sz="1600" b="0" i="0" u="none" baseline="0">
                <a:solidFill>
                  <a:schemeClr val="bg1"/>
                </a:solidFill>
              </a:rPr>
              <a:t>Climbing an invisible ladder</a:t>
            </a:r>
            <a:endParaRPr lang="en-gb" sz="1600" dirty="0">
              <a:solidFill>
                <a:schemeClr val="bg1"/>
              </a:solidFill>
            </a:endParaRPr>
          </a:p>
        </p:txBody>
      </p:sp>
      <p:sp>
        <p:nvSpPr>
          <p:cNvPr id="12" name="Tekstiruutu 11">
            <a:extLst>
              <a:ext uri="{FF2B5EF4-FFF2-40B4-BE49-F238E27FC236}">
                <a16:creationId xmlns:a16="http://schemas.microsoft.com/office/drawing/2014/main" id="{6005F38B-17A9-72D1-62F7-573EB1280BE7}"/>
              </a:ext>
            </a:extLst>
          </p:cNvPr>
          <p:cNvSpPr txBox="1"/>
          <p:nvPr/>
        </p:nvSpPr>
        <p:spPr>
          <a:xfrm>
            <a:off x="5803900" y="4425672"/>
            <a:ext cx="1676400" cy="578882"/>
          </a:xfrm>
          <a:prstGeom prst="roundRect">
            <a:avLst/>
          </a:prstGeom>
          <a:solidFill>
            <a:srgbClr val="B87C73"/>
          </a:solidFill>
          <a:effectLst/>
        </p:spPr>
        <p:txBody>
          <a:bodyPr wrap="square" rtlCol="0">
            <a:spAutoFit/>
          </a:bodyPr>
          <a:lstStyle/>
          <a:p>
            <a:pPr algn="ctr" rtl="0"/>
            <a:r>
              <a:rPr lang="en-gb" sz="1400" b="0" i="0" u="none" baseline="0">
                <a:solidFill>
                  <a:schemeClr val="bg1"/>
                </a:solidFill>
              </a:rPr>
              <a:t>Hyperventilating or gasping for breath</a:t>
            </a:r>
            <a:endParaRPr lang="en-gb" sz="1400" dirty="0">
              <a:solidFill>
                <a:schemeClr val="bg1"/>
              </a:solidFill>
            </a:endParaRPr>
          </a:p>
        </p:txBody>
      </p:sp>
      <p:sp>
        <p:nvSpPr>
          <p:cNvPr id="13" name="Tekstiruutu 12">
            <a:extLst>
              <a:ext uri="{FF2B5EF4-FFF2-40B4-BE49-F238E27FC236}">
                <a16:creationId xmlns:a16="http://schemas.microsoft.com/office/drawing/2014/main" id="{064FD67D-034B-EB5F-8780-C12E80A441CB}"/>
              </a:ext>
            </a:extLst>
          </p:cNvPr>
          <p:cNvSpPr txBox="1"/>
          <p:nvPr/>
        </p:nvSpPr>
        <p:spPr>
          <a:xfrm>
            <a:off x="2552700" y="5280481"/>
            <a:ext cx="2692400" cy="374571"/>
          </a:xfrm>
          <a:prstGeom prst="roundRect">
            <a:avLst/>
          </a:prstGeom>
          <a:solidFill>
            <a:srgbClr val="B87C73"/>
          </a:solidFill>
          <a:effectLst/>
        </p:spPr>
        <p:txBody>
          <a:bodyPr wrap="square" rtlCol="0">
            <a:spAutoFit/>
          </a:bodyPr>
          <a:lstStyle/>
          <a:p>
            <a:pPr algn="ctr" rtl="0"/>
            <a:r>
              <a:rPr lang="en-gb" sz="1600" b="0" i="0" u="none" baseline="0">
                <a:solidFill>
                  <a:schemeClr val="bg1"/>
                </a:solidFill>
              </a:rPr>
              <a:t>Uncontrolled movement</a:t>
            </a:r>
            <a:endParaRPr lang="en-gb" sz="1600" dirty="0">
              <a:solidFill>
                <a:schemeClr val="bg1"/>
              </a:solidFill>
            </a:endParaRPr>
          </a:p>
        </p:txBody>
      </p:sp>
      <p:sp>
        <p:nvSpPr>
          <p:cNvPr id="14" name="Tekstiruutu 13">
            <a:extLst>
              <a:ext uri="{FF2B5EF4-FFF2-40B4-BE49-F238E27FC236}">
                <a16:creationId xmlns:a16="http://schemas.microsoft.com/office/drawing/2014/main" id="{A1734EF1-5210-C44E-81F0-B4B90D7BFA44}"/>
              </a:ext>
            </a:extLst>
          </p:cNvPr>
          <p:cNvSpPr txBox="1"/>
          <p:nvPr/>
        </p:nvSpPr>
        <p:spPr>
          <a:xfrm>
            <a:off x="8978900" y="4159884"/>
            <a:ext cx="2576704" cy="919401"/>
          </a:xfrm>
          <a:prstGeom prst="roundRect">
            <a:avLst/>
          </a:prstGeom>
          <a:solidFill>
            <a:srgbClr val="B87C73"/>
          </a:solidFill>
          <a:effectLst/>
        </p:spPr>
        <p:txBody>
          <a:bodyPr wrap="square" rtlCol="0">
            <a:spAutoFit/>
          </a:bodyPr>
          <a:lstStyle/>
          <a:p>
            <a:pPr algn="ctr" rtl="0"/>
            <a:r>
              <a:rPr lang="en-gb" sz="1600" b="0" i="0" u="none" baseline="0" dirty="0">
                <a:solidFill>
                  <a:schemeClr val="bg1"/>
                </a:solidFill>
              </a:rPr>
              <a:t>Head tilted back and mouth close to the surface of the water</a:t>
            </a:r>
            <a:endParaRPr lang="en-gb" sz="1600" dirty="0">
              <a:solidFill>
                <a:schemeClr val="bg1"/>
              </a:solidFill>
            </a:endParaRPr>
          </a:p>
        </p:txBody>
      </p:sp>
      <p:sp>
        <p:nvSpPr>
          <p:cNvPr id="15" name="Tekstiruutu 14">
            <a:extLst>
              <a:ext uri="{FF2B5EF4-FFF2-40B4-BE49-F238E27FC236}">
                <a16:creationId xmlns:a16="http://schemas.microsoft.com/office/drawing/2014/main" id="{8FA05977-5797-97D9-4C00-1EC59EB0ACDA}"/>
              </a:ext>
            </a:extLst>
          </p:cNvPr>
          <p:cNvSpPr txBox="1"/>
          <p:nvPr/>
        </p:nvSpPr>
        <p:spPr>
          <a:xfrm>
            <a:off x="8398933" y="5280481"/>
            <a:ext cx="2483431" cy="646986"/>
          </a:xfrm>
          <a:prstGeom prst="roundRect">
            <a:avLst/>
          </a:prstGeom>
          <a:solidFill>
            <a:srgbClr val="B87C73"/>
          </a:solidFill>
          <a:effectLst/>
        </p:spPr>
        <p:txBody>
          <a:bodyPr wrap="square" rtlCol="0">
            <a:spAutoFit/>
          </a:bodyPr>
          <a:lstStyle/>
          <a:p>
            <a:pPr algn="ctr" rtl="0"/>
            <a:r>
              <a:rPr lang="en-gb" sz="1600" b="0" i="0" u="none" baseline="0">
                <a:solidFill>
                  <a:schemeClr val="bg1"/>
                </a:solidFill>
              </a:rPr>
              <a:t>Body in an upright position</a:t>
            </a:r>
            <a:endParaRPr lang="en-gb" sz="1600" dirty="0">
              <a:solidFill>
                <a:schemeClr val="bg1"/>
              </a:solidFill>
            </a:endParaRPr>
          </a:p>
        </p:txBody>
      </p:sp>
      <p:sp>
        <p:nvSpPr>
          <p:cNvPr id="16" name="Tekstiruutu 15">
            <a:extLst>
              <a:ext uri="{FF2B5EF4-FFF2-40B4-BE49-F238E27FC236}">
                <a16:creationId xmlns:a16="http://schemas.microsoft.com/office/drawing/2014/main" id="{7E3EDA76-611A-8421-11EA-953B27FB33F9}"/>
              </a:ext>
            </a:extLst>
          </p:cNvPr>
          <p:cNvSpPr txBox="1"/>
          <p:nvPr/>
        </p:nvSpPr>
        <p:spPr>
          <a:xfrm>
            <a:off x="2009670" y="6013589"/>
            <a:ext cx="7848705" cy="707886"/>
          </a:xfrm>
          <a:prstGeom prst="rect">
            <a:avLst/>
          </a:prstGeom>
          <a:solidFill>
            <a:srgbClr val="01B6DF"/>
          </a:solidFill>
        </p:spPr>
        <p:txBody>
          <a:bodyPr wrap="square" rtlCol="0">
            <a:spAutoFit/>
          </a:bodyPr>
          <a:lstStyle/>
          <a:p>
            <a:pPr algn="ctr" rtl="0"/>
            <a:r>
              <a:rPr lang="en-gb" sz="2000" b="1" i="0" u="none" baseline="0" dirty="0">
                <a:solidFill>
                  <a:schemeClr val="bg1"/>
                </a:solidFill>
              </a:rPr>
              <a:t>Although the behaviour of a drowning person is always individual, the following signs may indicate that a person in the water needs help</a:t>
            </a:r>
            <a:endParaRPr lang="en-gb" sz="2000" b="1" dirty="0">
              <a:solidFill>
                <a:schemeClr val="bg1"/>
              </a:solidFill>
            </a:endParaRPr>
          </a:p>
        </p:txBody>
      </p:sp>
    </p:spTree>
    <p:extLst>
      <p:ext uri="{BB962C8B-B14F-4D97-AF65-F5344CB8AC3E}">
        <p14:creationId xmlns:p14="http://schemas.microsoft.com/office/powerpoint/2010/main" val="1216072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ABA90D0-E93E-4759-9B97-0EE27894BAD9}"/>
              </a:ext>
            </a:extLst>
          </p:cNvPr>
          <p:cNvSpPr>
            <a:spLocks noGrp="1"/>
          </p:cNvSpPr>
          <p:nvPr>
            <p:ph type="ftr" sz="quarter" idx="11"/>
          </p:nvPr>
        </p:nvSpPr>
        <p:spPr/>
        <p:txBody>
          <a:bodyPr/>
          <a:lstStyle/>
          <a:p>
            <a:pPr algn="l" rtl="0"/>
            <a:r>
              <a:rPr lang="en-gb" b="0" i="0" u="none" baseline="0"/>
              <a:t>Home safety coaching</a:t>
            </a:r>
          </a:p>
        </p:txBody>
      </p:sp>
      <p:sp>
        <p:nvSpPr>
          <p:cNvPr id="3" name="Slide Number Placeholder 2">
            <a:extLst>
              <a:ext uri="{FF2B5EF4-FFF2-40B4-BE49-F238E27FC236}">
                <a16:creationId xmlns:a16="http://schemas.microsoft.com/office/drawing/2014/main" id="{05CEE54A-047D-4CB8-B18E-E3ECCC214A16}"/>
              </a:ext>
            </a:extLst>
          </p:cNvPr>
          <p:cNvSpPr>
            <a:spLocks noGrp="1"/>
          </p:cNvSpPr>
          <p:nvPr>
            <p:ph type="sldNum" sz="quarter" idx="12"/>
          </p:nvPr>
        </p:nvSpPr>
        <p:spPr/>
        <p:txBody>
          <a:bodyPr/>
          <a:lstStyle/>
          <a:p>
            <a:pPr algn="r" rtl="0"/>
            <a:fld id="{B7DA4E9F-0A7E-452B-AE79-EEF7D13AAFEF}" type="slidenum">
              <a:rPr/>
              <a:t>19</a:t>
            </a:fld>
            <a:endParaRPr lang="en-gb"/>
          </a:p>
        </p:txBody>
      </p:sp>
      <p:pic>
        <p:nvPicPr>
          <p:cNvPr id="4" name="Kuva 2">
            <a:extLst>
              <a:ext uri="{FF2B5EF4-FFF2-40B4-BE49-F238E27FC236}">
                <a16:creationId xmlns:a16="http://schemas.microsoft.com/office/drawing/2014/main" id="{CAB1FF0C-C876-47D5-B2E0-0F36569FB2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8175"/>
            <a:ext cx="11057467" cy="6219825"/>
          </a:xfrm>
          <a:prstGeom prst="rect">
            <a:avLst/>
          </a:prstGeom>
        </p:spPr>
      </p:pic>
      <p:sp>
        <p:nvSpPr>
          <p:cNvPr id="5" name="Tekstiruutu 4">
            <a:extLst>
              <a:ext uri="{FF2B5EF4-FFF2-40B4-BE49-F238E27FC236}">
                <a16:creationId xmlns:a16="http://schemas.microsoft.com/office/drawing/2014/main" id="{8F32D0CA-2506-450F-A647-AB275B653202}"/>
              </a:ext>
            </a:extLst>
          </p:cNvPr>
          <p:cNvSpPr txBox="1"/>
          <p:nvPr/>
        </p:nvSpPr>
        <p:spPr>
          <a:xfrm>
            <a:off x="528084" y="1032833"/>
            <a:ext cx="7459132" cy="1200329"/>
          </a:xfrm>
          <a:prstGeom prst="rect">
            <a:avLst/>
          </a:prstGeom>
          <a:solidFill>
            <a:schemeClr val="bg1"/>
          </a:solidFill>
        </p:spPr>
        <p:txBody>
          <a:bodyPr wrap="square" rtlCol="0">
            <a:spAutoFit/>
          </a:bodyPr>
          <a:lstStyle/>
          <a:p>
            <a:pPr algn="l" rtl="0"/>
            <a:r>
              <a:rPr lang="en-gb" sz="3600" b="1" i="0" u="none" baseline="0" dirty="0">
                <a:solidFill>
                  <a:srgbClr val="0153A0"/>
                </a:solidFill>
              </a:rPr>
              <a:t>Spot and rescue a drowning </a:t>
            </a:r>
            <a:br>
              <a:rPr lang="en-gb" sz="3600" b="1" i="0" u="none" baseline="0" dirty="0">
                <a:solidFill>
                  <a:srgbClr val="0153A0"/>
                </a:solidFill>
              </a:rPr>
            </a:br>
            <a:r>
              <a:rPr lang="en-gb" sz="3600" b="1" i="0" u="none" baseline="0" dirty="0">
                <a:solidFill>
                  <a:srgbClr val="0153A0"/>
                </a:solidFill>
              </a:rPr>
              <a:t>person: </a:t>
            </a:r>
            <a:r>
              <a:rPr lang="en-gb" sz="3600" b="0" i="0" u="none" baseline="0" dirty="0">
                <a:solidFill>
                  <a:srgbClr val="0153A0"/>
                </a:solidFill>
              </a:rPr>
              <a:t>Rescue steps</a:t>
            </a:r>
            <a:endParaRPr lang="en-gb" sz="3600" dirty="0">
              <a:solidFill>
                <a:srgbClr val="0153A0"/>
              </a:solidFill>
            </a:endParaRPr>
          </a:p>
        </p:txBody>
      </p:sp>
      <p:sp>
        <p:nvSpPr>
          <p:cNvPr id="7" name="Tekstiruutu 6">
            <a:extLst>
              <a:ext uri="{FF2B5EF4-FFF2-40B4-BE49-F238E27FC236}">
                <a16:creationId xmlns:a16="http://schemas.microsoft.com/office/drawing/2014/main" id="{DCABC226-5616-E5F9-362F-0933896F5D1C}"/>
              </a:ext>
            </a:extLst>
          </p:cNvPr>
          <p:cNvSpPr txBox="1"/>
          <p:nvPr/>
        </p:nvSpPr>
        <p:spPr>
          <a:xfrm>
            <a:off x="6833493" y="378163"/>
            <a:ext cx="4047238" cy="5484924"/>
          </a:xfrm>
          <a:prstGeom prst="rect">
            <a:avLst/>
          </a:prstGeom>
          <a:solidFill>
            <a:srgbClr val="ED1C24"/>
          </a:solidFill>
        </p:spPr>
        <p:txBody>
          <a:bodyPr wrap="square" rtlCol="0">
            <a:spAutoFit/>
          </a:bodyPr>
          <a:lstStyle/>
          <a:p>
            <a:pPr algn="ctr" rtl="0"/>
            <a:r>
              <a:rPr lang="en-gb" sz="2400" b="1" i="0" u="none" baseline="0" dirty="0">
                <a:solidFill>
                  <a:schemeClr val="bg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RESCUE STEPS</a:t>
            </a:r>
            <a:endParaRPr lang="en-gb" b="1" dirty="0">
              <a:solidFill>
                <a:schemeClr val="bg1"/>
              </a:solidFill>
              <a:latin typeface="Calibri" panose="020F0502020204030204" pitchFamily="34" charset="0"/>
              <a:cs typeface="Calibri" panose="020F0502020204030204" pitchFamily="34" charset="0"/>
            </a:endParaRPr>
          </a:p>
          <a:p>
            <a:pPr algn="l" rtl="0"/>
            <a:r>
              <a:rPr lang="en-gb" b="1" i="0" u="none" baseline="0" dirty="0">
                <a:solidFill>
                  <a:schemeClr val="bg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Call or shout for help</a:t>
            </a:r>
            <a:r>
              <a:rPr lang="en-gb" b="0" i="0" u="none" baseline="0" dirty="0">
                <a:solidFill>
                  <a:schemeClr val="bg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call 112 if necessary. Assess your chances of rescuing the person based on your abilities.</a:t>
            </a:r>
          </a:p>
          <a:p>
            <a:endParaRPr lang="en-gb" dirty="0">
              <a:solidFill>
                <a:schemeClr val="bg1"/>
              </a:solidFill>
              <a:latin typeface="Calibri" panose="020F0502020204030204" pitchFamily="34" charset="0"/>
              <a:cs typeface="Calibri" panose="020F0502020204030204" pitchFamily="34" charset="0"/>
            </a:endParaRPr>
          </a:p>
          <a:p>
            <a:pPr algn="l" rtl="0"/>
            <a:r>
              <a:rPr lang="en-gb" b="1" i="0" u="none" baseline="0" dirty="0">
                <a:solidFill>
                  <a:schemeClr val="bg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Stay calm and reassure</a:t>
            </a:r>
            <a:r>
              <a:rPr lang="en-gb" b="0" i="0" u="none" baseline="0" dirty="0">
                <a:solidFill>
                  <a:schemeClr val="bg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the person being rescued by telling them that help is on the way.</a:t>
            </a:r>
          </a:p>
          <a:p>
            <a:endParaRPr lang="en-gb" dirty="0">
              <a:solidFill>
                <a:schemeClr val="bg1"/>
              </a:solidFill>
              <a:latin typeface="Calibri" panose="020F0502020204030204" pitchFamily="34" charset="0"/>
              <a:cs typeface="Calibri" panose="020F0502020204030204" pitchFamily="34" charset="0"/>
            </a:endParaRPr>
          </a:p>
          <a:p>
            <a:pPr algn="l" rtl="0"/>
            <a:r>
              <a:rPr lang="en-gb" b="1" i="0" u="none" baseline="0" dirty="0">
                <a:solidFill>
                  <a:schemeClr val="bg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Tool</a:t>
            </a:r>
            <a:r>
              <a:rPr lang="en-gb" b="0" i="0" u="none" baseline="0" dirty="0">
                <a:solidFill>
                  <a:schemeClr val="bg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Find some tool to help you and keep you safe, preferably something that can keep you afloat.</a:t>
            </a:r>
          </a:p>
          <a:p>
            <a:endParaRPr lang="en-gb" dirty="0">
              <a:solidFill>
                <a:schemeClr val="bg1"/>
              </a:solidFill>
              <a:latin typeface="Calibri" panose="020F0502020204030204" pitchFamily="34" charset="0"/>
              <a:cs typeface="Calibri" panose="020F0502020204030204" pitchFamily="34" charset="0"/>
            </a:endParaRPr>
          </a:p>
          <a:p>
            <a:pPr algn="l" rtl="0"/>
            <a:r>
              <a:rPr lang="en-gb" b="1" i="0" u="none" baseline="0" dirty="0">
                <a:solidFill>
                  <a:schemeClr val="bg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Save the person by using the tool.</a:t>
            </a:r>
            <a:r>
              <a:rPr lang="en-gb" b="0" i="0" u="none" baseline="0" dirty="0">
                <a:solidFill>
                  <a:schemeClr val="bg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Save from dry land, if possible. Keep the tool between yourself and the person being rescued. Help the person onto dry land and perform first aid, if necessary.</a:t>
            </a:r>
          </a:p>
        </p:txBody>
      </p:sp>
      <p:pic>
        <p:nvPicPr>
          <p:cNvPr id="8" name="Picture 7">
            <a:extLst>
              <a:ext uri="{FF2B5EF4-FFF2-40B4-BE49-F238E27FC236}">
                <a16:creationId xmlns:a16="http://schemas.microsoft.com/office/drawing/2014/main" id="{60FE9634-31B3-ED03-5C8A-79C78322BB75}"/>
              </a:ext>
            </a:extLst>
          </p:cNvPr>
          <p:cNvPicPr>
            <a:picLocks noChangeAspect="1"/>
          </p:cNvPicPr>
          <p:nvPr/>
        </p:nvPicPr>
        <p:blipFill>
          <a:blip r:embed="rId4"/>
          <a:stretch>
            <a:fillRect/>
          </a:stretch>
        </p:blipFill>
        <p:spPr>
          <a:xfrm>
            <a:off x="128337" y="1"/>
            <a:ext cx="1040063" cy="698628"/>
          </a:xfrm>
          <a:prstGeom prst="rect">
            <a:avLst/>
          </a:prstGeom>
        </p:spPr>
      </p:pic>
      <p:pic>
        <p:nvPicPr>
          <p:cNvPr id="9" name="Picture 2" descr="Etusivu - Suomen Uimaopetus- ja Hengenpelastusliitto">
            <a:extLst>
              <a:ext uri="{FF2B5EF4-FFF2-40B4-BE49-F238E27FC236}">
                <a16:creationId xmlns:a16="http://schemas.microsoft.com/office/drawing/2014/main" id="{B56C97A1-EC2D-736E-DDDD-70E8089217C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352093" y="28849"/>
            <a:ext cx="698628" cy="698628"/>
          </a:xfrm>
          <a:prstGeom prst="rect">
            <a:avLst/>
          </a:prstGeom>
          <a:noFill/>
          <a:extLst>
            <a:ext uri="{909E8E84-426E-40DD-AFC4-6F175D3DCCD1}">
              <a14:hiddenFill xmlns:a14="http://schemas.microsoft.com/office/drawing/2010/main">
                <a:solidFill>
                  <a:srgbClr val="FFFFFF"/>
                </a:solidFill>
              </a14:hiddenFill>
            </a:ext>
          </a:extLst>
        </p:spPr>
      </p:pic>
      <p:sp>
        <p:nvSpPr>
          <p:cNvPr id="6" name="Tekstiruutu 5">
            <a:extLst>
              <a:ext uri="{FF2B5EF4-FFF2-40B4-BE49-F238E27FC236}">
                <a16:creationId xmlns:a16="http://schemas.microsoft.com/office/drawing/2014/main" id="{FEC4B910-594E-12F5-0F77-EC6FB1E828B7}"/>
              </a:ext>
            </a:extLst>
          </p:cNvPr>
          <p:cNvSpPr txBox="1"/>
          <p:nvPr/>
        </p:nvSpPr>
        <p:spPr>
          <a:xfrm>
            <a:off x="531286" y="6325572"/>
            <a:ext cx="4550832" cy="307777"/>
          </a:xfrm>
          <a:prstGeom prst="rect">
            <a:avLst/>
          </a:prstGeom>
          <a:solidFill>
            <a:schemeClr val="bg1"/>
          </a:solidFill>
        </p:spPr>
        <p:txBody>
          <a:bodyPr wrap="square" rtlCol="0">
            <a:spAutoFit/>
          </a:bodyPr>
          <a:lstStyle/>
          <a:p>
            <a:pPr algn="l" rtl="0"/>
            <a:r>
              <a:rPr lang="en-gb" sz="1400" b="1"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https://youtu.be/64r6OUFJlJg</a:t>
            </a:r>
            <a:endParaRPr lang="en-gb" sz="1400" b="1"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FCAD54C5-7673-9691-DDD0-1952D2E1E58A}"/>
              </a:ext>
            </a:extLst>
          </p:cNvPr>
          <p:cNvSpPr txBox="1"/>
          <p:nvPr/>
        </p:nvSpPr>
        <p:spPr>
          <a:xfrm>
            <a:off x="10164235" y="5987018"/>
            <a:ext cx="669931" cy="646331"/>
          </a:xfrm>
          <a:prstGeom prst="rect">
            <a:avLst/>
          </a:prstGeom>
          <a:solidFill>
            <a:srgbClr val="FFFFFF"/>
          </a:solidFill>
        </p:spPr>
        <p:txBody>
          <a:bodyPr wrap="square" rtlCol="0">
            <a:spAutoFit/>
          </a:bodyPr>
          <a:lstStyle/>
          <a:p>
            <a:r>
              <a:rPr lang="fi-FI" dirty="0">
                <a:solidFill>
                  <a:srgbClr val="FFFFFF"/>
                </a:solidFill>
              </a:rPr>
              <a:t>H</a:t>
            </a:r>
          </a:p>
          <a:p>
            <a:r>
              <a:rPr lang="fi-FI" dirty="0">
                <a:solidFill>
                  <a:srgbClr val="FFFFFF"/>
                </a:solidFill>
              </a:rPr>
              <a:t>h</a:t>
            </a:r>
          </a:p>
        </p:txBody>
      </p:sp>
    </p:spTree>
    <p:extLst>
      <p:ext uri="{BB962C8B-B14F-4D97-AF65-F5344CB8AC3E}">
        <p14:creationId xmlns:p14="http://schemas.microsoft.com/office/powerpoint/2010/main" val="1302675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81577AD-DA5F-48B3-8FB9-5199BA9EE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5350"/>
            <a:ext cx="4642228" cy="5330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025872E-DAD6-4A30-BBDD-4C34C747723B}"/>
              </a:ext>
            </a:extLst>
          </p:cNvPr>
          <p:cNvSpPr>
            <a:spLocks noGrp="1"/>
          </p:cNvSpPr>
          <p:nvPr>
            <p:ph type="title"/>
          </p:nvPr>
        </p:nvSpPr>
        <p:spPr>
          <a:xfrm>
            <a:off x="289248" y="1123837"/>
            <a:ext cx="4143855" cy="1255469"/>
          </a:xfrm>
        </p:spPr>
        <p:txBody>
          <a:bodyPr>
            <a:noAutofit/>
          </a:bodyPr>
          <a:lstStyle/>
          <a:p>
            <a:pPr algn="l" rtl="0"/>
            <a:r>
              <a:rPr lang="en-gb" sz="3200" b="1" i="0" u="none" baseline="0" dirty="0"/>
              <a:t>Finnish Swimming Teaching and Lifesaving Federation</a:t>
            </a:r>
          </a:p>
        </p:txBody>
      </p:sp>
      <p:sp>
        <p:nvSpPr>
          <p:cNvPr id="9" name="Content Placeholder 8">
            <a:extLst>
              <a:ext uri="{FF2B5EF4-FFF2-40B4-BE49-F238E27FC236}">
                <a16:creationId xmlns:a16="http://schemas.microsoft.com/office/drawing/2014/main" id="{4B6BD7BB-96AA-43BF-BB5B-209A8F9AAE3A}"/>
              </a:ext>
            </a:extLst>
          </p:cNvPr>
          <p:cNvSpPr>
            <a:spLocks noGrp="1"/>
          </p:cNvSpPr>
          <p:nvPr>
            <p:ph idx="1"/>
          </p:nvPr>
        </p:nvSpPr>
        <p:spPr>
          <a:xfrm>
            <a:off x="289249" y="2510395"/>
            <a:ext cx="4016116" cy="3274586"/>
          </a:xfrm>
        </p:spPr>
        <p:txBody>
          <a:bodyPr anchor="t">
            <a:normAutofit/>
          </a:bodyPr>
          <a:lstStyle/>
          <a:p>
            <a:pPr algn="l" rtl="0">
              <a:lnSpc>
                <a:spcPct val="100000"/>
              </a:lnSpc>
              <a:buClr>
                <a:schemeClr val="bg1"/>
              </a:buClr>
            </a:pPr>
            <a:r>
              <a:rPr lang="en-gb" sz="1800" b="0" i="0" u="none" baseline="0" dirty="0">
                <a:solidFill>
                  <a:srgbClr val="FFFFFF"/>
                </a:solidFill>
              </a:rPr>
              <a:t>Training and education organisation for the promotion of swimming skills, water and ice safety and related conditions</a:t>
            </a:r>
          </a:p>
          <a:p>
            <a:pPr algn="l" rtl="0">
              <a:lnSpc>
                <a:spcPct val="100000"/>
              </a:lnSpc>
              <a:buClr>
                <a:schemeClr val="bg1"/>
              </a:buClr>
            </a:pPr>
            <a:r>
              <a:rPr lang="en-gb" sz="1800" b="0" i="0" u="none" baseline="0" dirty="0">
                <a:solidFill>
                  <a:srgbClr val="FFFFFF"/>
                </a:solidFill>
              </a:rPr>
              <a:t>This promotion is carried out in cooperation with member organisations, the swimming pool and spa industry, municipalities, public authorities, educational institutions and other stakeholders </a:t>
            </a:r>
          </a:p>
        </p:txBody>
      </p:sp>
      <p:pic>
        <p:nvPicPr>
          <p:cNvPr id="11" name="Picture 10" descr="Diagram&#10;&#10;Description automatically generated">
            <a:extLst>
              <a:ext uri="{FF2B5EF4-FFF2-40B4-BE49-F238E27FC236}">
                <a16:creationId xmlns:a16="http://schemas.microsoft.com/office/drawing/2014/main" id="{5C86AFDB-C750-476E-B7EB-32F1A78BD5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8494" y="1607474"/>
            <a:ext cx="6476539" cy="3643052"/>
          </a:xfrm>
          <a:prstGeom prst="rect">
            <a:avLst/>
          </a:prstGeom>
        </p:spPr>
      </p:pic>
      <p:sp>
        <p:nvSpPr>
          <p:cNvPr id="5" name="Slide Number Placeholder 4">
            <a:extLst>
              <a:ext uri="{FF2B5EF4-FFF2-40B4-BE49-F238E27FC236}">
                <a16:creationId xmlns:a16="http://schemas.microsoft.com/office/drawing/2014/main" id="{94A6F51A-EAF3-4282-AD2C-336A10CECAD5}"/>
              </a:ext>
            </a:extLst>
          </p:cNvPr>
          <p:cNvSpPr>
            <a:spLocks noGrp="1"/>
          </p:cNvSpPr>
          <p:nvPr>
            <p:ph type="sldNum" sz="quarter" idx="12"/>
          </p:nvPr>
        </p:nvSpPr>
        <p:spPr>
          <a:xfrm>
            <a:off x="10634135" y="6356350"/>
            <a:ext cx="1530927" cy="365125"/>
          </a:xfrm>
        </p:spPr>
        <p:txBody>
          <a:bodyPr>
            <a:normAutofit/>
          </a:bodyPr>
          <a:lstStyle/>
          <a:p>
            <a:pPr algn="r" rtl="0">
              <a:spcAft>
                <a:spcPts val="600"/>
              </a:spcAft>
            </a:pPr>
            <a:fld id="{B7DA4E9F-0A7E-452B-AE79-EEF7D13AAFEF}" type="slidenum">
              <a:rPr/>
              <a:pPr>
                <a:spcAft>
                  <a:spcPts val="600"/>
                </a:spcAft>
              </a:pPr>
              <a:t>2</a:t>
            </a:fld>
            <a:endParaRPr lang="en-gb"/>
          </a:p>
        </p:txBody>
      </p:sp>
      <p:pic>
        <p:nvPicPr>
          <p:cNvPr id="13" name="Picture 2" descr="Etusivu - Suomen Uimaopetus- ja Hengenpelastusliitto">
            <a:extLst>
              <a:ext uri="{FF2B5EF4-FFF2-40B4-BE49-F238E27FC236}">
                <a16:creationId xmlns:a16="http://schemas.microsoft.com/office/drawing/2014/main" id="{7C091AA2-7C56-4910-8D01-9C9A5F55265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352093" y="28849"/>
            <a:ext cx="698628" cy="69862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E3BDBC42-6FA8-4215-B065-47EF2B3E0EAD}"/>
              </a:ext>
            </a:extLst>
          </p:cNvPr>
          <p:cNvPicPr>
            <a:picLocks noChangeAspect="1"/>
          </p:cNvPicPr>
          <p:nvPr/>
        </p:nvPicPr>
        <p:blipFill>
          <a:blip r:embed="rId5"/>
          <a:stretch>
            <a:fillRect/>
          </a:stretch>
        </p:blipFill>
        <p:spPr>
          <a:xfrm>
            <a:off x="128337" y="1"/>
            <a:ext cx="1040063" cy="698628"/>
          </a:xfrm>
          <a:prstGeom prst="rect">
            <a:avLst/>
          </a:prstGeom>
        </p:spPr>
      </p:pic>
      <p:sp>
        <p:nvSpPr>
          <p:cNvPr id="10" name="Footer Placeholder 3">
            <a:extLst>
              <a:ext uri="{FF2B5EF4-FFF2-40B4-BE49-F238E27FC236}">
                <a16:creationId xmlns:a16="http://schemas.microsoft.com/office/drawing/2014/main" id="{06323C9A-800D-9341-F050-03F93CB6E2E8}"/>
              </a:ext>
            </a:extLst>
          </p:cNvPr>
          <p:cNvSpPr>
            <a:spLocks noGrp="1"/>
          </p:cNvSpPr>
          <p:nvPr>
            <p:ph type="ftr" sz="quarter" idx="11"/>
          </p:nvPr>
        </p:nvSpPr>
        <p:spPr>
          <a:xfrm>
            <a:off x="3869268" y="6356350"/>
            <a:ext cx="5911517" cy="365125"/>
          </a:xfrm>
        </p:spPr>
        <p:txBody>
          <a:bodyPr>
            <a:normAutofit/>
          </a:bodyPr>
          <a:lstStyle/>
          <a:p>
            <a:pPr algn="l" rtl="0">
              <a:spcAft>
                <a:spcPts val="600"/>
              </a:spcAft>
            </a:pPr>
            <a:r>
              <a:rPr lang="en-gb" b="0" i="0" u="none" baseline="0"/>
              <a:t>Home safety coaching &amp; FSL 2022</a:t>
            </a:r>
          </a:p>
        </p:txBody>
      </p:sp>
      <p:sp>
        <p:nvSpPr>
          <p:cNvPr id="3" name="Tekstiruutu 2">
            <a:extLst>
              <a:ext uri="{FF2B5EF4-FFF2-40B4-BE49-F238E27FC236}">
                <a16:creationId xmlns:a16="http://schemas.microsoft.com/office/drawing/2014/main" id="{EF9C2FE8-FC4E-F9A6-FADF-0DEC316E02C1}"/>
              </a:ext>
            </a:extLst>
          </p:cNvPr>
          <p:cNvSpPr txBox="1"/>
          <p:nvPr/>
        </p:nvSpPr>
        <p:spPr>
          <a:xfrm>
            <a:off x="6420900" y="1597444"/>
            <a:ext cx="2921339" cy="400110"/>
          </a:xfrm>
          <a:prstGeom prst="rect">
            <a:avLst/>
          </a:prstGeom>
          <a:solidFill>
            <a:schemeClr val="bg1"/>
          </a:solidFill>
        </p:spPr>
        <p:txBody>
          <a:bodyPr wrap="square" rtlCol="0">
            <a:spAutoFit/>
          </a:bodyPr>
          <a:lstStyle/>
          <a:p>
            <a:pPr algn="ctr" rtl="0"/>
            <a:r>
              <a:rPr lang="en-gb" sz="2000" b="0" i="0" u="none" baseline="0" dirty="0">
                <a:solidFill>
                  <a:srgbClr val="0153A0"/>
                </a:solidFill>
                <a:latin typeface="Segoe UI Black" panose="020B0A02040204020203" pitchFamily="34" charset="0"/>
                <a:ea typeface="Segoe UI Black" panose="020B0A02040204020203" pitchFamily="34" charset="0"/>
                <a:cs typeface="Segoe UI Black" panose="020B0A02040204020203" pitchFamily="34" charset="0"/>
                <a:sym typeface="Segoe UI Black" panose="020B0A02040204020203" pitchFamily="34" charset="0"/>
              </a:rPr>
              <a:t>NONE SHALL DROWN</a:t>
            </a:r>
            <a:endParaRPr lang="en-gb" sz="2000" dirty="0">
              <a:solidFill>
                <a:srgbClr val="0153A0"/>
              </a:solidFill>
              <a:latin typeface="Segoe UI Black" panose="020B0A02040204020203" pitchFamily="34" charset="0"/>
              <a:ea typeface="Segoe UI Black" panose="020B0A02040204020203" pitchFamily="34" charset="0"/>
            </a:endParaRPr>
          </a:p>
        </p:txBody>
      </p:sp>
      <p:sp>
        <p:nvSpPr>
          <p:cNvPr id="7" name="Tekstiruutu 6">
            <a:extLst>
              <a:ext uri="{FF2B5EF4-FFF2-40B4-BE49-F238E27FC236}">
                <a16:creationId xmlns:a16="http://schemas.microsoft.com/office/drawing/2014/main" id="{A7BDA1C5-AC57-ED36-3F11-240A43D04727}"/>
              </a:ext>
            </a:extLst>
          </p:cNvPr>
          <p:cNvSpPr txBox="1"/>
          <p:nvPr/>
        </p:nvSpPr>
        <p:spPr>
          <a:xfrm>
            <a:off x="5981124" y="1950128"/>
            <a:ext cx="4054299" cy="461665"/>
          </a:xfrm>
          <a:prstGeom prst="rect">
            <a:avLst/>
          </a:prstGeom>
          <a:solidFill>
            <a:schemeClr val="bg1"/>
          </a:solidFill>
        </p:spPr>
        <p:txBody>
          <a:bodyPr wrap="square" rtlCol="0">
            <a:spAutoFit/>
          </a:bodyPr>
          <a:lstStyle/>
          <a:p>
            <a:pPr algn="ctr" rtl="0"/>
            <a:r>
              <a:rPr lang="en-gb" sz="800" b="1" i="1" u="none" baseline="0" dirty="0">
                <a:solidFill>
                  <a:srgbClr val="0153A0"/>
                </a:solidFill>
              </a:rPr>
              <a:t>Everyone living in Finland will know how to swim and anticipate potential dangers around water and </a:t>
            </a:r>
            <a:r>
              <a:rPr lang="en-GB" sz="800" b="1" i="1" u="none" baseline="0" dirty="0">
                <a:solidFill>
                  <a:srgbClr val="0153A0"/>
                </a:solidFill>
              </a:rPr>
              <a:t>ice and</a:t>
            </a:r>
            <a:r>
              <a:rPr lang="en-gb" sz="800" b="1" i="1" u="none" baseline="0" dirty="0">
                <a:solidFill>
                  <a:srgbClr val="0153A0"/>
                </a:solidFill>
              </a:rPr>
              <a:t> will possess sufficient knowledge and skills to rescue themselves or others from the water.</a:t>
            </a:r>
            <a:endParaRPr lang="en-gb" sz="800" b="1" i="1" dirty="0">
              <a:solidFill>
                <a:srgbClr val="0153A0"/>
              </a:solidFill>
            </a:endParaRPr>
          </a:p>
        </p:txBody>
      </p:sp>
      <p:sp>
        <p:nvSpPr>
          <p:cNvPr id="8" name="Tekstiruutu 7">
            <a:extLst>
              <a:ext uri="{FF2B5EF4-FFF2-40B4-BE49-F238E27FC236}">
                <a16:creationId xmlns:a16="http://schemas.microsoft.com/office/drawing/2014/main" id="{AC0D666D-B3BD-7C4A-1222-A146844425DD}"/>
              </a:ext>
            </a:extLst>
          </p:cNvPr>
          <p:cNvSpPr txBox="1"/>
          <p:nvPr/>
        </p:nvSpPr>
        <p:spPr>
          <a:xfrm>
            <a:off x="4905710" y="2379306"/>
            <a:ext cx="2040241" cy="340519"/>
          </a:xfrm>
          <a:prstGeom prst="roundRect">
            <a:avLst/>
          </a:prstGeom>
          <a:solidFill>
            <a:schemeClr val="bg1"/>
          </a:solidFill>
        </p:spPr>
        <p:txBody>
          <a:bodyPr wrap="square" rtlCol="0">
            <a:spAutoFit/>
          </a:bodyPr>
          <a:lstStyle/>
          <a:p>
            <a:pPr algn="l" rtl="0"/>
            <a:r>
              <a:rPr lang="en-gb" sz="1400" b="1" i="0" u="none" baseline="0" dirty="0">
                <a:solidFill>
                  <a:srgbClr val="FB674E"/>
                </a:solidFill>
              </a:rPr>
              <a:t>Operating environment</a:t>
            </a:r>
            <a:endParaRPr lang="en-gb" sz="1200" b="1" dirty="0">
              <a:solidFill>
                <a:srgbClr val="FB674E"/>
              </a:solidFill>
            </a:endParaRPr>
          </a:p>
        </p:txBody>
      </p:sp>
      <p:sp>
        <p:nvSpPr>
          <p:cNvPr id="12" name="Tekstiruutu 11">
            <a:extLst>
              <a:ext uri="{FF2B5EF4-FFF2-40B4-BE49-F238E27FC236}">
                <a16:creationId xmlns:a16="http://schemas.microsoft.com/office/drawing/2014/main" id="{A646AA8B-481F-ED8C-A773-D8037F04EDD0}"/>
              </a:ext>
            </a:extLst>
          </p:cNvPr>
          <p:cNvSpPr txBox="1"/>
          <p:nvPr/>
        </p:nvSpPr>
        <p:spPr>
          <a:xfrm>
            <a:off x="9526106" y="2411459"/>
            <a:ext cx="866249" cy="307777"/>
          </a:xfrm>
          <a:prstGeom prst="rect">
            <a:avLst/>
          </a:prstGeom>
          <a:solidFill>
            <a:schemeClr val="bg1"/>
          </a:solidFill>
        </p:spPr>
        <p:txBody>
          <a:bodyPr wrap="square" rtlCol="0">
            <a:spAutoFit/>
          </a:bodyPr>
          <a:lstStyle/>
          <a:p>
            <a:pPr algn="l" rtl="0"/>
            <a:r>
              <a:rPr lang="en-gb" sz="1400" b="1" i="0" u="none" baseline="0" dirty="0">
                <a:solidFill>
                  <a:srgbClr val="FB674E"/>
                </a:solidFill>
              </a:rPr>
              <a:t>Tasks</a:t>
            </a:r>
            <a:endParaRPr lang="en-gb" sz="1200" b="1" dirty="0">
              <a:solidFill>
                <a:srgbClr val="FB674E"/>
              </a:solidFill>
            </a:endParaRPr>
          </a:p>
        </p:txBody>
      </p:sp>
      <p:sp>
        <p:nvSpPr>
          <p:cNvPr id="15" name="Tekstiruutu 14">
            <a:extLst>
              <a:ext uri="{FF2B5EF4-FFF2-40B4-BE49-F238E27FC236}">
                <a16:creationId xmlns:a16="http://schemas.microsoft.com/office/drawing/2014/main" id="{C75A1E64-4DE7-8221-0792-C10B592963F0}"/>
              </a:ext>
            </a:extLst>
          </p:cNvPr>
          <p:cNvSpPr txBox="1"/>
          <p:nvPr/>
        </p:nvSpPr>
        <p:spPr>
          <a:xfrm>
            <a:off x="5358704" y="2760160"/>
            <a:ext cx="1134255" cy="366428"/>
          </a:xfrm>
          <a:custGeom>
            <a:avLst/>
            <a:gdLst>
              <a:gd name="connsiteX0" fmla="*/ 0 w 1219200"/>
              <a:gd name="connsiteY0" fmla="*/ 68105 h 408623"/>
              <a:gd name="connsiteX1" fmla="*/ 68105 w 1219200"/>
              <a:gd name="connsiteY1" fmla="*/ 0 h 408623"/>
              <a:gd name="connsiteX2" fmla="*/ 1151095 w 1219200"/>
              <a:gd name="connsiteY2" fmla="*/ 0 h 408623"/>
              <a:gd name="connsiteX3" fmla="*/ 1219200 w 1219200"/>
              <a:gd name="connsiteY3" fmla="*/ 68105 h 408623"/>
              <a:gd name="connsiteX4" fmla="*/ 1219200 w 1219200"/>
              <a:gd name="connsiteY4" fmla="*/ 340518 h 408623"/>
              <a:gd name="connsiteX5" fmla="*/ 1151095 w 1219200"/>
              <a:gd name="connsiteY5" fmla="*/ 408623 h 408623"/>
              <a:gd name="connsiteX6" fmla="*/ 68105 w 1219200"/>
              <a:gd name="connsiteY6" fmla="*/ 408623 h 408623"/>
              <a:gd name="connsiteX7" fmla="*/ 0 w 1219200"/>
              <a:gd name="connsiteY7" fmla="*/ 340518 h 408623"/>
              <a:gd name="connsiteX8" fmla="*/ 0 w 1219200"/>
              <a:gd name="connsiteY8" fmla="*/ 68105 h 408623"/>
              <a:gd name="connsiteX0" fmla="*/ 0 w 1219200"/>
              <a:gd name="connsiteY0" fmla="*/ 68105 h 408623"/>
              <a:gd name="connsiteX1" fmla="*/ 68105 w 1219200"/>
              <a:gd name="connsiteY1" fmla="*/ 0 h 408623"/>
              <a:gd name="connsiteX2" fmla="*/ 1151095 w 1219200"/>
              <a:gd name="connsiteY2" fmla="*/ 0 h 408623"/>
              <a:gd name="connsiteX3" fmla="*/ 1143965 w 1219200"/>
              <a:gd name="connsiteY3" fmla="*/ 70999 h 408623"/>
              <a:gd name="connsiteX4" fmla="*/ 1219200 w 1219200"/>
              <a:gd name="connsiteY4" fmla="*/ 340518 h 408623"/>
              <a:gd name="connsiteX5" fmla="*/ 1151095 w 1219200"/>
              <a:gd name="connsiteY5" fmla="*/ 408623 h 408623"/>
              <a:gd name="connsiteX6" fmla="*/ 68105 w 1219200"/>
              <a:gd name="connsiteY6" fmla="*/ 408623 h 408623"/>
              <a:gd name="connsiteX7" fmla="*/ 0 w 1219200"/>
              <a:gd name="connsiteY7" fmla="*/ 340518 h 408623"/>
              <a:gd name="connsiteX8" fmla="*/ 0 w 1219200"/>
              <a:gd name="connsiteY8" fmla="*/ 68105 h 408623"/>
              <a:gd name="connsiteX0" fmla="*/ 0 w 1169952"/>
              <a:gd name="connsiteY0" fmla="*/ 68105 h 408623"/>
              <a:gd name="connsiteX1" fmla="*/ 68105 w 1169952"/>
              <a:gd name="connsiteY1" fmla="*/ 0 h 408623"/>
              <a:gd name="connsiteX2" fmla="*/ 1151095 w 1169952"/>
              <a:gd name="connsiteY2" fmla="*/ 0 h 408623"/>
              <a:gd name="connsiteX3" fmla="*/ 1143965 w 1169952"/>
              <a:gd name="connsiteY3" fmla="*/ 70999 h 408623"/>
              <a:gd name="connsiteX4" fmla="*/ 1158433 w 1169952"/>
              <a:gd name="connsiteY4" fmla="*/ 334731 h 408623"/>
              <a:gd name="connsiteX5" fmla="*/ 1151095 w 1169952"/>
              <a:gd name="connsiteY5" fmla="*/ 408623 h 408623"/>
              <a:gd name="connsiteX6" fmla="*/ 68105 w 1169952"/>
              <a:gd name="connsiteY6" fmla="*/ 408623 h 408623"/>
              <a:gd name="connsiteX7" fmla="*/ 0 w 1169952"/>
              <a:gd name="connsiteY7" fmla="*/ 340518 h 408623"/>
              <a:gd name="connsiteX8" fmla="*/ 0 w 1169952"/>
              <a:gd name="connsiteY8" fmla="*/ 68105 h 408623"/>
              <a:gd name="connsiteX0" fmla="*/ 28937 w 1169952"/>
              <a:gd name="connsiteY0" fmla="*/ 76786 h 408623"/>
              <a:gd name="connsiteX1" fmla="*/ 68105 w 1169952"/>
              <a:gd name="connsiteY1" fmla="*/ 0 h 408623"/>
              <a:gd name="connsiteX2" fmla="*/ 1151095 w 1169952"/>
              <a:gd name="connsiteY2" fmla="*/ 0 h 408623"/>
              <a:gd name="connsiteX3" fmla="*/ 1143965 w 1169952"/>
              <a:gd name="connsiteY3" fmla="*/ 70999 h 408623"/>
              <a:gd name="connsiteX4" fmla="*/ 1158433 w 1169952"/>
              <a:gd name="connsiteY4" fmla="*/ 334731 h 408623"/>
              <a:gd name="connsiteX5" fmla="*/ 1151095 w 1169952"/>
              <a:gd name="connsiteY5" fmla="*/ 408623 h 408623"/>
              <a:gd name="connsiteX6" fmla="*/ 68105 w 1169952"/>
              <a:gd name="connsiteY6" fmla="*/ 408623 h 408623"/>
              <a:gd name="connsiteX7" fmla="*/ 0 w 1169952"/>
              <a:gd name="connsiteY7" fmla="*/ 340518 h 408623"/>
              <a:gd name="connsiteX8" fmla="*/ 28937 w 1169952"/>
              <a:gd name="connsiteY8" fmla="*/ 76786 h 408623"/>
              <a:gd name="connsiteX0" fmla="*/ 0 w 1141015"/>
              <a:gd name="connsiteY0" fmla="*/ 76786 h 408623"/>
              <a:gd name="connsiteX1" fmla="*/ 39168 w 1141015"/>
              <a:gd name="connsiteY1" fmla="*/ 0 h 408623"/>
              <a:gd name="connsiteX2" fmla="*/ 1122158 w 1141015"/>
              <a:gd name="connsiteY2" fmla="*/ 0 h 408623"/>
              <a:gd name="connsiteX3" fmla="*/ 1115028 w 1141015"/>
              <a:gd name="connsiteY3" fmla="*/ 70999 h 408623"/>
              <a:gd name="connsiteX4" fmla="*/ 1129496 w 1141015"/>
              <a:gd name="connsiteY4" fmla="*/ 334731 h 408623"/>
              <a:gd name="connsiteX5" fmla="*/ 1122158 w 1141015"/>
              <a:gd name="connsiteY5" fmla="*/ 408623 h 408623"/>
              <a:gd name="connsiteX6" fmla="*/ 39168 w 1141015"/>
              <a:gd name="connsiteY6" fmla="*/ 408623 h 408623"/>
              <a:gd name="connsiteX7" fmla="*/ 5787 w 1141015"/>
              <a:gd name="connsiteY7" fmla="*/ 331837 h 408623"/>
              <a:gd name="connsiteX8" fmla="*/ 0 w 1141015"/>
              <a:gd name="connsiteY8" fmla="*/ 76786 h 408623"/>
              <a:gd name="connsiteX0" fmla="*/ 0 w 1137207"/>
              <a:gd name="connsiteY0" fmla="*/ 76786 h 408623"/>
              <a:gd name="connsiteX1" fmla="*/ 39168 w 1137207"/>
              <a:gd name="connsiteY1" fmla="*/ 0 h 408623"/>
              <a:gd name="connsiteX2" fmla="*/ 1122158 w 1137207"/>
              <a:gd name="connsiteY2" fmla="*/ 0 h 408623"/>
              <a:gd name="connsiteX3" fmla="*/ 1115028 w 1137207"/>
              <a:gd name="connsiteY3" fmla="*/ 70999 h 408623"/>
              <a:gd name="connsiteX4" fmla="*/ 1129496 w 1137207"/>
              <a:gd name="connsiteY4" fmla="*/ 334731 h 408623"/>
              <a:gd name="connsiteX5" fmla="*/ 1099009 w 1137207"/>
              <a:gd name="connsiteY5" fmla="*/ 365218 h 408623"/>
              <a:gd name="connsiteX6" fmla="*/ 39168 w 1137207"/>
              <a:gd name="connsiteY6" fmla="*/ 408623 h 408623"/>
              <a:gd name="connsiteX7" fmla="*/ 5787 w 1137207"/>
              <a:gd name="connsiteY7" fmla="*/ 331837 h 408623"/>
              <a:gd name="connsiteX8" fmla="*/ 0 w 1137207"/>
              <a:gd name="connsiteY8" fmla="*/ 76786 h 408623"/>
              <a:gd name="connsiteX0" fmla="*/ 0 w 1137207"/>
              <a:gd name="connsiteY0" fmla="*/ 76786 h 365756"/>
              <a:gd name="connsiteX1" fmla="*/ 39168 w 1137207"/>
              <a:gd name="connsiteY1" fmla="*/ 0 h 365756"/>
              <a:gd name="connsiteX2" fmla="*/ 1122158 w 1137207"/>
              <a:gd name="connsiteY2" fmla="*/ 0 h 365756"/>
              <a:gd name="connsiteX3" fmla="*/ 1115028 w 1137207"/>
              <a:gd name="connsiteY3" fmla="*/ 70999 h 365756"/>
              <a:gd name="connsiteX4" fmla="*/ 1129496 w 1137207"/>
              <a:gd name="connsiteY4" fmla="*/ 334731 h 365756"/>
              <a:gd name="connsiteX5" fmla="*/ 1099009 w 1137207"/>
              <a:gd name="connsiteY5" fmla="*/ 365218 h 365756"/>
              <a:gd name="connsiteX6" fmla="*/ 33380 w 1137207"/>
              <a:gd name="connsiteY6" fmla="*/ 359431 h 365756"/>
              <a:gd name="connsiteX7" fmla="*/ 5787 w 1137207"/>
              <a:gd name="connsiteY7" fmla="*/ 331837 h 365756"/>
              <a:gd name="connsiteX8" fmla="*/ 0 w 1137207"/>
              <a:gd name="connsiteY8" fmla="*/ 76786 h 365756"/>
              <a:gd name="connsiteX0" fmla="*/ 0 w 1137207"/>
              <a:gd name="connsiteY0" fmla="*/ 76786 h 366428"/>
              <a:gd name="connsiteX1" fmla="*/ 39168 w 1137207"/>
              <a:gd name="connsiteY1" fmla="*/ 0 h 366428"/>
              <a:gd name="connsiteX2" fmla="*/ 1122158 w 1137207"/>
              <a:gd name="connsiteY2" fmla="*/ 0 h 366428"/>
              <a:gd name="connsiteX3" fmla="*/ 1115028 w 1137207"/>
              <a:gd name="connsiteY3" fmla="*/ 70999 h 366428"/>
              <a:gd name="connsiteX4" fmla="*/ 1088984 w 1137207"/>
              <a:gd name="connsiteY4" fmla="*/ 337625 h 366428"/>
              <a:gd name="connsiteX5" fmla="*/ 1099009 w 1137207"/>
              <a:gd name="connsiteY5" fmla="*/ 365218 h 366428"/>
              <a:gd name="connsiteX6" fmla="*/ 33380 w 1137207"/>
              <a:gd name="connsiteY6" fmla="*/ 359431 h 366428"/>
              <a:gd name="connsiteX7" fmla="*/ 5787 w 1137207"/>
              <a:gd name="connsiteY7" fmla="*/ 331837 h 366428"/>
              <a:gd name="connsiteX8" fmla="*/ 0 w 1137207"/>
              <a:gd name="connsiteY8" fmla="*/ 76786 h 366428"/>
              <a:gd name="connsiteX0" fmla="*/ 0 w 1134255"/>
              <a:gd name="connsiteY0" fmla="*/ 76786 h 366428"/>
              <a:gd name="connsiteX1" fmla="*/ 39168 w 1134255"/>
              <a:gd name="connsiteY1" fmla="*/ 0 h 366428"/>
              <a:gd name="connsiteX2" fmla="*/ 1122158 w 1134255"/>
              <a:gd name="connsiteY2" fmla="*/ 0 h 366428"/>
              <a:gd name="connsiteX3" fmla="*/ 1097666 w 1134255"/>
              <a:gd name="connsiteY3" fmla="*/ 70999 h 366428"/>
              <a:gd name="connsiteX4" fmla="*/ 1088984 w 1134255"/>
              <a:gd name="connsiteY4" fmla="*/ 337625 h 366428"/>
              <a:gd name="connsiteX5" fmla="*/ 1099009 w 1134255"/>
              <a:gd name="connsiteY5" fmla="*/ 365218 h 366428"/>
              <a:gd name="connsiteX6" fmla="*/ 33380 w 1134255"/>
              <a:gd name="connsiteY6" fmla="*/ 359431 h 366428"/>
              <a:gd name="connsiteX7" fmla="*/ 5787 w 1134255"/>
              <a:gd name="connsiteY7" fmla="*/ 331837 h 366428"/>
              <a:gd name="connsiteX8" fmla="*/ 0 w 1134255"/>
              <a:gd name="connsiteY8" fmla="*/ 76786 h 36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4255" h="366428">
                <a:moveTo>
                  <a:pt x="0" y="76786"/>
                </a:moveTo>
                <a:cubicBezTo>
                  <a:pt x="0" y="39173"/>
                  <a:pt x="1555" y="0"/>
                  <a:pt x="39168" y="0"/>
                </a:cubicBezTo>
                <a:lnTo>
                  <a:pt x="1122158" y="0"/>
                </a:lnTo>
                <a:cubicBezTo>
                  <a:pt x="1159771" y="0"/>
                  <a:pt x="1097666" y="33386"/>
                  <a:pt x="1097666" y="70999"/>
                </a:cubicBezTo>
                <a:cubicBezTo>
                  <a:pt x="1097666" y="161803"/>
                  <a:pt x="1088984" y="246821"/>
                  <a:pt x="1088984" y="337625"/>
                </a:cubicBezTo>
                <a:cubicBezTo>
                  <a:pt x="1088984" y="375238"/>
                  <a:pt x="1136622" y="365218"/>
                  <a:pt x="1099009" y="365218"/>
                </a:cubicBezTo>
                <a:lnTo>
                  <a:pt x="33380" y="359431"/>
                </a:lnTo>
                <a:cubicBezTo>
                  <a:pt x="-4233" y="359431"/>
                  <a:pt x="5787" y="369450"/>
                  <a:pt x="5787" y="331837"/>
                </a:cubicBezTo>
                <a:lnTo>
                  <a:pt x="0" y="76786"/>
                </a:lnTo>
                <a:close/>
              </a:path>
            </a:pathLst>
          </a:custGeom>
          <a:solidFill>
            <a:srgbClr val="00ABBE"/>
          </a:solidFill>
        </p:spPr>
        <p:txBody>
          <a:bodyPr wrap="square" rtlCol="0">
            <a:spAutoFit/>
          </a:bodyPr>
          <a:lstStyle/>
          <a:p>
            <a:pPr algn="ctr" rtl="0"/>
            <a:r>
              <a:rPr lang="en-gb" sz="600" b="1" i="0" u="none" baseline="0" dirty="0">
                <a:solidFill>
                  <a:schemeClr val="bg1"/>
                </a:solidFill>
              </a:rPr>
              <a:t>Tightening public finances and a shrinking financial basis for organisations</a:t>
            </a:r>
            <a:endParaRPr lang="en-gb" sz="600" b="1" dirty="0">
              <a:solidFill>
                <a:schemeClr val="bg1"/>
              </a:solidFill>
            </a:endParaRPr>
          </a:p>
        </p:txBody>
      </p:sp>
      <p:sp>
        <p:nvSpPr>
          <p:cNvPr id="17" name="Tekstiruutu 16">
            <a:extLst>
              <a:ext uri="{FF2B5EF4-FFF2-40B4-BE49-F238E27FC236}">
                <a16:creationId xmlns:a16="http://schemas.microsoft.com/office/drawing/2014/main" id="{0CA2F1A0-86D4-1B05-65BD-3FFB66896C7B}"/>
              </a:ext>
            </a:extLst>
          </p:cNvPr>
          <p:cNvSpPr txBox="1"/>
          <p:nvPr/>
        </p:nvSpPr>
        <p:spPr>
          <a:xfrm>
            <a:off x="5309993" y="3213911"/>
            <a:ext cx="1131931" cy="306467"/>
          </a:xfrm>
          <a:prstGeom prst="roundRect">
            <a:avLst/>
          </a:prstGeom>
          <a:solidFill>
            <a:srgbClr val="00ABBE"/>
          </a:solidFill>
        </p:spPr>
        <p:txBody>
          <a:bodyPr wrap="square" rtlCol="0">
            <a:spAutoFit/>
          </a:bodyPr>
          <a:lstStyle/>
          <a:p>
            <a:pPr algn="ctr" rtl="0"/>
            <a:r>
              <a:rPr lang="en-gb" sz="600" b="1" i="0" u="none" baseline="0" dirty="0">
                <a:solidFill>
                  <a:schemeClr val="bg1"/>
                </a:solidFill>
              </a:rPr>
              <a:t>Ageing and diversification of the population</a:t>
            </a:r>
            <a:endParaRPr lang="en-gb" sz="600" b="1" dirty="0">
              <a:solidFill>
                <a:schemeClr val="bg1"/>
              </a:solidFill>
            </a:endParaRPr>
          </a:p>
        </p:txBody>
      </p:sp>
      <p:sp>
        <p:nvSpPr>
          <p:cNvPr id="18" name="Tekstiruutu 17">
            <a:extLst>
              <a:ext uri="{FF2B5EF4-FFF2-40B4-BE49-F238E27FC236}">
                <a16:creationId xmlns:a16="http://schemas.microsoft.com/office/drawing/2014/main" id="{1907E420-52B6-96C8-EB42-F1355F0BF7A0}"/>
              </a:ext>
            </a:extLst>
          </p:cNvPr>
          <p:cNvSpPr txBox="1"/>
          <p:nvPr/>
        </p:nvSpPr>
        <p:spPr>
          <a:xfrm>
            <a:off x="5391914" y="3626776"/>
            <a:ext cx="1106387" cy="348393"/>
          </a:xfrm>
          <a:custGeom>
            <a:avLst/>
            <a:gdLst>
              <a:gd name="connsiteX0" fmla="*/ 0 w 1194167"/>
              <a:gd name="connsiteY0" fmla="*/ 68105 h 408623"/>
              <a:gd name="connsiteX1" fmla="*/ 68105 w 1194167"/>
              <a:gd name="connsiteY1" fmla="*/ 0 h 408623"/>
              <a:gd name="connsiteX2" fmla="*/ 1126062 w 1194167"/>
              <a:gd name="connsiteY2" fmla="*/ 0 h 408623"/>
              <a:gd name="connsiteX3" fmla="*/ 1194167 w 1194167"/>
              <a:gd name="connsiteY3" fmla="*/ 68105 h 408623"/>
              <a:gd name="connsiteX4" fmla="*/ 1194167 w 1194167"/>
              <a:gd name="connsiteY4" fmla="*/ 340518 h 408623"/>
              <a:gd name="connsiteX5" fmla="*/ 1126062 w 1194167"/>
              <a:gd name="connsiteY5" fmla="*/ 408623 h 408623"/>
              <a:gd name="connsiteX6" fmla="*/ 68105 w 1194167"/>
              <a:gd name="connsiteY6" fmla="*/ 408623 h 408623"/>
              <a:gd name="connsiteX7" fmla="*/ 0 w 1194167"/>
              <a:gd name="connsiteY7" fmla="*/ 340518 h 408623"/>
              <a:gd name="connsiteX8" fmla="*/ 0 w 1194167"/>
              <a:gd name="connsiteY8" fmla="*/ 68105 h 408623"/>
              <a:gd name="connsiteX0" fmla="*/ 0 w 1194167"/>
              <a:gd name="connsiteY0" fmla="*/ 68105 h 408623"/>
              <a:gd name="connsiteX1" fmla="*/ 68105 w 1194167"/>
              <a:gd name="connsiteY1" fmla="*/ 0 h 408623"/>
              <a:gd name="connsiteX2" fmla="*/ 1123168 w 1194167"/>
              <a:gd name="connsiteY2" fmla="*/ 23150 h 408623"/>
              <a:gd name="connsiteX3" fmla="*/ 1194167 w 1194167"/>
              <a:gd name="connsiteY3" fmla="*/ 68105 h 408623"/>
              <a:gd name="connsiteX4" fmla="*/ 1194167 w 1194167"/>
              <a:gd name="connsiteY4" fmla="*/ 340518 h 408623"/>
              <a:gd name="connsiteX5" fmla="*/ 1126062 w 1194167"/>
              <a:gd name="connsiteY5" fmla="*/ 408623 h 408623"/>
              <a:gd name="connsiteX6" fmla="*/ 68105 w 1194167"/>
              <a:gd name="connsiteY6" fmla="*/ 408623 h 408623"/>
              <a:gd name="connsiteX7" fmla="*/ 0 w 1194167"/>
              <a:gd name="connsiteY7" fmla="*/ 340518 h 408623"/>
              <a:gd name="connsiteX8" fmla="*/ 0 w 1194167"/>
              <a:gd name="connsiteY8" fmla="*/ 68105 h 408623"/>
              <a:gd name="connsiteX0" fmla="*/ 0 w 1194167"/>
              <a:gd name="connsiteY0" fmla="*/ 44955 h 385473"/>
              <a:gd name="connsiteX1" fmla="*/ 70999 w 1194167"/>
              <a:gd name="connsiteY1" fmla="*/ 0 h 385473"/>
              <a:gd name="connsiteX2" fmla="*/ 1123168 w 1194167"/>
              <a:gd name="connsiteY2" fmla="*/ 0 h 385473"/>
              <a:gd name="connsiteX3" fmla="*/ 1194167 w 1194167"/>
              <a:gd name="connsiteY3" fmla="*/ 44955 h 385473"/>
              <a:gd name="connsiteX4" fmla="*/ 1194167 w 1194167"/>
              <a:gd name="connsiteY4" fmla="*/ 317368 h 385473"/>
              <a:gd name="connsiteX5" fmla="*/ 1126062 w 1194167"/>
              <a:gd name="connsiteY5" fmla="*/ 385473 h 385473"/>
              <a:gd name="connsiteX6" fmla="*/ 68105 w 1194167"/>
              <a:gd name="connsiteY6" fmla="*/ 385473 h 385473"/>
              <a:gd name="connsiteX7" fmla="*/ 0 w 1194167"/>
              <a:gd name="connsiteY7" fmla="*/ 317368 h 385473"/>
              <a:gd name="connsiteX8" fmla="*/ 0 w 1194167"/>
              <a:gd name="connsiteY8" fmla="*/ 44955 h 385473"/>
              <a:gd name="connsiteX0" fmla="*/ 0 w 1194167"/>
              <a:gd name="connsiteY0" fmla="*/ 44955 h 385473"/>
              <a:gd name="connsiteX1" fmla="*/ 70999 w 1194167"/>
              <a:gd name="connsiteY1" fmla="*/ 0 h 385473"/>
              <a:gd name="connsiteX2" fmla="*/ 1123168 w 1194167"/>
              <a:gd name="connsiteY2" fmla="*/ 0 h 385473"/>
              <a:gd name="connsiteX3" fmla="*/ 1194167 w 1194167"/>
              <a:gd name="connsiteY3" fmla="*/ 44955 h 385473"/>
              <a:gd name="connsiteX4" fmla="*/ 1194167 w 1194167"/>
              <a:gd name="connsiteY4" fmla="*/ 317368 h 385473"/>
              <a:gd name="connsiteX5" fmla="*/ 1123168 w 1194167"/>
              <a:gd name="connsiteY5" fmla="*/ 362324 h 385473"/>
              <a:gd name="connsiteX6" fmla="*/ 68105 w 1194167"/>
              <a:gd name="connsiteY6" fmla="*/ 385473 h 385473"/>
              <a:gd name="connsiteX7" fmla="*/ 0 w 1194167"/>
              <a:gd name="connsiteY7" fmla="*/ 317368 h 385473"/>
              <a:gd name="connsiteX8" fmla="*/ 0 w 1194167"/>
              <a:gd name="connsiteY8" fmla="*/ 44955 h 385473"/>
              <a:gd name="connsiteX0" fmla="*/ 0 w 1194167"/>
              <a:gd name="connsiteY0" fmla="*/ 44955 h 365217"/>
              <a:gd name="connsiteX1" fmla="*/ 70999 w 1194167"/>
              <a:gd name="connsiteY1" fmla="*/ 0 h 365217"/>
              <a:gd name="connsiteX2" fmla="*/ 1123168 w 1194167"/>
              <a:gd name="connsiteY2" fmla="*/ 0 h 365217"/>
              <a:gd name="connsiteX3" fmla="*/ 1194167 w 1194167"/>
              <a:gd name="connsiteY3" fmla="*/ 44955 h 365217"/>
              <a:gd name="connsiteX4" fmla="*/ 1194167 w 1194167"/>
              <a:gd name="connsiteY4" fmla="*/ 317368 h 365217"/>
              <a:gd name="connsiteX5" fmla="*/ 1123168 w 1194167"/>
              <a:gd name="connsiteY5" fmla="*/ 362324 h 365217"/>
              <a:gd name="connsiteX6" fmla="*/ 105723 w 1194167"/>
              <a:gd name="connsiteY6" fmla="*/ 365217 h 365217"/>
              <a:gd name="connsiteX7" fmla="*/ 0 w 1194167"/>
              <a:gd name="connsiteY7" fmla="*/ 317368 h 365217"/>
              <a:gd name="connsiteX8" fmla="*/ 0 w 1194167"/>
              <a:gd name="connsiteY8" fmla="*/ 44955 h 365217"/>
              <a:gd name="connsiteX0" fmla="*/ 0 w 1194167"/>
              <a:gd name="connsiteY0" fmla="*/ 44955 h 365217"/>
              <a:gd name="connsiteX1" fmla="*/ 70999 w 1194167"/>
              <a:gd name="connsiteY1" fmla="*/ 0 h 365217"/>
              <a:gd name="connsiteX2" fmla="*/ 1123168 w 1194167"/>
              <a:gd name="connsiteY2" fmla="*/ 0 h 365217"/>
              <a:gd name="connsiteX3" fmla="*/ 1194167 w 1194167"/>
              <a:gd name="connsiteY3" fmla="*/ 44955 h 365217"/>
              <a:gd name="connsiteX4" fmla="*/ 1194167 w 1194167"/>
              <a:gd name="connsiteY4" fmla="*/ 317368 h 365217"/>
              <a:gd name="connsiteX5" fmla="*/ 1123168 w 1194167"/>
              <a:gd name="connsiteY5" fmla="*/ 362324 h 365217"/>
              <a:gd name="connsiteX6" fmla="*/ 105723 w 1194167"/>
              <a:gd name="connsiteY6" fmla="*/ 365217 h 365217"/>
              <a:gd name="connsiteX7" fmla="*/ 49192 w 1194167"/>
              <a:gd name="connsiteY7" fmla="*/ 288431 h 365217"/>
              <a:gd name="connsiteX8" fmla="*/ 0 w 1194167"/>
              <a:gd name="connsiteY8" fmla="*/ 44955 h 365217"/>
              <a:gd name="connsiteX0" fmla="*/ 20256 w 1144975"/>
              <a:gd name="connsiteY0" fmla="*/ 47849 h 365217"/>
              <a:gd name="connsiteX1" fmla="*/ 21807 w 1144975"/>
              <a:gd name="connsiteY1" fmla="*/ 0 h 365217"/>
              <a:gd name="connsiteX2" fmla="*/ 1073976 w 1144975"/>
              <a:gd name="connsiteY2" fmla="*/ 0 h 365217"/>
              <a:gd name="connsiteX3" fmla="*/ 1144975 w 1144975"/>
              <a:gd name="connsiteY3" fmla="*/ 44955 h 365217"/>
              <a:gd name="connsiteX4" fmla="*/ 1144975 w 1144975"/>
              <a:gd name="connsiteY4" fmla="*/ 317368 h 365217"/>
              <a:gd name="connsiteX5" fmla="*/ 1073976 w 1144975"/>
              <a:gd name="connsiteY5" fmla="*/ 362324 h 365217"/>
              <a:gd name="connsiteX6" fmla="*/ 56531 w 1144975"/>
              <a:gd name="connsiteY6" fmla="*/ 365217 h 365217"/>
              <a:gd name="connsiteX7" fmla="*/ 0 w 1144975"/>
              <a:gd name="connsiteY7" fmla="*/ 288431 h 365217"/>
              <a:gd name="connsiteX8" fmla="*/ 20256 w 1144975"/>
              <a:gd name="connsiteY8" fmla="*/ 47849 h 365217"/>
              <a:gd name="connsiteX0" fmla="*/ 15578 w 1140297"/>
              <a:gd name="connsiteY0" fmla="*/ 47849 h 365217"/>
              <a:gd name="connsiteX1" fmla="*/ 17129 w 1140297"/>
              <a:gd name="connsiteY1" fmla="*/ 0 h 365217"/>
              <a:gd name="connsiteX2" fmla="*/ 1069298 w 1140297"/>
              <a:gd name="connsiteY2" fmla="*/ 0 h 365217"/>
              <a:gd name="connsiteX3" fmla="*/ 1140297 w 1140297"/>
              <a:gd name="connsiteY3" fmla="*/ 44955 h 365217"/>
              <a:gd name="connsiteX4" fmla="*/ 1140297 w 1140297"/>
              <a:gd name="connsiteY4" fmla="*/ 317368 h 365217"/>
              <a:gd name="connsiteX5" fmla="*/ 1069298 w 1140297"/>
              <a:gd name="connsiteY5" fmla="*/ 362324 h 365217"/>
              <a:gd name="connsiteX6" fmla="*/ 51853 w 1140297"/>
              <a:gd name="connsiteY6" fmla="*/ 365217 h 365217"/>
              <a:gd name="connsiteX7" fmla="*/ 21365 w 1140297"/>
              <a:gd name="connsiteY7" fmla="*/ 300006 h 365217"/>
              <a:gd name="connsiteX8" fmla="*/ 15578 w 1140297"/>
              <a:gd name="connsiteY8" fmla="*/ 47849 h 365217"/>
              <a:gd name="connsiteX0" fmla="*/ 26043 w 1150762"/>
              <a:gd name="connsiteY0" fmla="*/ 47849 h 365217"/>
              <a:gd name="connsiteX1" fmla="*/ 27594 w 1150762"/>
              <a:gd name="connsiteY1" fmla="*/ 0 h 365217"/>
              <a:gd name="connsiteX2" fmla="*/ 1079763 w 1150762"/>
              <a:gd name="connsiteY2" fmla="*/ 0 h 365217"/>
              <a:gd name="connsiteX3" fmla="*/ 1150762 w 1150762"/>
              <a:gd name="connsiteY3" fmla="*/ 44955 h 365217"/>
              <a:gd name="connsiteX4" fmla="*/ 1150762 w 1150762"/>
              <a:gd name="connsiteY4" fmla="*/ 317368 h 365217"/>
              <a:gd name="connsiteX5" fmla="*/ 1079763 w 1150762"/>
              <a:gd name="connsiteY5" fmla="*/ 362324 h 365217"/>
              <a:gd name="connsiteX6" fmla="*/ 62318 w 1150762"/>
              <a:gd name="connsiteY6" fmla="*/ 365217 h 365217"/>
              <a:gd name="connsiteX7" fmla="*/ 0 w 1150762"/>
              <a:gd name="connsiteY7" fmla="*/ 302900 h 365217"/>
              <a:gd name="connsiteX8" fmla="*/ 26043 w 1150762"/>
              <a:gd name="connsiteY8" fmla="*/ 47849 h 365217"/>
              <a:gd name="connsiteX0" fmla="*/ 5 w 1159448"/>
              <a:gd name="connsiteY0" fmla="*/ 59424 h 365217"/>
              <a:gd name="connsiteX1" fmla="*/ 36280 w 1159448"/>
              <a:gd name="connsiteY1" fmla="*/ 0 h 365217"/>
              <a:gd name="connsiteX2" fmla="*/ 1088449 w 1159448"/>
              <a:gd name="connsiteY2" fmla="*/ 0 h 365217"/>
              <a:gd name="connsiteX3" fmla="*/ 1159448 w 1159448"/>
              <a:gd name="connsiteY3" fmla="*/ 44955 h 365217"/>
              <a:gd name="connsiteX4" fmla="*/ 1159448 w 1159448"/>
              <a:gd name="connsiteY4" fmla="*/ 317368 h 365217"/>
              <a:gd name="connsiteX5" fmla="*/ 1088449 w 1159448"/>
              <a:gd name="connsiteY5" fmla="*/ 362324 h 365217"/>
              <a:gd name="connsiteX6" fmla="*/ 71004 w 1159448"/>
              <a:gd name="connsiteY6" fmla="*/ 365217 h 365217"/>
              <a:gd name="connsiteX7" fmla="*/ 8686 w 1159448"/>
              <a:gd name="connsiteY7" fmla="*/ 302900 h 365217"/>
              <a:gd name="connsiteX8" fmla="*/ 5 w 1159448"/>
              <a:gd name="connsiteY8" fmla="*/ 59424 h 365217"/>
              <a:gd name="connsiteX0" fmla="*/ 5 w 1159448"/>
              <a:gd name="connsiteY0" fmla="*/ 59424 h 365217"/>
              <a:gd name="connsiteX1" fmla="*/ 36280 w 1159448"/>
              <a:gd name="connsiteY1" fmla="*/ 0 h 365217"/>
              <a:gd name="connsiteX2" fmla="*/ 1088449 w 1159448"/>
              <a:gd name="connsiteY2" fmla="*/ 0 h 365217"/>
              <a:gd name="connsiteX3" fmla="*/ 1159448 w 1159448"/>
              <a:gd name="connsiteY3" fmla="*/ 44955 h 365217"/>
              <a:gd name="connsiteX4" fmla="*/ 1159448 w 1159448"/>
              <a:gd name="connsiteY4" fmla="*/ 317368 h 365217"/>
              <a:gd name="connsiteX5" fmla="*/ 1091343 w 1159448"/>
              <a:gd name="connsiteY5" fmla="*/ 347856 h 365217"/>
              <a:gd name="connsiteX6" fmla="*/ 71004 w 1159448"/>
              <a:gd name="connsiteY6" fmla="*/ 365217 h 365217"/>
              <a:gd name="connsiteX7" fmla="*/ 8686 w 1159448"/>
              <a:gd name="connsiteY7" fmla="*/ 302900 h 365217"/>
              <a:gd name="connsiteX8" fmla="*/ 5 w 1159448"/>
              <a:gd name="connsiteY8" fmla="*/ 59424 h 365217"/>
              <a:gd name="connsiteX0" fmla="*/ 5 w 1159448"/>
              <a:gd name="connsiteY0" fmla="*/ 59424 h 348393"/>
              <a:gd name="connsiteX1" fmla="*/ 36280 w 1159448"/>
              <a:gd name="connsiteY1" fmla="*/ 0 h 348393"/>
              <a:gd name="connsiteX2" fmla="*/ 1088449 w 1159448"/>
              <a:gd name="connsiteY2" fmla="*/ 0 h 348393"/>
              <a:gd name="connsiteX3" fmla="*/ 1159448 w 1159448"/>
              <a:gd name="connsiteY3" fmla="*/ 44955 h 348393"/>
              <a:gd name="connsiteX4" fmla="*/ 1159448 w 1159448"/>
              <a:gd name="connsiteY4" fmla="*/ 317368 h 348393"/>
              <a:gd name="connsiteX5" fmla="*/ 1091343 w 1159448"/>
              <a:gd name="connsiteY5" fmla="*/ 347856 h 348393"/>
              <a:gd name="connsiteX6" fmla="*/ 68111 w 1159448"/>
              <a:gd name="connsiteY6" fmla="*/ 342068 h 348393"/>
              <a:gd name="connsiteX7" fmla="*/ 8686 w 1159448"/>
              <a:gd name="connsiteY7" fmla="*/ 302900 h 348393"/>
              <a:gd name="connsiteX8" fmla="*/ 5 w 1159448"/>
              <a:gd name="connsiteY8" fmla="*/ 59424 h 348393"/>
              <a:gd name="connsiteX0" fmla="*/ 43405 w 1150762"/>
              <a:gd name="connsiteY0" fmla="*/ 62318 h 348393"/>
              <a:gd name="connsiteX1" fmla="*/ 27594 w 1150762"/>
              <a:gd name="connsiteY1" fmla="*/ 0 h 348393"/>
              <a:gd name="connsiteX2" fmla="*/ 1079763 w 1150762"/>
              <a:gd name="connsiteY2" fmla="*/ 0 h 348393"/>
              <a:gd name="connsiteX3" fmla="*/ 1150762 w 1150762"/>
              <a:gd name="connsiteY3" fmla="*/ 44955 h 348393"/>
              <a:gd name="connsiteX4" fmla="*/ 1150762 w 1150762"/>
              <a:gd name="connsiteY4" fmla="*/ 317368 h 348393"/>
              <a:gd name="connsiteX5" fmla="*/ 1082657 w 1150762"/>
              <a:gd name="connsiteY5" fmla="*/ 347856 h 348393"/>
              <a:gd name="connsiteX6" fmla="*/ 59425 w 1150762"/>
              <a:gd name="connsiteY6" fmla="*/ 342068 h 348393"/>
              <a:gd name="connsiteX7" fmla="*/ 0 w 1150762"/>
              <a:gd name="connsiteY7" fmla="*/ 302900 h 348393"/>
              <a:gd name="connsiteX8" fmla="*/ 43405 w 1150762"/>
              <a:gd name="connsiteY8" fmla="*/ 62318 h 348393"/>
              <a:gd name="connsiteX0" fmla="*/ 29226 w 1136583"/>
              <a:gd name="connsiteY0" fmla="*/ 62318 h 348393"/>
              <a:gd name="connsiteX1" fmla="*/ 13415 w 1136583"/>
              <a:gd name="connsiteY1" fmla="*/ 0 h 348393"/>
              <a:gd name="connsiteX2" fmla="*/ 1065584 w 1136583"/>
              <a:gd name="connsiteY2" fmla="*/ 0 h 348393"/>
              <a:gd name="connsiteX3" fmla="*/ 1136583 w 1136583"/>
              <a:gd name="connsiteY3" fmla="*/ 44955 h 348393"/>
              <a:gd name="connsiteX4" fmla="*/ 1136583 w 1136583"/>
              <a:gd name="connsiteY4" fmla="*/ 317368 h 348393"/>
              <a:gd name="connsiteX5" fmla="*/ 1068478 w 1136583"/>
              <a:gd name="connsiteY5" fmla="*/ 347856 h 348393"/>
              <a:gd name="connsiteX6" fmla="*/ 45246 w 1136583"/>
              <a:gd name="connsiteY6" fmla="*/ 342068 h 348393"/>
              <a:gd name="connsiteX7" fmla="*/ 52376 w 1136583"/>
              <a:gd name="connsiteY7" fmla="*/ 320262 h 348393"/>
              <a:gd name="connsiteX8" fmla="*/ 29226 w 1136583"/>
              <a:gd name="connsiteY8" fmla="*/ 62318 h 348393"/>
              <a:gd name="connsiteX0" fmla="*/ 57224 w 1132751"/>
              <a:gd name="connsiteY0" fmla="*/ 62318 h 348393"/>
              <a:gd name="connsiteX1" fmla="*/ 9583 w 1132751"/>
              <a:gd name="connsiteY1" fmla="*/ 0 h 348393"/>
              <a:gd name="connsiteX2" fmla="*/ 1061752 w 1132751"/>
              <a:gd name="connsiteY2" fmla="*/ 0 h 348393"/>
              <a:gd name="connsiteX3" fmla="*/ 1132751 w 1132751"/>
              <a:gd name="connsiteY3" fmla="*/ 44955 h 348393"/>
              <a:gd name="connsiteX4" fmla="*/ 1132751 w 1132751"/>
              <a:gd name="connsiteY4" fmla="*/ 317368 h 348393"/>
              <a:gd name="connsiteX5" fmla="*/ 1064646 w 1132751"/>
              <a:gd name="connsiteY5" fmla="*/ 347856 h 348393"/>
              <a:gd name="connsiteX6" fmla="*/ 41414 w 1132751"/>
              <a:gd name="connsiteY6" fmla="*/ 342068 h 348393"/>
              <a:gd name="connsiteX7" fmla="*/ 48544 w 1132751"/>
              <a:gd name="connsiteY7" fmla="*/ 320262 h 348393"/>
              <a:gd name="connsiteX8" fmla="*/ 57224 w 1132751"/>
              <a:gd name="connsiteY8" fmla="*/ 62318 h 348393"/>
              <a:gd name="connsiteX0" fmla="*/ 30860 w 1106387"/>
              <a:gd name="connsiteY0" fmla="*/ 62318 h 348393"/>
              <a:gd name="connsiteX1" fmla="*/ 119222 w 1106387"/>
              <a:gd name="connsiteY1" fmla="*/ 17362 h 348393"/>
              <a:gd name="connsiteX2" fmla="*/ 1035388 w 1106387"/>
              <a:gd name="connsiteY2" fmla="*/ 0 h 348393"/>
              <a:gd name="connsiteX3" fmla="*/ 1106387 w 1106387"/>
              <a:gd name="connsiteY3" fmla="*/ 44955 h 348393"/>
              <a:gd name="connsiteX4" fmla="*/ 1106387 w 1106387"/>
              <a:gd name="connsiteY4" fmla="*/ 317368 h 348393"/>
              <a:gd name="connsiteX5" fmla="*/ 1038282 w 1106387"/>
              <a:gd name="connsiteY5" fmla="*/ 347856 h 348393"/>
              <a:gd name="connsiteX6" fmla="*/ 15050 w 1106387"/>
              <a:gd name="connsiteY6" fmla="*/ 342068 h 348393"/>
              <a:gd name="connsiteX7" fmla="*/ 22180 w 1106387"/>
              <a:gd name="connsiteY7" fmla="*/ 320262 h 348393"/>
              <a:gd name="connsiteX8" fmla="*/ 30860 w 1106387"/>
              <a:gd name="connsiteY8" fmla="*/ 62318 h 348393"/>
              <a:gd name="connsiteX0" fmla="*/ 30860 w 1106387"/>
              <a:gd name="connsiteY0" fmla="*/ 62318 h 348393"/>
              <a:gd name="connsiteX1" fmla="*/ 119222 w 1106387"/>
              <a:gd name="connsiteY1" fmla="*/ 17362 h 348393"/>
              <a:gd name="connsiteX2" fmla="*/ 1035388 w 1106387"/>
              <a:gd name="connsiteY2" fmla="*/ 0 h 348393"/>
              <a:gd name="connsiteX3" fmla="*/ 1106387 w 1106387"/>
              <a:gd name="connsiteY3" fmla="*/ 44955 h 348393"/>
              <a:gd name="connsiteX4" fmla="*/ 1106387 w 1106387"/>
              <a:gd name="connsiteY4" fmla="*/ 317368 h 348393"/>
              <a:gd name="connsiteX5" fmla="*/ 1038282 w 1106387"/>
              <a:gd name="connsiteY5" fmla="*/ 347856 h 348393"/>
              <a:gd name="connsiteX6" fmla="*/ 15050 w 1106387"/>
              <a:gd name="connsiteY6" fmla="*/ 342068 h 348393"/>
              <a:gd name="connsiteX7" fmla="*/ 22180 w 1106387"/>
              <a:gd name="connsiteY7" fmla="*/ 320262 h 348393"/>
              <a:gd name="connsiteX8" fmla="*/ 30860 w 1106387"/>
              <a:gd name="connsiteY8" fmla="*/ 62318 h 34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6387" h="348393">
                <a:moveTo>
                  <a:pt x="30860" y="62318"/>
                </a:moveTo>
                <a:cubicBezTo>
                  <a:pt x="30860" y="24705"/>
                  <a:pt x="20842" y="8681"/>
                  <a:pt x="119222" y="17362"/>
                </a:cubicBezTo>
                <a:lnTo>
                  <a:pt x="1035388" y="0"/>
                </a:lnTo>
                <a:cubicBezTo>
                  <a:pt x="1073001" y="0"/>
                  <a:pt x="1106387" y="7342"/>
                  <a:pt x="1106387" y="44955"/>
                </a:cubicBezTo>
                <a:lnTo>
                  <a:pt x="1106387" y="317368"/>
                </a:lnTo>
                <a:cubicBezTo>
                  <a:pt x="1106387" y="354981"/>
                  <a:pt x="1075895" y="347856"/>
                  <a:pt x="1038282" y="347856"/>
                </a:cubicBezTo>
                <a:lnTo>
                  <a:pt x="15050" y="342068"/>
                </a:lnTo>
                <a:cubicBezTo>
                  <a:pt x="-22563" y="342068"/>
                  <a:pt x="22180" y="357875"/>
                  <a:pt x="22180" y="320262"/>
                </a:cubicBezTo>
                <a:lnTo>
                  <a:pt x="30860" y="62318"/>
                </a:lnTo>
                <a:close/>
              </a:path>
            </a:pathLst>
          </a:custGeom>
          <a:solidFill>
            <a:srgbClr val="00ABBE"/>
          </a:solidFill>
        </p:spPr>
        <p:txBody>
          <a:bodyPr wrap="square" rtlCol="0">
            <a:spAutoFit/>
          </a:bodyPr>
          <a:lstStyle/>
          <a:p>
            <a:pPr algn="ctr" rtl="0"/>
            <a:r>
              <a:rPr lang="en-gb" sz="600" b="1" i="0" u="none" baseline="0" dirty="0">
                <a:solidFill>
                  <a:schemeClr val="bg1"/>
                </a:solidFill>
              </a:rPr>
              <a:t>Increase in recreational activities and activities in natural environments</a:t>
            </a:r>
            <a:endParaRPr lang="en-gb" sz="600" b="1" dirty="0">
              <a:solidFill>
                <a:schemeClr val="bg1"/>
              </a:solidFill>
            </a:endParaRPr>
          </a:p>
        </p:txBody>
      </p:sp>
      <p:sp>
        <p:nvSpPr>
          <p:cNvPr id="19" name="Tekstiruutu 18">
            <a:extLst>
              <a:ext uri="{FF2B5EF4-FFF2-40B4-BE49-F238E27FC236}">
                <a16:creationId xmlns:a16="http://schemas.microsoft.com/office/drawing/2014/main" id="{C8564A8E-566E-DDB2-DD0D-C2B4334D6D0A}"/>
              </a:ext>
            </a:extLst>
          </p:cNvPr>
          <p:cNvSpPr txBox="1"/>
          <p:nvPr/>
        </p:nvSpPr>
        <p:spPr>
          <a:xfrm>
            <a:off x="5416349" y="4097784"/>
            <a:ext cx="1057969" cy="332034"/>
          </a:xfrm>
          <a:custGeom>
            <a:avLst/>
            <a:gdLst>
              <a:gd name="connsiteX0" fmla="*/ 0 w 1237539"/>
              <a:gd name="connsiteY0" fmla="*/ 63849 h 383084"/>
              <a:gd name="connsiteX1" fmla="*/ 63849 w 1237539"/>
              <a:gd name="connsiteY1" fmla="*/ 0 h 383084"/>
              <a:gd name="connsiteX2" fmla="*/ 1173690 w 1237539"/>
              <a:gd name="connsiteY2" fmla="*/ 0 h 383084"/>
              <a:gd name="connsiteX3" fmla="*/ 1237539 w 1237539"/>
              <a:gd name="connsiteY3" fmla="*/ 63849 h 383084"/>
              <a:gd name="connsiteX4" fmla="*/ 1237539 w 1237539"/>
              <a:gd name="connsiteY4" fmla="*/ 319235 h 383084"/>
              <a:gd name="connsiteX5" fmla="*/ 1173690 w 1237539"/>
              <a:gd name="connsiteY5" fmla="*/ 383084 h 383084"/>
              <a:gd name="connsiteX6" fmla="*/ 63849 w 1237539"/>
              <a:gd name="connsiteY6" fmla="*/ 383084 h 383084"/>
              <a:gd name="connsiteX7" fmla="*/ 0 w 1237539"/>
              <a:gd name="connsiteY7" fmla="*/ 319235 h 383084"/>
              <a:gd name="connsiteX8" fmla="*/ 0 w 1237539"/>
              <a:gd name="connsiteY8" fmla="*/ 63849 h 383084"/>
              <a:gd name="connsiteX0" fmla="*/ 0 w 1237539"/>
              <a:gd name="connsiteY0" fmla="*/ 63849 h 383084"/>
              <a:gd name="connsiteX1" fmla="*/ 63849 w 1237539"/>
              <a:gd name="connsiteY1" fmla="*/ 0 h 383084"/>
              <a:gd name="connsiteX2" fmla="*/ 1173690 w 1237539"/>
              <a:gd name="connsiteY2" fmla="*/ 0 h 383084"/>
              <a:gd name="connsiteX3" fmla="*/ 1197027 w 1237539"/>
              <a:gd name="connsiteY3" fmla="*/ 69637 h 383084"/>
              <a:gd name="connsiteX4" fmla="*/ 1237539 w 1237539"/>
              <a:gd name="connsiteY4" fmla="*/ 319235 h 383084"/>
              <a:gd name="connsiteX5" fmla="*/ 1173690 w 1237539"/>
              <a:gd name="connsiteY5" fmla="*/ 383084 h 383084"/>
              <a:gd name="connsiteX6" fmla="*/ 63849 w 1237539"/>
              <a:gd name="connsiteY6" fmla="*/ 383084 h 383084"/>
              <a:gd name="connsiteX7" fmla="*/ 0 w 1237539"/>
              <a:gd name="connsiteY7" fmla="*/ 319235 h 383084"/>
              <a:gd name="connsiteX8" fmla="*/ 0 w 1237539"/>
              <a:gd name="connsiteY8" fmla="*/ 63849 h 383084"/>
              <a:gd name="connsiteX0" fmla="*/ 0 w 1237539"/>
              <a:gd name="connsiteY0" fmla="*/ 63849 h 383084"/>
              <a:gd name="connsiteX1" fmla="*/ 63849 w 1237539"/>
              <a:gd name="connsiteY1" fmla="*/ 0 h 383084"/>
              <a:gd name="connsiteX2" fmla="*/ 1141860 w 1237539"/>
              <a:gd name="connsiteY2" fmla="*/ 28936 h 383084"/>
              <a:gd name="connsiteX3" fmla="*/ 1197027 w 1237539"/>
              <a:gd name="connsiteY3" fmla="*/ 69637 h 383084"/>
              <a:gd name="connsiteX4" fmla="*/ 1237539 w 1237539"/>
              <a:gd name="connsiteY4" fmla="*/ 319235 h 383084"/>
              <a:gd name="connsiteX5" fmla="*/ 1173690 w 1237539"/>
              <a:gd name="connsiteY5" fmla="*/ 383084 h 383084"/>
              <a:gd name="connsiteX6" fmla="*/ 63849 w 1237539"/>
              <a:gd name="connsiteY6" fmla="*/ 383084 h 383084"/>
              <a:gd name="connsiteX7" fmla="*/ 0 w 1237539"/>
              <a:gd name="connsiteY7" fmla="*/ 319235 h 383084"/>
              <a:gd name="connsiteX8" fmla="*/ 0 w 1237539"/>
              <a:gd name="connsiteY8" fmla="*/ 63849 h 383084"/>
              <a:gd name="connsiteX0" fmla="*/ 0 w 1237539"/>
              <a:gd name="connsiteY0" fmla="*/ 63849 h 383084"/>
              <a:gd name="connsiteX1" fmla="*/ 63849 w 1237539"/>
              <a:gd name="connsiteY1" fmla="*/ 0 h 383084"/>
              <a:gd name="connsiteX2" fmla="*/ 1112924 w 1237539"/>
              <a:gd name="connsiteY2" fmla="*/ 34723 h 383084"/>
              <a:gd name="connsiteX3" fmla="*/ 1197027 w 1237539"/>
              <a:gd name="connsiteY3" fmla="*/ 69637 h 383084"/>
              <a:gd name="connsiteX4" fmla="*/ 1237539 w 1237539"/>
              <a:gd name="connsiteY4" fmla="*/ 319235 h 383084"/>
              <a:gd name="connsiteX5" fmla="*/ 1173690 w 1237539"/>
              <a:gd name="connsiteY5" fmla="*/ 383084 h 383084"/>
              <a:gd name="connsiteX6" fmla="*/ 63849 w 1237539"/>
              <a:gd name="connsiteY6" fmla="*/ 383084 h 383084"/>
              <a:gd name="connsiteX7" fmla="*/ 0 w 1237539"/>
              <a:gd name="connsiteY7" fmla="*/ 319235 h 383084"/>
              <a:gd name="connsiteX8" fmla="*/ 0 w 1237539"/>
              <a:gd name="connsiteY8" fmla="*/ 63849 h 383084"/>
              <a:gd name="connsiteX0" fmla="*/ 0 w 1237539"/>
              <a:gd name="connsiteY0" fmla="*/ 63849 h 383084"/>
              <a:gd name="connsiteX1" fmla="*/ 63849 w 1237539"/>
              <a:gd name="connsiteY1" fmla="*/ 0 h 383084"/>
              <a:gd name="connsiteX2" fmla="*/ 1110031 w 1237539"/>
              <a:gd name="connsiteY2" fmla="*/ 34723 h 383084"/>
              <a:gd name="connsiteX3" fmla="*/ 1197027 w 1237539"/>
              <a:gd name="connsiteY3" fmla="*/ 69637 h 383084"/>
              <a:gd name="connsiteX4" fmla="*/ 1237539 w 1237539"/>
              <a:gd name="connsiteY4" fmla="*/ 319235 h 383084"/>
              <a:gd name="connsiteX5" fmla="*/ 1173690 w 1237539"/>
              <a:gd name="connsiteY5" fmla="*/ 383084 h 383084"/>
              <a:gd name="connsiteX6" fmla="*/ 63849 w 1237539"/>
              <a:gd name="connsiteY6" fmla="*/ 383084 h 383084"/>
              <a:gd name="connsiteX7" fmla="*/ 0 w 1237539"/>
              <a:gd name="connsiteY7" fmla="*/ 319235 h 383084"/>
              <a:gd name="connsiteX8" fmla="*/ 0 w 1237539"/>
              <a:gd name="connsiteY8" fmla="*/ 63849 h 383084"/>
              <a:gd name="connsiteX0" fmla="*/ 0 w 1197027"/>
              <a:gd name="connsiteY0" fmla="*/ 63849 h 383084"/>
              <a:gd name="connsiteX1" fmla="*/ 63849 w 1197027"/>
              <a:gd name="connsiteY1" fmla="*/ 0 h 383084"/>
              <a:gd name="connsiteX2" fmla="*/ 1110031 w 1197027"/>
              <a:gd name="connsiteY2" fmla="*/ 34723 h 383084"/>
              <a:gd name="connsiteX3" fmla="*/ 1197027 w 1197027"/>
              <a:gd name="connsiteY3" fmla="*/ 69637 h 383084"/>
              <a:gd name="connsiteX4" fmla="*/ 1139154 w 1197027"/>
              <a:gd name="connsiteY4" fmla="*/ 325022 h 383084"/>
              <a:gd name="connsiteX5" fmla="*/ 1173690 w 1197027"/>
              <a:gd name="connsiteY5" fmla="*/ 383084 h 383084"/>
              <a:gd name="connsiteX6" fmla="*/ 63849 w 1197027"/>
              <a:gd name="connsiteY6" fmla="*/ 383084 h 383084"/>
              <a:gd name="connsiteX7" fmla="*/ 0 w 1197027"/>
              <a:gd name="connsiteY7" fmla="*/ 319235 h 383084"/>
              <a:gd name="connsiteX8" fmla="*/ 0 w 1197027"/>
              <a:gd name="connsiteY8" fmla="*/ 63849 h 383084"/>
              <a:gd name="connsiteX0" fmla="*/ 0 w 1183639"/>
              <a:gd name="connsiteY0" fmla="*/ 63849 h 383084"/>
              <a:gd name="connsiteX1" fmla="*/ 63849 w 1183639"/>
              <a:gd name="connsiteY1" fmla="*/ 0 h 383084"/>
              <a:gd name="connsiteX2" fmla="*/ 1110031 w 1183639"/>
              <a:gd name="connsiteY2" fmla="*/ 34723 h 383084"/>
              <a:gd name="connsiteX3" fmla="*/ 1116004 w 1183639"/>
              <a:gd name="connsiteY3" fmla="*/ 104361 h 383084"/>
              <a:gd name="connsiteX4" fmla="*/ 1139154 w 1183639"/>
              <a:gd name="connsiteY4" fmla="*/ 325022 h 383084"/>
              <a:gd name="connsiteX5" fmla="*/ 1173690 w 1183639"/>
              <a:gd name="connsiteY5" fmla="*/ 383084 h 383084"/>
              <a:gd name="connsiteX6" fmla="*/ 63849 w 1183639"/>
              <a:gd name="connsiteY6" fmla="*/ 383084 h 383084"/>
              <a:gd name="connsiteX7" fmla="*/ 0 w 1183639"/>
              <a:gd name="connsiteY7" fmla="*/ 319235 h 383084"/>
              <a:gd name="connsiteX8" fmla="*/ 0 w 1183639"/>
              <a:gd name="connsiteY8" fmla="*/ 63849 h 383084"/>
              <a:gd name="connsiteX0" fmla="*/ 0 w 1139154"/>
              <a:gd name="connsiteY0" fmla="*/ 63849 h 383084"/>
              <a:gd name="connsiteX1" fmla="*/ 63849 w 1139154"/>
              <a:gd name="connsiteY1" fmla="*/ 0 h 383084"/>
              <a:gd name="connsiteX2" fmla="*/ 1110031 w 1139154"/>
              <a:gd name="connsiteY2" fmla="*/ 34723 h 383084"/>
              <a:gd name="connsiteX3" fmla="*/ 1116004 w 1139154"/>
              <a:gd name="connsiteY3" fmla="*/ 104361 h 383084"/>
              <a:gd name="connsiteX4" fmla="*/ 1139154 w 1139154"/>
              <a:gd name="connsiteY4" fmla="*/ 325022 h 383084"/>
              <a:gd name="connsiteX5" fmla="*/ 1075305 w 1139154"/>
              <a:gd name="connsiteY5" fmla="*/ 357041 h 383084"/>
              <a:gd name="connsiteX6" fmla="*/ 63849 w 1139154"/>
              <a:gd name="connsiteY6" fmla="*/ 383084 h 383084"/>
              <a:gd name="connsiteX7" fmla="*/ 0 w 1139154"/>
              <a:gd name="connsiteY7" fmla="*/ 319235 h 383084"/>
              <a:gd name="connsiteX8" fmla="*/ 0 w 1139154"/>
              <a:gd name="connsiteY8" fmla="*/ 63849 h 383084"/>
              <a:gd name="connsiteX0" fmla="*/ 0 w 1139154"/>
              <a:gd name="connsiteY0" fmla="*/ 63849 h 359935"/>
              <a:gd name="connsiteX1" fmla="*/ 63849 w 1139154"/>
              <a:gd name="connsiteY1" fmla="*/ 0 h 359935"/>
              <a:gd name="connsiteX2" fmla="*/ 1110031 w 1139154"/>
              <a:gd name="connsiteY2" fmla="*/ 34723 h 359935"/>
              <a:gd name="connsiteX3" fmla="*/ 1116004 w 1139154"/>
              <a:gd name="connsiteY3" fmla="*/ 104361 h 359935"/>
              <a:gd name="connsiteX4" fmla="*/ 1139154 w 1139154"/>
              <a:gd name="connsiteY4" fmla="*/ 325022 h 359935"/>
              <a:gd name="connsiteX5" fmla="*/ 1075305 w 1139154"/>
              <a:gd name="connsiteY5" fmla="*/ 357041 h 359935"/>
              <a:gd name="connsiteX6" fmla="*/ 101467 w 1139154"/>
              <a:gd name="connsiteY6" fmla="*/ 359935 h 359935"/>
              <a:gd name="connsiteX7" fmla="*/ 0 w 1139154"/>
              <a:gd name="connsiteY7" fmla="*/ 319235 h 359935"/>
              <a:gd name="connsiteX8" fmla="*/ 0 w 1139154"/>
              <a:gd name="connsiteY8" fmla="*/ 63849 h 359935"/>
              <a:gd name="connsiteX0" fmla="*/ 0 w 1139154"/>
              <a:gd name="connsiteY0" fmla="*/ 63849 h 360971"/>
              <a:gd name="connsiteX1" fmla="*/ 63849 w 1139154"/>
              <a:gd name="connsiteY1" fmla="*/ 0 h 360971"/>
              <a:gd name="connsiteX2" fmla="*/ 1110031 w 1139154"/>
              <a:gd name="connsiteY2" fmla="*/ 34723 h 360971"/>
              <a:gd name="connsiteX3" fmla="*/ 1116004 w 1139154"/>
              <a:gd name="connsiteY3" fmla="*/ 104361 h 360971"/>
              <a:gd name="connsiteX4" fmla="*/ 1139154 w 1139154"/>
              <a:gd name="connsiteY4" fmla="*/ 325022 h 360971"/>
              <a:gd name="connsiteX5" fmla="*/ 1075305 w 1139154"/>
              <a:gd name="connsiteY5" fmla="*/ 357041 h 360971"/>
              <a:gd name="connsiteX6" fmla="*/ 101467 w 1139154"/>
              <a:gd name="connsiteY6" fmla="*/ 359935 h 360971"/>
              <a:gd name="connsiteX7" fmla="*/ 78129 w 1139154"/>
              <a:gd name="connsiteY7" fmla="*/ 333704 h 360971"/>
              <a:gd name="connsiteX8" fmla="*/ 0 w 1139154"/>
              <a:gd name="connsiteY8" fmla="*/ 63849 h 360971"/>
              <a:gd name="connsiteX0" fmla="*/ 19941 w 1089647"/>
              <a:gd name="connsiteY0" fmla="*/ 124616 h 360971"/>
              <a:gd name="connsiteX1" fmla="*/ 14342 w 1089647"/>
              <a:gd name="connsiteY1" fmla="*/ 0 h 360971"/>
              <a:gd name="connsiteX2" fmla="*/ 1060524 w 1089647"/>
              <a:gd name="connsiteY2" fmla="*/ 34723 h 360971"/>
              <a:gd name="connsiteX3" fmla="*/ 1066497 w 1089647"/>
              <a:gd name="connsiteY3" fmla="*/ 104361 h 360971"/>
              <a:gd name="connsiteX4" fmla="*/ 1089647 w 1089647"/>
              <a:gd name="connsiteY4" fmla="*/ 325022 h 360971"/>
              <a:gd name="connsiteX5" fmla="*/ 1025798 w 1089647"/>
              <a:gd name="connsiteY5" fmla="*/ 357041 h 360971"/>
              <a:gd name="connsiteX6" fmla="*/ 51960 w 1089647"/>
              <a:gd name="connsiteY6" fmla="*/ 359935 h 360971"/>
              <a:gd name="connsiteX7" fmla="*/ 28622 w 1089647"/>
              <a:gd name="connsiteY7" fmla="*/ 333704 h 360971"/>
              <a:gd name="connsiteX8" fmla="*/ 19941 w 1089647"/>
              <a:gd name="connsiteY8" fmla="*/ 124616 h 360971"/>
              <a:gd name="connsiteX0" fmla="*/ 11412 w 1081118"/>
              <a:gd name="connsiteY0" fmla="*/ 89893 h 326248"/>
              <a:gd name="connsiteX1" fmla="*/ 17388 w 1081118"/>
              <a:gd name="connsiteY1" fmla="*/ 20257 h 326248"/>
              <a:gd name="connsiteX2" fmla="*/ 1051995 w 1081118"/>
              <a:gd name="connsiteY2" fmla="*/ 0 h 326248"/>
              <a:gd name="connsiteX3" fmla="*/ 1057968 w 1081118"/>
              <a:gd name="connsiteY3" fmla="*/ 69638 h 326248"/>
              <a:gd name="connsiteX4" fmla="*/ 1081118 w 1081118"/>
              <a:gd name="connsiteY4" fmla="*/ 290299 h 326248"/>
              <a:gd name="connsiteX5" fmla="*/ 1017269 w 1081118"/>
              <a:gd name="connsiteY5" fmla="*/ 322318 h 326248"/>
              <a:gd name="connsiteX6" fmla="*/ 43431 w 1081118"/>
              <a:gd name="connsiteY6" fmla="*/ 325212 h 326248"/>
              <a:gd name="connsiteX7" fmla="*/ 20093 w 1081118"/>
              <a:gd name="connsiteY7" fmla="*/ 298981 h 326248"/>
              <a:gd name="connsiteX8" fmla="*/ 11412 w 1081118"/>
              <a:gd name="connsiteY8" fmla="*/ 89893 h 326248"/>
              <a:gd name="connsiteX0" fmla="*/ 0 w 1069706"/>
              <a:gd name="connsiteY0" fmla="*/ 95679 h 332034"/>
              <a:gd name="connsiteX1" fmla="*/ 55168 w 1069706"/>
              <a:gd name="connsiteY1" fmla="*/ 0 h 332034"/>
              <a:gd name="connsiteX2" fmla="*/ 1040583 w 1069706"/>
              <a:gd name="connsiteY2" fmla="*/ 5786 h 332034"/>
              <a:gd name="connsiteX3" fmla="*/ 1046556 w 1069706"/>
              <a:gd name="connsiteY3" fmla="*/ 75424 h 332034"/>
              <a:gd name="connsiteX4" fmla="*/ 1069706 w 1069706"/>
              <a:gd name="connsiteY4" fmla="*/ 296085 h 332034"/>
              <a:gd name="connsiteX5" fmla="*/ 1005857 w 1069706"/>
              <a:gd name="connsiteY5" fmla="*/ 328104 h 332034"/>
              <a:gd name="connsiteX6" fmla="*/ 32019 w 1069706"/>
              <a:gd name="connsiteY6" fmla="*/ 330998 h 332034"/>
              <a:gd name="connsiteX7" fmla="*/ 8681 w 1069706"/>
              <a:gd name="connsiteY7" fmla="*/ 304767 h 332034"/>
              <a:gd name="connsiteX8" fmla="*/ 0 w 1069706"/>
              <a:gd name="connsiteY8" fmla="*/ 95679 h 332034"/>
              <a:gd name="connsiteX0" fmla="*/ 0 w 1057969"/>
              <a:gd name="connsiteY0" fmla="*/ 95679 h 332034"/>
              <a:gd name="connsiteX1" fmla="*/ 55168 w 1057969"/>
              <a:gd name="connsiteY1" fmla="*/ 0 h 332034"/>
              <a:gd name="connsiteX2" fmla="*/ 1040583 w 1057969"/>
              <a:gd name="connsiteY2" fmla="*/ 5786 h 332034"/>
              <a:gd name="connsiteX3" fmla="*/ 1046556 w 1057969"/>
              <a:gd name="connsiteY3" fmla="*/ 75424 h 332034"/>
              <a:gd name="connsiteX4" fmla="*/ 1049450 w 1057969"/>
              <a:gd name="connsiteY4" fmla="*/ 287404 h 332034"/>
              <a:gd name="connsiteX5" fmla="*/ 1005857 w 1057969"/>
              <a:gd name="connsiteY5" fmla="*/ 328104 h 332034"/>
              <a:gd name="connsiteX6" fmla="*/ 32019 w 1057969"/>
              <a:gd name="connsiteY6" fmla="*/ 330998 h 332034"/>
              <a:gd name="connsiteX7" fmla="*/ 8681 w 1057969"/>
              <a:gd name="connsiteY7" fmla="*/ 304767 h 332034"/>
              <a:gd name="connsiteX8" fmla="*/ 0 w 1057969"/>
              <a:gd name="connsiteY8" fmla="*/ 95679 h 332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7969" h="332034">
                <a:moveTo>
                  <a:pt x="0" y="95679"/>
                </a:moveTo>
                <a:cubicBezTo>
                  <a:pt x="0" y="60416"/>
                  <a:pt x="19905" y="0"/>
                  <a:pt x="55168" y="0"/>
                </a:cubicBezTo>
                <a:lnTo>
                  <a:pt x="1040583" y="5786"/>
                </a:lnTo>
                <a:cubicBezTo>
                  <a:pt x="1075846" y="5786"/>
                  <a:pt x="1046556" y="40161"/>
                  <a:pt x="1046556" y="75424"/>
                </a:cubicBezTo>
                <a:cubicBezTo>
                  <a:pt x="1046556" y="160553"/>
                  <a:pt x="1049450" y="202275"/>
                  <a:pt x="1049450" y="287404"/>
                </a:cubicBezTo>
                <a:cubicBezTo>
                  <a:pt x="1049450" y="322667"/>
                  <a:pt x="1041120" y="328104"/>
                  <a:pt x="1005857" y="328104"/>
                </a:cubicBezTo>
                <a:lnTo>
                  <a:pt x="32019" y="330998"/>
                </a:lnTo>
                <a:cubicBezTo>
                  <a:pt x="-3244" y="330998"/>
                  <a:pt x="8681" y="340030"/>
                  <a:pt x="8681" y="304767"/>
                </a:cubicBezTo>
                <a:lnTo>
                  <a:pt x="0" y="95679"/>
                </a:lnTo>
                <a:close/>
              </a:path>
            </a:pathLst>
          </a:custGeom>
          <a:solidFill>
            <a:srgbClr val="00ABBE"/>
          </a:solidFill>
        </p:spPr>
        <p:txBody>
          <a:bodyPr wrap="square" rtlCol="0">
            <a:spAutoFit/>
          </a:bodyPr>
          <a:lstStyle/>
          <a:p>
            <a:pPr algn="ctr" rtl="0"/>
            <a:r>
              <a:rPr lang="en-gb" sz="550" b="1" i="0" u="none" baseline="0" dirty="0">
                <a:solidFill>
                  <a:schemeClr val="bg1"/>
                </a:solidFill>
              </a:rPr>
              <a:t>Integration of technology and digital communication channels into everyday life</a:t>
            </a:r>
            <a:endParaRPr lang="en-gb" sz="550" b="1" dirty="0">
              <a:solidFill>
                <a:schemeClr val="bg1"/>
              </a:solidFill>
            </a:endParaRPr>
          </a:p>
        </p:txBody>
      </p:sp>
      <p:sp>
        <p:nvSpPr>
          <p:cNvPr id="20" name="Tekstiruutu 19">
            <a:extLst>
              <a:ext uri="{FF2B5EF4-FFF2-40B4-BE49-F238E27FC236}">
                <a16:creationId xmlns:a16="http://schemas.microsoft.com/office/drawing/2014/main" id="{12CE274C-A789-571D-E40A-D0BF331319E9}"/>
              </a:ext>
            </a:extLst>
          </p:cNvPr>
          <p:cNvSpPr txBox="1"/>
          <p:nvPr/>
        </p:nvSpPr>
        <p:spPr>
          <a:xfrm>
            <a:off x="5617162" y="4543593"/>
            <a:ext cx="644173" cy="164135"/>
          </a:xfrm>
          <a:custGeom>
            <a:avLst/>
            <a:gdLst>
              <a:gd name="connsiteX0" fmla="*/ 0 w 690237"/>
              <a:gd name="connsiteY0" fmla="*/ 31215 h 187285"/>
              <a:gd name="connsiteX1" fmla="*/ 31215 w 690237"/>
              <a:gd name="connsiteY1" fmla="*/ 0 h 187285"/>
              <a:gd name="connsiteX2" fmla="*/ 659022 w 690237"/>
              <a:gd name="connsiteY2" fmla="*/ 0 h 187285"/>
              <a:gd name="connsiteX3" fmla="*/ 690237 w 690237"/>
              <a:gd name="connsiteY3" fmla="*/ 31215 h 187285"/>
              <a:gd name="connsiteX4" fmla="*/ 690237 w 690237"/>
              <a:gd name="connsiteY4" fmla="*/ 156070 h 187285"/>
              <a:gd name="connsiteX5" fmla="*/ 659022 w 690237"/>
              <a:gd name="connsiteY5" fmla="*/ 187285 h 187285"/>
              <a:gd name="connsiteX6" fmla="*/ 31215 w 690237"/>
              <a:gd name="connsiteY6" fmla="*/ 187285 h 187285"/>
              <a:gd name="connsiteX7" fmla="*/ 0 w 690237"/>
              <a:gd name="connsiteY7" fmla="*/ 156070 h 187285"/>
              <a:gd name="connsiteX8" fmla="*/ 0 w 690237"/>
              <a:gd name="connsiteY8" fmla="*/ 31215 h 187285"/>
              <a:gd name="connsiteX0" fmla="*/ 0 w 690237"/>
              <a:gd name="connsiteY0" fmla="*/ 31215 h 187285"/>
              <a:gd name="connsiteX1" fmla="*/ 31215 w 690237"/>
              <a:gd name="connsiteY1" fmla="*/ 0 h 187285"/>
              <a:gd name="connsiteX2" fmla="*/ 627191 w 690237"/>
              <a:gd name="connsiteY2" fmla="*/ 52086 h 187285"/>
              <a:gd name="connsiteX3" fmla="*/ 690237 w 690237"/>
              <a:gd name="connsiteY3" fmla="*/ 31215 h 187285"/>
              <a:gd name="connsiteX4" fmla="*/ 690237 w 690237"/>
              <a:gd name="connsiteY4" fmla="*/ 156070 h 187285"/>
              <a:gd name="connsiteX5" fmla="*/ 659022 w 690237"/>
              <a:gd name="connsiteY5" fmla="*/ 187285 h 187285"/>
              <a:gd name="connsiteX6" fmla="*/ 31215 w 690237"/>
              <a:gd name="connsiteY6" fmla="*/ 187285 h 187285"/>
              <a:gd name="connsiteX7" fmla="*/ 0 w 690237"/>
              <a:gd name="connsiteY7" fmla="*/ 156070 h 187285"/>
              <a:gd name="connsiteX8" fmla="*/ 0 w 690237"/>
              <a:gd name="connsiteY8" fmla="*/ 31215 h 187285"/>
              <a:gd name="connsiteX0" fmla="*/ 28937 w 690237"/>
              <a:gd name="connsiteY0" fmla="*/ 42790 h 187285"/>
              <a:gd name="connsiteX1" fmla="*/ 31215 w 690237"/>
              <a:gd name="connsiteY1" fmla="*/ 0 h 187285"/>
              <a:gd name="connsiteX2" fmla="*/ 627191 w 690237"/>
              <a:gd name="connsiteY2" fmla="*/ 52086 h 187285"/>
              <a:gd name="connsiteX3" fmla="*/ 690237 w 690237"/>
              <a:gd name="connsiteY3" fmla="*/ 31215 h 187285"/>
              <a:gd name="connsiteX4" fmla="*/ 690237 w 690237"/>
              <a:gd name="connsiteY4" fmla="*/ 156070 h 187285"/>
              <a:gd name="connsiteX5" fmla="*/ 659022 w 690237"/>
              <a:gd name="connsiteY5" fmla="*/ 187285 h 187285"/>
              <a:gd name="connsiteX6" fmla="*/ 31215 w 690237"/>
              <a:gd name="connsiteY6" fmla="*/ 187285 h 187285"/>
              <a:gd name="connsiteX7" fmla="*/ 0 w 690237"/>
              <a:gd name="connsiteY7" fmla="*/ 156070 h 187285"/>
              <a:gd name="connsiteX8" fmla="*/ 28937 w 690237"/>
              <a:gd name="connsiteY8" fmla="*/ 42790 h 187285"/>
              <a:gd name="connsiteX0" fmla="*/ 28937 w 690237"/>
              <a:gd name="connsiteY0" fmla="*/ 42790 h 187285"/>
              <a:gd name="connsiteX1" fmla="*/ 31215 w 690237"/>
              <a:gd name="connsiteY1" fmla="*/ 0 h 187285"/>
              <a:gd name="connsiteX2" fmla="*/ 627191 w 690237"/>
              <a:gd name="connsiteY2" fmla="*/ 52086 h 187285"/>
              <a:gd name="connsiteX3" fmla="*/ 690237 w 690237"/>
              <a:gd name="connsiteY3" fmla="*/ 31215 h 187285"/>
              <a:gd name="connsiteX4" fmla="*/ 690237 w 690237"/>
              <a:gd name="connsiteY4" fmla="*/ 156070 h 187285"/>
              <a:gd name="connsiteX5" fmla="*/ 659022 w 690237"/>
              <a:gd name="connsiteY5" fmla="*/ 187285 h 187285"/>
              <a:gd name="connsiteX6" fmla="*/ 77514 w 690237"/>
              <a:gd name="connsiteY6" fmla="*/ 158349 h 187285"/>
              <a:gd name="connsiteX7" fmla="*/ 0 w 690237"/>
              <a:gd name="connsiteY7" fmla="*/ 156070 h 187285"/>
              <a:gd name="connsiteX8" fmla="*/ 28937 w 690237"/>
              <a:gd name="connsiteY8" fmla="*/ 42790 h 187285"/>
              <a:gd name="connsiteX0" fmla="*/ 6023 w 667323"/>
              <a:gd name="connsiteY0" fmla="*/ 42790 h 187285"/>
              <a:gd name="connsiteX1" fmla="*/ 8301 w 667323"/>
              <a:gd name="connsiteY1" fmla="*/ 0 h 187285"/>
              <a:gd name="connsiteX2" fmla="*/ 604277 w 667323"/>
              <a:gd name="connsiteY2" fmla="*/ 52086 h 187285"/>
              <a:gd name="connsiteX3" fmla="*/ 667323 w 667323"/>
              <a:gd name="connsiteY3" fmla="*/ 31215 h 187285"/>
              <a:gd name="connsiteX4" fmla="*/ 667323 w 667323"/>
              <a:gd name="connsiteY4" fmla="*/ 156070 h 187285"/>
              <a:gd name="connsiteX5" fmla="*/ 636108 w 667323"/>
              <a:gd name="connsiteY5" fmla="*/ 187285 h 187285"/>
              <a:gd name="connsiteX6" fmla="*/ 54600 w 667323"/>
              <a:gd name="connsiteY6" fmla="*/ 158349 h 187285"/>
              <a:gd name="connsiteX7" fmla="*/ 23385 w 667323"/>
              <a:gd name="connsiteY7" fmla="*/ 153176 h 187285"/>
              <a:gd name="connsiteX8" fmla="*/ 6023 w 667323"/>
              <a:gd name="connsiteY8" fmla="*/ 42790 h 187285"/>
              <a:gd name="connsiteX0" fmla="*/ 6023 w 667323"/>
              <a:gd name="connsiteY0" fmla="*/ 42790 h 166574"/>
              <a:gd name="connsiteX1" fmla="*/ 8301 w 667323"/>
              <a:gd name="connsiteY1" fmla="*/ 0 h 166574"/>
              <a:gd name="connsiteX2" fmla="*/ 604277 w 667323"/>
              <a:gd name="connsiteY2" fmla="*/ 52086 h 166574"/>
              <a:gd name="connsiteX3" fmla="*/ 667323 w 667323"/>
              <a:gd name="connsiteY3" fmla="*/ 31215 h 166574"/>
              <a:gd name="connsiteX4" fmla="*/ 667323 w 667323"/>
              <a:gd name="connsiteY4" fmla="*/ 156070 h 166574"/>
              <a:gd name="connsiteX5" fmla="*/ 610065 w 667323"/>
              <a:gd name="connsiteY5" fmla="*/ 164135 h 166574"/>
              <a:gd name="connsiteX6" fmla="*/ 54600 w 667323"/>
              <a:gd name="connsiteY6" fmla="*/ 158349 h 166574"/>
              <a:gd name="connsiteX7" fmla="*/ 23385 w 667323"/>
              <a:gd name="connsiteY7" fmla="*/ 153176 h 166574"/>
              <a:gd name="connsiteX8" fmla="*/ 6023 w 667323"/>
              <a:gd name="connsiteY8" fmla="*/ 42790 h 166574"/>
              <a:gd name="connsiteX0" fmla="*/ 6023 w 667323"/>
              <a:gd name="connsiteY0" fmla="*/ 42790 h 166574"/>
              <a:gd name="connsiteX1" fmla="*/ 8301 w 667323"/>
              <a:gd name="connsiteY1" fmla="*/ 0 h 166574"/>
              <a:gd name="connsiteX2" fmla="*/ 572446 w 667323"/>
              <a:gd name="connsiteY2" fmla="*/ 14468 h 166574"/>
              <a:gd name="connsiteX3" fmla="*/ 667323 w 667323"/>
              <a:gd name="connsiteY3" fmla="*/ 31215 h 166574"/>
              <a:gd name="connsiteX4" fmla="*/ 667323 w 667323"/>
              <a:gd name="connsiteY4" fmla="*/ 156070 h 166574"/>
              <a:gd name="connsiteX5" fmla="*/ 610065 w 667323"/>
              <a:gd name="connsiteY5" fmla="*/ 164135 h 166574"/>
              <a:gd name="connsiteX6" fmla="*/ 54600 w 667323"/>
              <a:gd name="connsiteY6" fmla="*/ 158349 h 166574"/>
              <a:gd name="connsiteX7" fmla="*/ 23385 w 667323"/>
              <a:gd name="connsiteY7" fmla="*/ 153176 h 166574"/>
              <a:gd name="connsiteX8" fmla="*/ 6023 w 667323"/>
              <a:gd name="connsiteY8" fmla="*/ 42790 h 166574"/>
              <a:gd name="connsiteX0" fmla="*/ 6023 w 667323"/>
              <a:gd name="connsiteY0" fmla="*/ 42790 h 166574"/>
              <a:gd name="connsiteX1" fmla="*/ 8301 w 667323"/>
              <a:gd name="connsiteY1" fmla="*/ 0 h 166574"/>
              <a:gd name="connsiteX2" fmla="*/ 572446 w 667323"/>
              <a:gd name="connsiteY2" fmla="*/ 14468 h 166574"/>
              <a:gd name="connsiteX3" fmla="*/ 638386 w 667323"/>
              <a:gd name="connsiteY3" fmla="*/ 31215 h 166574"/>
              <a:gd name="connsiteX4" fmla="*/ 667323 w 667323"/>
              <a:gd name="connsiteY4" fmla="*/ 156070 h 166574"/>
              <a:gd name="connsiteX5" fmla="*/ 610065 w 667323"/>
              <a:gd name="connsiteY5" fmla="*/ 164135 h 166574"/>
              <a:gd name="connsiteX6" fmla="*/ 54600 w 667323"/>
              <a:gd name="connsiteY6" fmla="*/ 158349 h 166574"/>
              <a:gd name="connsiteX7" fmla="*/ 23385 w 667323"/>
              <a:gd name="connsiteY7" fmla="*/ 153176 h 166574"/>
              <a:gd name="connsiteX8" fmla="*/ 6023 w 667323"/>
              <a:gd name="connsiteY8" fmla="*/ 42790 h 166574"/>
              <a:gd name="connsiteX0" fmla="*/ 6023 w 644173"/>
              <a:gd name="connsiteY0" fmla="*/ 42790 h 164135"/>
              <a:gd name="connsiteX1" fmla="*/ 8301 w 644173"/>
              <a:gd name="connsiteY1" fmla="*/ 0 h 164135"/>
              <a:gd name="connsiteX2" fmla="*/ 572446 w 644173"/>
              <a:gd name="connsiteY2" fmla="*/ 14468 h 164135"/>
              <a:gd name="connsiteX3" fmla="*/ 638386 w 644173"/>
              <a:gd name="connsiteY3" fmla="*/ 31215 h 164135"/>
              <a:gd name="connsiteX4" fmla="*/ 644173 w 644173"/>
              <a:gd name="connsiteY4" fmla="*/ 127133 h 164135"/>
              <a:gd name="connsiteX5" fmla="*/ 610065 w 644173"/>
              <a:gd name="connsiteY5" fmla="*/ 164135 h 164135"/>
              <a:gd name="connsiteX6" fmla="*/ 54600 w 644173"/>
              <a:gd name="connsiteY6" fmla="*/ 158349 h 164135"/>
              <a:gd name="connsiteX7" fmla="*/ 23385 w 644173"/>
              <a:gd name="connsiteY7" fmla="*/ 153176 h 164135"/>
              <a:gd name="connsiteX8" fmla="*/ 6023 w 644173"/>
              <a:gd name="connsiteY8" fmla="*/ 42790 h 164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4173" h="164135">
                <a:moveTo>
                  <a:pt x="6023" y="42790"/>
                </a:moveTo>
                <a:cubicBezTo>
                  <a:pt x="6023" y="25550"/>
                  <a:pt x="-8939" y="0"/>
                  <a:pt x="8301" y="0"/>
                </a:cubicBezTo>
                <a:cubicBezTo>
                  <a:pt x="217570" y="0"/>
                  <a:pt x="363177" y="14468"/>
                  <a:pt x="572446" y="14468"/>
                </a:cubicBezTo>
                <a:cubicBezTo>
                  <a:pt x="589686" y="14468"/>
                  <a:pt x="638386" y="13975"/>
                  <a:pt x="638386" y="31215"/>
                </a:cubicBezTo>
                <a:lnTo>
                  <a:pt x="644173" y="127133"/>
                </a:lnTo>
                <a:cubicBezTo>
                  <a:pt x="644173" y="144373"/>
                  <a:pt x="627305" y="164135"/>
                  <a:pt x="610065" y="164135"/>
                </a:cubicBezTo>
                <a:lnTo>
                  <a:pt x="54600" y="158349"/>
                </a:lnTo>
                <a:cubicBezTo>
                  <a:pt x="37360" y="158349"/>
                  <a:pt x="23385" y="170416"/>
                  <a:pt x="23385" y="153176"/>
                </a:cubicBezTo>
                <a:lnTo>
                  <a:pt x="6023" y="42790"/>
                </a:lnTo>
                <a:close/>
              </a:path>
            </a:pathLst>
          </a:custGeom>
          <a:solidFill>
            <a:srgbClr val="00ABBE"/>
          </a:solidFill>
        </p:spPr>
        <p:txBody>
          <a:bodyPr wrap="square" rtlCol="0">
            <a:spAutoFit/>
          </a:bodyPr>
          <a:lstStyle/>
          <a:p>
            <a:pPr algn="ctr" rtl="0"/>
            <a:r>
              <a:rPr lang="en-gb" sz="500" b="1" i="0" u="none" baseline="0" dirty="0">
                <a:solidFill>
                  <a:schemeClr val="bg1"/>
                </a:solidFill>
              </a:rPr>
              <a:t>Climate change</a:t>
            </a:r>
            <a:endParaRPr lang="en-gb" sz="500" b="1" dirty="0">
              <a:solidFill>
                <a:schemeClr val="bg1"/>
              </a:solidFill>
            </a:endParaRPr>
          </a:p>
        </p:txBody>
      </p:sp>
      <p:sp>
        <p:nvSpPr>
          <p:cNvPr id="21" name="Tekstiruutu 20">
            <a:extLst>
              <a:ext uri="{FF2B5EF4-FFF2-40B4-BE49-F238E27FC236}">
                <a16:creationId xmlns:a16="http://schemas.microsoft.com/office/drawing/2014/main" id="{818B0587-0B1D-E686-36D8-BA50C8CA4785}"/>
              </a:ext>
            </a:extLst>
          </p:cNvPr>
          <p:cNvSpPr txBox="1"/>
          <p:nvPr/>
        </p:nvSpPr>
        <p:spPr>
          <a:xfrm>
            <a:off x="9224175" y="2745514"/>
            <a:ext cx="1409960" cy="289441"/>
          </a:xfrm>
          <a:prstGeom prst="roundRect">
            <a:avLst/>
          </a:prstGeom>
          <a:solidFill>
            <a:srgbClr val="00ABBE"/>
          </a:solidFill>
        </p:spPr>
        <p:txBody>
          <a:bodyPr wrap="square" rtlCol="0">
            <a:spAutoFit/>
          </a:bodyPr>
          <a:lstStyle/>
          <a:p>
            <a:pPr algn="ctr" rtl="0"/>
            <a:r>
              <a:rPr lang="en-gb" sz="550" b="1" i="0" u="none" baseline="0" dirty="0">
                <a:solidFill>
                  <a:schemeClr val="bg1"/>
                </a:solidFill>
              </a:rPr>
              <a:t>Training and advice </a:t>
            </a:r>
            <a:r>
              <a:rPr lang="en-gb" sz="550" b="1" i="0" u="none" baseline="0" dirty="0">
                <a:solidFill>
                  <a:schemeClr val="bg1"/>
                </a:solidFill>
                <a:latin typeface="Wingdings" panose="05000000000000000000" pitchFamily="2" charset="2"/>
                <a:ea typeface="Wingdings" panose="05000000000000000000" pitchFamily="2" charset="2"/>
                <a:cs typeface="Wingdings" panose="05000000000000000000" pitchFamily="2" charset="2"/>
                <a:sym typeface="Wingdings" panose="05000000000000000000" pitchFamily="2" charset="2"/>
              </a:rPr>
              <a:t> </a:t>
            </a:r>
            <a:r>
              <a:rPr lang="en-gb" sz="550" b="1" dirty="0">
                <a:solidFill>
                  <a:schemeClr val="bg1"/>
                </a:solidFill>
                <a:sym typeface="Wingdings" panose="05000000000000000000" pitchFamily="2" charset="2"/>
              </a:rPr>
              <a:t>professionals</a:t>
            </a:r>
            <a:br>
              <a:rPr lang="en-gb" sz="550" b="1" dirty="0">
                <a:solidFill>
                  <a:schemeClr val="bg1"/>
                </a:solidFill>
                <a:sym typeface="Wingdings" panose="05000000000000000000" pitchFamily="2" charset="2"/>
              </a:rPr>
            </a:br>
            <a:r>
              <a:rPr lang="en-gb" sz="550" b="1" dirty="0">
                <a:solidFill>
                  <a:schemeClr val="bg1"/>
                </a:solidFill>
                <a:sym typeface="Wingdings" panose="05000000000000000000" pitchFamily="2" charset="2"/>
              </a:rPr>
              <a:t>Courses, events, advisory services</a:t>
            </a:r>
            <a:endParaRPr lang="en-gb" sz="550" b="1" dirty="0">
              <a:solidFill>
                <a:schemeClr val="bg1"/>
              </a:solidFill>
            </a:endParaRPr>
          </a:p>
        </p:txBody>
      </p:sp>
      <p:sp>
        <p:nvSpPr>
          <p:cNvPr id="22" name="Tekstiruutu 21">
            <a:extLst>
              <a:ext uri="{FF2B5EF4-FFF2-40B4-BE49-F238E27FC236}">
                <a16:creationId xmlns:a16="http://schemas.microsoft.com/office/drawing/2014/main" id="{8F97B30C-C816-33CE-F99F-AD961880D824}"/>
              </a:ext>
            </a:extLst>
          </p:cNvPr>
          <p:cNvSpPr txBox="1"/>
          <p:nvPr/>
        </p:nvSpPr>
        <p:spPr>
          <a:xfrm>
            <a:off x="9271251" y="3154552"/>
            <a:ext cx="1303426" cy="354828"/>
          </a:xfrm>
          <a:custGeom>
            <a:avLst/>
            <a:gdLst>
              <a:gd name="connsiteX0" fmla="*/ 0 w 1363610"/>
              <a:gd name="connsiteY0" fmla="*/ 79456 h 476726"/>
              <a:gd name="connsiteX1" fmla="*/ 79456 w 1363610"/>
              <a:gd name="connsiteY1" fmla="*/ 0 h 476726"/>
              <a:gd name="connsiteX2" fmla="*/ 1284154 w 1363610"/>
              <a:gd name="connsiteY2" fmla="*/ 0 h 476726"/>
              <a:gd name="connsiteX3" fmla="*/ 1363610 w 1363610"/>
              <a:gd name="connsiteY3" fmla="*/ 79456 h 476726"/>
              <a:gd name="connsiteX4" fmla="*/ 1363610 w 1363610"/>
              <a:gd name="connsiteY4" fmla="*/ 397270 h 476726"/>
              <a:gd name="connsiteX5" fmla="*/ 1284154 w 1363610"/>
              <a:gd name="connsiteY5" fmla="*/ 476726 h 476726"/>
              <a:gd name="connsiteX6" fmla="*/ 79456 w 1363610"/>
              <a:gd name="connsiteY6" fmla="*/ 476726 h 476726"/>
              <a:gd name="connsiteX7" fmla="*/ 0 w 1363610"/>
              <a:gd name="connsiteY7" fmla="*/ 397270 h 476726"/>
              <a:gd name="connsiteX8" fmla="*/ 0 w 1363610"/>
              <a:gd name="connsiteY8" fmla="*/ 79456 h 476726"/>
              <a:gd name="connsiteX0" fmla="*/ 72342 w 1363610"/>
              <a:gd name="connsiteY0" fmla="*/ 134436 h 476726"/>
              <a:gd name="connsiteX1" fmla="*/ 79456 w 1363610"/>
              <a:gd name="connsiteY1" fmla="*/ 0 h 476726"/>
              <a:gd name="connsiteX2" fmla="*/ 1284154 w 1363610"/>
              <a:gd name="connsiteY2" fmla="*/ 0 h 476726"/>
              <a:gd name="connsiteX3" fmla="*/ 1363610 w 1363610"/>
              <a:gd name="connsiteY3" fmla="*/ 79456 h 476726"/>
              <a:gd name="connsiteX4" fmla="*/ 1363610 w 1363610"/>
              <a:gd name="connsiteY4" fmla="*/ 397270 h 476726"/>
              <a:gd name="connsiteX5" fmla="*/ 1284154 w 1363610"/>
              <a:gd name="connsiteY5" fmla="*/ 476726 h 476726"/>
              <a:gd name="connsiteX6" fmla="*/ 79456 w 1363610"/>
              <a:gd name="connsiteY6" fmla="*/ 476726 h 476726"/>
              <a:gd name="connsiteX7" fmla="*/ 0 w 1363610"/>
              <a:gd name="connsiteY7" fmla="*/ 397270 h 476726"/>
              <a:gd name="connsiteX8" fmla="*/ 72342 w 1363610"/>
              <a:gd name="connsiteY8" fmla="*/ 134436 h 476726"/>
              <a:gd name="connsiteX0" fmla="*/ 72342 w 1363610"/>
              <a:gd name="connsiteY0" fmla="*/ 134436 h 476726"/>
              <a:gd name="connsiteX1" fmla="*/ 117074 w 1363610"/>
              <a:gd name="connsiteY1" fmla="*/ 124428 h 476726"/>
              <a:gd name="connsiteX2" fmla="*/ 1284154 w 1363610"/>
              <a:gd name="connsiteY2" fmla="*/ 0 h 476726"/>
              <a:gd name="connsiteX3" fmla="*/ 1363610 w 1363610"/>
              <a:gd name="connsiteY3" fmla="*/ 79456 h 476726"/>
              <a:gd name="connsiteX4" fmla="*/ 1363610 w 1363610"/>
              <a:gd name="connsiteY4" fmla="*/ 397270 h 476726"/>
              <a:gd name="connsiteX5" fmla="*/ 1284154 w 1363610"/>
              <a:gd name="connsiteY5" fmla="*/ 476726 h 476726"/>
              <a:gd name="connsiteX6" fmla="*/ 79456 w 1363610"/>
              <a:gd name="connsiteY6" fmla="*/ 476726 h 476726"/>
              <a:gd name="connsiteX7" fmla="*/ 0 w 1363610"/>
              <a:gd name="connsiteY7" fmla="*/ 397270 h 476726"/>
              <a:gd name="connsiteX8" fmla="*/ 72342 w 1363610"/>
              <a:gd name="connsiteY8" fmla="*/ 134436 h 476726"/>
              <a:gd name="connsiteX0" fmla="*/ 72342 w 1363610"/>
              <a:gd name="connsiteY0" fmla="*/ 71576 h 413866"/>
              <a:gd name="connsiteX1" fmla="*/ 117074 w 1363610"/>
              <a:gd name="connsiteY1" fmla="*/ 61568 h 413866"/>
              <a:gd name="connsiteX2" fmla="*/ 1246536 w 1363610"/>
              <a:gd name="connsiteY2" fmla="*/ 29738 h 413866"/>
              <a:gd name="connsiteX3" fmla="*/ 1363610 w 1363610"/>
              <a:gd name="connsiteY3" fmla="*/ 16596 h 413866"/>
              <a:gd name="connsiteX4" fmla="*/ 1363610 w 1363610"/>
              <a:gd name="connsiteY4" fmla="*/ 334410 h 413866"/>
              <a:gd name="connsiteX5" fmla="*/ 1284154 w 1363610"/>
              <a:gd name="connsiteY5" fmla="*/ 413866 h 413866"/>
              <a:gd name="connsiteX6" fmla="*/ 79456 w 1363610"/>
              <a:gd name="connsiteY6" fmla="*/ 413866 h 413866"/>
              <a:gd name="connsiteX7" fmla="*/ 0 w 1363610"/>
              <a:gd name="connsiteY7" fmla="*/ 334410 h 413866"/>
              <a:gd name="connsiteX8" fmla="*/ 72342 w 1363610"/>
              <a:gd name="connsiteY8" fmla="*/ 71576 h 413866"/>
              <a:gd name="connsiteX0" fmla="*/ 72342 w 1363610"/>
              <a:gd name="connsiteY0" fmla="*/ 71576 h 413866"/>
              <a:gd name="connsiteX1" fmla="*/ 91031 w 1363610"/>
              <a:gd name="connsiteY1" fmla="*/ 18163 h 413866"/>
              <a:gd name="connsiteX2" fmla="*/ 1246536 w 1363610"/>
              <a:gd name="connsiteY2" fmla="*/ 29738 h 413866"/>
              <a:gd name="connsiteX3" fmla="*/ 1363610 w 1363610"/>
              <a:gd name="connsiteY3" fmla="*/ 16596 h 413866"/>
              <a:gd name="connsiteX4" fmla="*/ 1363610 w 1363610"/>
              <a:gd name="connsiteY4" fmla="*/ 334410 h 413866"/>
              <a:gd name="connsiteX5" fmla="*/ 1284154 w 1363610"/>
              <a:gd name="connsiteY5" fmla="*/ 413866 h 413866"/>
              <a:gd name="connsiteX6" fmla="*/ 79456 w 1363610"/>
              <a:gd name="connsiteY6" fmla="*/ 413866 h 413866"/>
              <a:gd name="connsiteX7" fmla="*/ 0 w 1363610"/>
              <a:gd name="connsiteY7" fmla="*/ 334410 h 413866"/>
              <a:gd name="connsiteX8" fmla="*/ 72342 w 1363610"/>
              <a:gd name="connsiteY8" fmla="*/ 71576 h 413866"/>
              <a:gd name="connsiteX0" fmla="*/ 27200 w 1318468"/>
              <a:gd name="connsiteY0" fmla="*/ 71576 h 413866"/>
              <a:gd name="connsiteX1" fmla="*/ 45889 w 1318468"/>
              <a:gd name="connsiteY1" fmla="*/ 18163 h 413866"/>
              <a:gd name="connsiteX2" fmla="*/ 1201394 w 1318468"/>
              <a:gd name="connsiteY2" fmla="*/ 29738 h 413866"/>
              <a:gd name="connsiteX3" fmla="*/ 1318468 w 1318468"/>
              <a:gd name="connsiteY3" fmla="*/ 16596 h 413866"/>
              <a:gd name="connsiteX4" fmla="*/ 1318468 w 1318468"/>
              <a:gd name="connsiteY4" fmla="*/ 334410 h 413866"/>
              <a:gd name="connsiteX5" fmla="*/ 1239012 w 1318468"/>
              <a:gd name="connsiteY5" fmla="*/ 413866 h 413866"/>
              <a:gd name="connsiteX6" fmla="*/ 34314 w 1318468"/>
              <a:gd name="connsiteY6" fmla="*/ 413866 h 413866"/>
              <a:gd name="connsiteX7" fmla="*/ 1157 w 1318468"/>
              <a:gd name="connsiteY7" fmla="*/ 331517 h 413866"/>
              <a:gd name="connsiteX8" fmla="*/ 27200 w 1318468"/>
              <a:gd name="connsiteY8" fmla="*/ 71576 h 413866"/>
              <a:gd name="connsiteX0" fmla="*/ 26043 w 1317311"/>
              <a:gd name="connsiteY0" fmla="*/ 71576 h 413866"/>
              <a:gd name="connsiteX1" fmla="*/ 44732 w 1317311"/>
              <a:gd name="connsiteY1" fmla="*/ 18163 h 413866"/>
              <a:gd name="connsiteX2" fmla="*/ 1200237 w 1317311"/>
              <a:gd name="connsiteY2" fmla="*/ 29738 h 413866"/>
              <a:gd name="connsiteX3" fmla="*/ 1317311 w 1317311"/>
              <a:gd name="connsiteY3" fmla="*/ 16596 h 413866"/>
              <a:gd name="connsiteX4" fmla="*/ 1317311 w 1317311"/>
              <a:gd name="connsiteY4" fmla="*/ 334410 h 413866"/>
              <a:gd name="connsiteX5" fmla="*/ 1237855 w 1317311"/>
              <a:gd name="connsiteY5" fmla="*/ 413866 h 413866"/>
              <a:gd name="connsiteX6" fmla="*/ 64988 w 1317311"/>
              <a:gd name="connsiteY6" fmla="*/ 387823 h 413866"/>
              <a:gd name="connsiteX7" fmla="*/ 0 w 1317311"/>
              <a:gd name="connsiteY7" fmla="*/ 331517 h 413866"/>
              <a:gd name="connsiteX8" fmla="*/ 26043 w 1317311"/>
              <a:gd name="connsiteY8" fmla="*/ 71576 h 413866"/>
              <a:gd name="connsiteX0" fmla="*/ 26043 w 1317311"/>
              <a:gd name="connsiteY0" fmla="*/ 71576 h 387823"/>
              <a:gd name="connsiteX1" fmla="*/ 44732 w 1317311"/>
              <a:gd name="connsiteY1" fmla="*/ 18163 h 387823"/>
              <a:gd name="connsiteX2" fmla="*/ 1200237 w 1317311"/>
              <a:gd name="connsiteY2" fmla="*/ 29738 h 387823"/>
              <a:gd name="connsiteX3" fmla="*/ 1317311 w 1317311"/>
              <a:gd name="connsiteY3" fmla="*/ 16596 h 387823"/>
              <a:gd name="connsiteX4" fmla="*/ 1317311 w 1317311"/>
              <a:gd name="connsiteY4" fmla="*/ 334410 h 387823"/>
              <a:gd name="connsiteX5" fmla="*/ 1237855 w 1317311"/>
              <a:gd name="connsiteY5" fmla="*/ 379142 h 387823"/>
              <a:gd name="connsiteX6" fmla="*/ 64988 w 1317311"/>
              <a:gd name="connsiteY6" fmla="*/ 387823 h 387823"/>
              <a:gd name="connsiteX7" fmla="*/ 0 w 1317311"/>
              <a:gd name="connsiteY7" fmla="*/ 331517 h 387823"/>
              <a:gd name="connsiteX8" fmla="*/ 26043 w 1317311"/>
              <a:gd name="connsiteY8" fmla="*/ 71576 h 387823"/>
              <a:gd name="connsiteX0" fmla="*/ 26043 w 1317311"/>
              <a:gd name="connsiteY0" fmla="*/ 71576 h 387823"/>
              <a:gd name="connsiteX1" fmla="*/ 44732 w 1317311"/>
              <a:gd name="connsiteY1" fmla="*/ 18163 h 387823"/>
              <a:gd name="connsiteX2" fmla="*/ 1200237 w 1317311"/>
              <a:gd name="connsiteY2" fmla="*/ 29738 h 387823"/>
              <a:gd name="connsiteX3" fmla="*/ 1317311 w 1317311"/>
              <a:gd name="connsiteY3" fmla="*/ 16596 h 387823"/>
              <a:gd name="connsiteX4" fmla="*/ 1273906 w 1317311"/>
              <a:gd name="connsiteY4" fmla="*/ 334410 h 387823"/>
              <a:gd name="connsiteX5" fmla="*/ 1237855 w 1317311"/>
              <a:gd name="connsiteY5" fmla="*/ 379142 h 387823"/>
              <a:gd name="connsiteX6" fmla="*/ 64988 w 1317311"/>
              <a:gd name="connsiteY6" fmla="*/ 387823 h 387823"/>
              <a:gd name="connsiteX7" fmla="*/ 0 w 1317311"/>
              <a:gd name="connsiteY7" fmla="*/ 331517 h 387823"/>
              <a:gd name="connsiteX8" fmla="*/ 26043 w 1317311"/>
              <a:gd name="connsiteY8" fmla="*/ 71576 h 387823"/>
              <a:gd name="connsiteX0" fmla="*/ 26043 w 1274447"/>
              <a:gd name="connsiteY0" fmla="*/ 53413 h 369660"/>
              <a:gd name="connsiteX1" fmla="*/ 44732 w 1274447"/>
              <a:gd name="connsiteY1" fmla="*/ 0 h 369660"/>
              <a:gd name="connsiteX2" fmla="*/ 1200237 w 1274447"/>
              <a:gd name="connsiteY2" fmla="*/ 11575 h 369660"/>
              <a:gd name="connsiteX3" fmla="*/ 1268119 w 1274447"/>
              <a:gd name="connsiteY3" fmla="*/ 38944 h 369660"/>
              <a:gd name="connsiteX4" fmla="*/ 1273906 w 1274447"/>
              <a:gd name="connsiteY4" fmla="*/ 316247 h 369660"/>
              <a:gd name="connsiteX5" fmla="*/ 1237855 w 1274447"/>
              <a:gd name="connsiteY5" fmla="*/ 360979 h 369660"/>
              <a:gd name="connsiteX6" fmla="*/ 64988 w 1274447"/>
              <a:gd name="connsiteY6" fmla="*/ 369660 h 369660"/>
              <a:gd name="connsiteX7" fmla="*/ 0 w 1274447"/>
              <a:gd name="connsiteY7" fmla="*/ 313354 h 369660"/>
              <a:gd name="connsiteX8" fmla="*/ 26043 w 1274447"/>
              <a:gd name="connsiteY8" fmla="*/ 53413 h 369660"/>
              <a:gd name="connsiteX0" fmla="*/ 26043 w 1274447"/>
              <a:gd name="connsiteY0" fmla="*/ 76562 h 392809"/>
              <a:gd name="connsiteX1" fmla="*/ 44732 w 1274447"/>
              <a:gd name="connsiteY1" fmla="*/ 23149 h 392809"/>
              <a:gd name="connsiteX2" fmla="*/ 1191556 w 1274447"/>
              <a:gd name="connsiteY2" fmla="*/ 0 h 392809"/>
              <a:gd name="connsiteX3" fmla="*/ 1268119 w 1274447"/>
              <a:gd name="connsiteY3" fmla="*/ 62093 h 392809"/>
              <a:gd name="connsiteX4" fmla="*/ 1273906 w 1274447"/>
              <a:gd name="connsiteY4" fmla="*/ 339396 h 392809"/>
              <a:gd name="connsiteX5" fmla="*/ 1237855 w 1274447"/>
              <a:gd name="connsiteY5" fmla="*/ 384128 h 392809"/>
              <a:gd name="connsiteX6" fmla="*/ 64988 w 1274447"/>
              <a:gd name="connsiteY6" fmla="*/ 392809 h 392809"/>
              <a:gd name="connsiteX7" fmla="*/ 0 w 1274447"/>
              <a:gd name="connsiteY7" fmla="*/ 336503 h 392809"/>
              <a:gd name="connsiteX8" fmla="*/ 26043 w 1274447"/>
              <a:gd name="connsiteY8" fmla="*/ 76562 h 392809"/>
              <a:gd name="connsiteX0" fmla="*/ 26043 w 1274447"/>
              <a:gd name="connsiteY0" fmla="*/ 76562 h 392809"/>
              <a:gd name="connsiteX1" fmla="*/ 41838 w 1274447"/>
              <a:gd name="connsiteY1" fmla="*/ 5787 h 392809"/>
              <a:gd name="connsiteX2" fmla="*/ 1191556 w 1274447"/>
              <a:gd name="connsiteY2" fmla="*/ 0 h 392809"/>
              <a:gd name="connsiteX3" fmla="*/ 1268119 w 1274447"/>
              <a:gd name="connsiteY3" fmla="*/ 62093 h 392809"/>
              <a:gd name="connsiteX4" fmla="*/ 1273906 w 1274447"/>
              <a:gd name="connsiteY4" fmla="*/ 339396 h 392809"/>
              <a:gd name="connsiteX5" fmla="*/ 1237855 w 1274447"/>
              <a:gd name="connsiteY5" fmla="*/ 384128 h 392809"/>
              <a:gd name="connsiteX6" fmla="*/ 64988 w 1274447"/>
              <a:gd name="connsiteY6" fmla="*/ 392809 h 392809"/>
              <a:gd name="connsiteX7" fmla="*/ 0 w 1274447"/>
              <a:gd name="connsiteY7" fmla="*/ 336503 h 392809"/>
              <a:gd name="connsiteX8" fmla="*/ 26043 w 1274447"/>
              <a:gd name="connsiteY8" fmla="*/ 76562 h 392809"/>
              <a:gd name="connsiteX0" fmla="*/ 26043 w 1274447"/>
              <a:gd name="connsiteY0" fmla="*/ 76562 h 384128"/>
              <a:gd name="connsiteX1" fmla="*/ 41838 w 1274447"/>
              <a:gd name="connsiteY1" fmla="*/ 5787 h 384128"/>
              <a:gd name="connsiteX2" fmla="*/ 1191556 w 1274447"/>
              <a:gd name="connsiteY2" fmla="*/ 0 h 384128"/>
              <a:gd name="connsiteX3" fmla="*/ 1268119 w 1274447"/>
              <a:gd name="connsiteY3" fmla="*/ 62093 h 384128"/>
              <a:gd name="connsiteX4" fmla="*/ 1273906 w 1274447"/>
              <a:gd name="connsiteY4" fmla="*/ 339396 h 384128"/>
              <a:gd name="connsiteX5" fmla="*/ 1237855 w 1274447"/>
              <a:gd name="connsiteY5" fmla="*/ 384128 h 384128"/>
              <a:gd name="connsiteX6" fmla="*/ 70775 w 1274447"/>
              <a:gd name="connsiteY6" fmla="*/ 358085 h 384128"/>
              <a:gd name="connsiteX7" fmla="*/ 0 w 1274447"/>
              <a:gd name="connsiteY7" fmla="*/ 336503 h 384128"/>
              <a:gd name="connsiteX8" fmla="*/ 26043 w 1274447"/>
              <a:gd name="connsiteY8" fmla="*/ 76562 h 384128"/>
              <a:gd name="connsiteX0" fmla="*/ 26043 w 1273906"/>
              <a:gd name="connsiteY0" fmla="*/ 76562 h 366644"/>
              <a:gd name="connsiteX1" fmla="*/ 41838 w 1273906"/>
              <a:gd name="connsiteY1" fmla="*/ 5787 h 366644"/>
              <a:gd name="connsiteX2" fmla="*/ 1191556 w 1273906"/>
              <a:gd name="connsiteY2" fmla="*/ 0 h 366644"/>
              <a:gd name="connsiteX3" fmla="*/ 1268119 w 1273906"/>
              <a:gd name="connsiteY3" fmla="*/ 62093 h 366644"/>
              <a:gd name="connsiteX4" fmla="*/ 1273906 w 1273906"/>
              <a:gd name="connsiteY4" fmla="*/ 339396 h 366644"/>
              <a:gd name="connsiteX5" fmla="*/ 1229174 w 1273906"/>
              <a:gd name="connsiteY5" fmla="*/ 360979 h 366644"/>
              <a:gd name="connsiteX6" fmla="*/ 70775 w 1273906"/>
              <a:gd name="connsiteY6" fmla="*/ 358085 h 366644"/>
              <a:gd name="connsiteX7" fmla="*/ 0 w 1273906"/>
              <a:gd name="connsiteY7" fmla="*/ 336503 h 366644"/>
              <a:gd name="connsiteX8" fmla="*/ 26043 w 1273906"/>
              <a:gd name="connsiteY8" fmla="*/ 76562 h 366644"/>
              <a:gd name="connsiteX0" fmla="*/ 14 w 1273920"/>
              <a:gd name="connsiteY0" fmla="*/ 82349 h 366644"/>
              <a:gd name="connsiteX1" fmla="*/ 41852 w 1273920"/>
              <a:gd name="connsiteY1" fmla="*/ 5787 h 366644"/>
              <a:gd name="connsiteX2" fmla="*/ 1191570 w 1273920"/>
              <a:gd name="connsiteY2" fmla="*/ 0 h 366644"/>
              <a:gd name="connsiteX3" fmla="*/ 1268133 w 1273920"/>
              <a:gd name="connsiteY3" fmla="*/ 62093 h 366644"/>
              <a:gd name="connsiteX4" fmla="*/ 1273920 w 1273920"/>
              <a:gd name="connsiteY4" fmla="*/ 339396 h 366644"/>
              <a:gd name="connsiteX5" fmla="*/ 1229188 w 1273920"/>
              <a:gd name="connsiteY5" fmla="*/ 360979 h 366644"/>
              <a:gd name="connsiteX6" fmla="*/ 70789 w 1273920"/>
              <a:gd name="connsiteY6" fmla="*/ 358085 h 366644"/>
              <a:gd name="connsiteX7" fmla="*/ 14 w 1273920"/>
              <a:gd name="connsiteY7" fmla="*/ 336503 h 366644"/>
              <a:gd name="connsiteX8" fmla="*/ 14 w 1273920"/>
              <a:gd name="connsiteY8" fmla="*/ 82349 h 366644"/>
              <a:gd name="connsiteX0" fmla="*/ 14 w 1288389"/>
              <a:gd name="connsiteY0" fmla="*/ 82349 h 366644"/>
              <a:gd name="connsiteX1" fmla="*/ 41852 w 1288389"/>
              <a:gd name="connsiteY1" fmla="*/ 5787 h 366644"/>
              <a:gd name="connsiteX2" fmla="*/ 1191570 w 1288389"/>
              <a:gd name="connsiteY2" fmla="*/ 0 h 366644"/>
              <a:gd name="connsiteX3" fmla="*/ 1288389 w 1288389"/>
              <a:gd name="connsiteY3" fmla="*/ 56306 h 366644"/>
              <a:gd name="connsiteX4" fmla="*/ 1273920 w 1288389"/>
              <a:gd name="connsiteY4" fmla="*/ 339396 h 366644"/>
              <a:gd name="connsiteX5" fmla="*/ 1229188 w 1288389"/>
              <a:gd name="connsiteY5" fmla="*/ 360979 h 366644"/>
              <a:gd name="connsiteX6" fmla="*/ 70789 w 1288389"/>
              <a:gd name="connsiteY6" fmla="*/ 358085 h 366644"/>
              <a:gd name="connsiteX7" fmla="*/ 14 w 1288389"/>
              <a:gd name="connsiteY7" fmla="*/ 336503 h 366644"/>
              <a:gd name="connsiteX8" fmla="*/ 14 w 1288389"/>
              <a:gd name="connsiteY8" fmla="*/ 82349 h 366644"/>
              <a:gd name="connsiteX0" fmla="*/ 0 w 1291269"/>
              <a:gd name="connsiteY0" fmla="*/ 59199 h 366644"/>
              <a:gd name="connsiteX1" fmla="*/ 44732 w 1291269"/>
              <a:gd name="connsiteY1" fmla="*/ 5787 h 366644"/>
              <a:gd name="connsiteX2" fmla="*/ 1194450 w 1291269"/>
              <a:gd name="connsiteY2" fmla="*/ 0 h 366644"/>
              <a:gd name="connsiteX3" fmla="*/ 1291269 w 1291269"/>
              <a:gd name="connsiteY3" fmla="*/ 56306 h 366644"/>
              <a:gd name="connsiteX4" fmla="*/ 1276800 w 1291269"/>
              <a:gd name="connsiteY4" fmla="*/ 339396 h 366644"/>
              <a:gd name="connsiteX5" fmla="*/ 1232068 w 1291269"/>
              <a:gd name="connsiteY5" fmla="*/ 360979 h 366644"/>
              <a:gd name="connsiteX6" fmla="*/ 73669 w 1291269"/>
              <a:gd name="connsiteY6" fmla="*/ 358085 h 366644"/>
              <a:gd name="connsiteX7" fmla="*/ 2894 w 1291269"/>
              <a:gd name="connsiteY7" fmla="*/ 336503 h 366644"/>
              <a:gd name="connsiteX8" fmla="*/ 0 w 1291269"/>
              <a:gd name="connsiteY8" fmla="*/ 59199 h 366644"/>
              <a:gd name="connsiteX0" fmla="*/ 4237 w 1295506"/>
              <a:gd name="connsiteY0" fmla="*/ 59199 h 366644"/>
              <a:gd name="connsiteX1" fmla="*/ 48969 w 1295506"/>
              <a:gd name="connsiteY1" fmla="*/ 5787 h 366644"/>
              <a:gd name="connsiteX2" fmla="*/ 1198687 w 1295506"/>
              <a:gd name="connsiteY2" fmla="*/ 0 h 366644"/>
              <a:gd name="connsiteX3" fmla="*/ 1295506 w 1295506"/>
              <a:gd name="connsiteY3" fmla="*/ 56306 h 366644"/>
              <a:gd name="connsiteX4" fmla="*/ 1281037 w 1295506"/>
              <a:gd name="connsiteY4" fmla="*/ 339396 h 366644"/>
              <a:gd name="connsiteX5" fmla="*/ 1236305 w 1295506"/>
              <a:gd name="connsiteY5" fmla="*/ 360979 h 366644"/>
              <a:gd name="connsiteX6" fmla="*/ 77906 w 1295506"/>
              <a:gd name="connsiteY6" fmla="*/ 358085 h 366644"/>
              <a:gd name="connsiteX7" fmla="*/ 7131 w 1295506"/>
              <a:gd name="connsiteY7" fmla="*/ 336503 h 366644"/>
              <a:gd name="connsiteX8" fmla="*/ 4237 w 1295506"/>
              <a:gd name="connsiteY8" fmla="*/ 59199 h 366644"/>
              <a:gd name="connsiteX0" fmla="*/ 17932 w 1309201"/>
              <a:gd name="connsiteY0" fmla="*/ 59199 h 366644"/>
              <a:gd name="connsiteX1" fmla="*/ 62664 w 1309201"/>
              <a:gd name="connsiteY1" fmla="*/ 5787 h 366644"/>
              <a:gd name="connsiteX2" fmla="*/ 1212382 w 1309201"/>
              <a:gd name="connsiteY2" fmla="*/ 0 h 366644"/>
              <a:gd name="connsiteX3" fmla="*/ 1309201 w 1309201"/>
              <a:gd name="connsiteY3" fmla="*/ 56306 h 366644"/>
              <a:gd name="connsiteX4" fmla="*/ 1294732 w 1309201"/>
              <a:gd name="connsiteY4" fmla="*/ 339396 h 366644"/>
              <a:gd name="connsiteX5" fmla="*/ 1250000 w 1309201"/>
              <a:gd name="connsiteY5" fmla="*/ 360979 h 366644"/>
              <a:gd name="connsiteX6" fmla="*/ 91601 w 1309201"/>
              <a:gd name="connsiteY6" fmla="*/ 358085 h 366644"/>
              <a:gd name="connsiteX7" fmla="*/ 77 w 1309201"/>
              <a:gd name="connsiteY7" fmla="*/ 314343 h 366644"/>
              <a:gd name="connsiteX8" fmla="*/ 17932 w 1309201"/>
              <a:gd name="connsiteY8" fmla="*/ 59199 h 366644"/>
              <a:gd name="connsiteX0" fmla="*/ 17932 w 1309201"/>
              <a:gd name="connsiteY0" fmla="*/ 59199 h 366644"/>
              <a:gd name="connsiteX1" fmla="*/ 62664 w 1309201"/>
              <a:gd name="connsiteY1" fmla="*/ 5787 h 366644"/>
              <a:gd name="connsiteX2" fmla="*/ 1212382 w 1309201"/>
              <a:gd name="connsiteY2" fmla="*/ 0 h 366644"/>
              <a:gd name="connsiteX3" fmla="*/ 1309201 w 1309201"/>
              <a:gd name="connsiteY3" fmla="*/ 56306 h 366644"/>
              <a:gd name="connsiteX4" fmla="*/ 1294732 w 1309201"/>
              <a:gd name="connsiteY4" fmla="*/ 339396 h 366644"/>
              <a:gd name="connsiteX5" fmla="*/ 1250000 w 1309201"/>
              <a:gd name="connsiteY5" fmla="*/ 360979 h 366644"/>
              <a:gd name="connsiteX6" fmla="*/ 94566 w 1309201"/>
              <a:gd name="connsiteY6" fmla="*/ 340850 h 366644"/>
              <a:gd name="connsiteX7" fmla="*/ 77 w 1309201"/>
              <a:gd name="connsiteY7" fmla="*/ 314343 h 366644"/>
              <a:gd name="connsiteX8" fmla="*/ 17932 w 1309201"/>
              <a:gd name="connsiteY8" fmla="*/ 59199 h 366644"/>
              <a:gd name="connsiteX0" fmla="*/ 17932 w 1309201"/>
              <a:gd name="connsiteY0" fmla="*/ 59199 h 358141"/>
              <a:gd name="connsiteX1" fmla="*/ 62664 w 1309201"/>
              <a:gd name="connsiteY1" fmla="*/ 5787 h 358141"/>
              <a:gd name="connsiteX2" fmla="*/ 1212382 w 1309201"/>
              <a:gd name="connsiteY2" fmla="*/ 0 h 358141"/>
              <a:gd name="connsiteX3" fmla="*/ 1309201 w 1309201"/>
              <a:gd name="connsiteY3" fmla="*/ 56306 h 358141"/>
              <a:gd name="connsiteX4" fmla="*/ 1294732 w 1309201"/>
              <a:gd name="connsiteY4" fmla="*/ 339396 h 358141"/>
              <a:gd name="connsiteX5" fmla="*/ 1258893 w 1309201"/>
              <a:gd name="connsiteY5" fmla="*/ 336357 h 358141"/>
              <a:gd name="connsiteX6" fmla="*/ 94566 w 1309201"/>
              <a:gd name="connsiteY6" fmla="*/ 340850 h 358141"/>
              <a:gd name="connsiteX7" fmla="*/ 77 w 1309201"/>
              <a:gd name="connsiteY7" fmla="*/ 314343 h 358141"/>
              <a:gd name="connsiteX8" fmla="*/ 17932 w 1309201"/>
              <a:gd name="connsiteY8" fmla="*/ 59199 h 358141"/>
              <a:gd name="connsiteX0" fmla="*/ 17932 w 1295310"/>
              <a:gd name="connsiteY0" fmla="*/ 59199 h 358141"/>
              <a:gd name="connsiteX1" fmla="*/ 62664 w 1295310"/>
              <a:gd name="connsiteY1" fmla="*/ 5787 h 358141"/>
              <a:gd name="connsiteX2" fmla="*/ 1212382 w 1295310"/>
              <a:gd name="connsiteY2" fmla="*/ 0 h 358141"/>
              <a:gd name="connsiteX3" fmla="*/ 1270666 w 1295310"/>
              <a:gd name="connsiteY3" fmla="*/ 56306 h 358141"/>
              <a:gd name="connsiteX4" fmla="*/ 1294732 w 1295310"/>
              <a:gd name="connsiteY4" fmla="*/ 339396 h 358141"/>
              <a:gd name="connsiteX5" fmla="*/ 1258893 w 1295310"/>
              <a:gd name="connsiteY5" fmla="*/ 336357 h 358141"/>
              <a:gd name="connsiteX6" fmla="*/ 94566 w 1295310"/>
              <a:gd name="connsiteY6" fmla="*/ 340850 h 358141"/>
              <a:gd name="connsiteX7" fmla="*/ 77 w 1295310"/>
              <a:gd name="connsiteY7" fmla="*/ 314343 h 358141"/>
              <a:gd name="connsiteX8" fmla="*/ 17932 w 1295310"/>
              <a:gd name="connsiteY8" fmla="*/ 59199 h 358141"/>
              <a:gd name="connsiteX0" fmla="*/ 17932 w 1312165"/>
              <a:gd name="connsiteY0" fmla="*/ 59199 h 358141"/>
              <a:gd name="connsiteX1" fmla="*/ 62664 w 1312165"/>
              <a:gd name="connsiteY1" fmla="*/ 5787 h 358141"/>
              <a:gd name="connsiteX2" fmla="*/ 1212382 w 1312165"/>
              <a:gd name="connsiteY2" fmla="*/ 0 h 358141"/>
              <a:gd name="connsiteX3" fmla="*/ 1312165 w 1312165"/>
              <a:gd name="connsiteY3" fmla="*/ 78466 h 358141"/>
              <a:gd name="connsiteX4" fmla="*/ 1294732 w 1312165"/>
              <a:gd name="connsiteY4" fmla="*/ 339396 h 358141"/>
              <a:gd name="connsiteX5" fmla="*/ 1258893 w 1312165"/>
              <a:gd name="connsiteY5" fmla="*/ 336357 h 358141"/>
              <a:gd name="connsiteX6" fmla="*/ 94566 w 1312165"/>
              <a:gd name="connsiteY6" fmla="*/ 340850 h 358141"/>
              <a:gd name="connsiteX7" fmla="*/ 77 w 1312165"/>
              <a:gd name="connsiteY7" fmla="*/ 314343 h 358141"/>
              <a:gd name="connsiteX8" fmla="*/ 17932 w 1312165"/>
              <a:gd name="connsiteY8" fmla="*/ 59199 h 358141"/>
              <a:gd name="connsiteX0" fmla="*/ 17932 w 1312165"/>
              <a:gd name="connsiteY0" fmla="*/ 53412 h 352354"/>
              <a:gd name="connsiteX1" fmla="*/ 62664 w 1312165"/>
              <a:gd name="connsiteY1" fmla="*/ 0 h 352354"/>
              <a:gd name="connsiteX2" fmla="*/ 1224238 w 1312165"/>
              <a:gd name="connsiteY2" fmla="*/ 26222 h 352354"/>
              <a:gd name="connsiteX3" fmla="*/ 1312165 w 1312165"/>
              <a:gd name="connsiteY3" fmla="*/ 72679 h 352354"/>
              <a:gd name="connsiteX4" fmla="*/ 1294732 w 1312165"/>
              <a:gd name="connsiteY4" fmla="*/ 333609 h 352354"/>
              <a:gd name="connsiteX5" fmla="*/ 1258893 w 1312165"/>
              <a:gd name="connsiteY5" fmla="*/ 330570 h 352354"/>
              <a:gd name="connsiteX6" fmla="*/ 94566 w 1312165"/>
              <a:gd name="connsiteY6" fmla="*/ 335063 h 352354"/>
              <a:gd name="connsiteX7" fmla="*/ 77 w 1312165"/>
              <a:gd name="connsiteY7" fmla="*/ 308556 h 352354"/>
              <a:gd name="connsiteX8" fmla="*/ 17932 w 1312165"/>
              <a:gd name="connsiteY8" fmla="*/ 53412 h 352354"/>
              <a:gd name="connsiteX0" fmla="*/ 17932 w 1312165"/>
              <a:gd name="connsiteY0" fmla="*/ 27190 h 326132"/>
              <a:gd name="connsiteX1" fmla="*/ 56735 w 1312165"/>
              <a:gd name="connsiteY1" fmla="*/ 5787 h 326132"/>
              <a:gd name="connsiteX2" fmla="*/ 1224238 w 1312165"/>
              <a:gd name="connsiteY2" fmla="*/ 0 h 326132"/>
              <a:gd name="connsiteX3" fmla="*/ 1312165 w 1312165"/>
              <a:gd name="connsiteY3" fmla="*/ 46457 h 326132"/>
              <a:gd name="connsiteX4" fmla="*/ 1294732 w 1312165"/>
              <a:gd name="connsiteY4" fmla="*/ 307387 h 326132"/>
              <a:gd name="connsiteX5" fmla="*/ 1258893 w 1312165"/>
              <a:gd name="connsiteY5" fmla="*/ 304348 h 326132"/>
              <a:gd name="connsiteX6" fmla="*/ 94566 w 1312165"/>
              <a:gd name="connsiteY6" fmla="*/ 308841 h 326132"/>
              <a:gd name="connsiteX7" fmla="*/ 77 w 1312165"/>
              <a:gd name="connsiteY7" fmla="*/ 282334 h 326132"/>
              <a:gd name="connsiteX8" fmla="*/ 17932 w 1312165"/>
              <a:gd name="connsiteY8" fmla="*/ 27190 h 326132"/>
              <a:gd name="connsiteX0" fmla="*/ 17932 w 1312165"/>
              <a:gd name="connsiteY0" fmla="*/ 27160 h 326102"/>
              <a:gd name="connsiteX1" fmla="*/ 56735 w 1312165"/>
              <a:gd name="connsiteY1" fmla="*/ 5757 h 326102"/>
              <a:gd name="connsiteX2" fmla="*/ 1224238 w 1312165"/>
              <a:gd name="connsiteY2" fmla="*/ 7357 h 326102"/>
              <a:gd name="connsiteX3" fmla="*/ 1312165 w 1312165"/>
              <a:gd name="connsiteY3" fmla="*/ 46427 h 326102"/>
              <a:gd name="connsiteX4" fmla="*/ 1294732 w 1312165"/>
              <a:gd name="connsiteY4" fmla="*/ 307357 h 326102"/>
              <a:gd name="connsiteX5" fmla="*/ 1258893 w 1312165"/>
              <a:gd name="connsiteY5" fmla="*/ 304318 h 326102"/>
              <a:gd name="connsiteX6" fmla="*/ 94566 w 1312165"/>
              <a:gd name="connsiteY6" fmla="*/ 308811 h 326102"/>
              <a:gd name="connsiteX7" fmla="*/ 77 w 1312165"/>
              <a:gd name="connsiteY7" fmla="*/ 282304 h 326102"/>
              <a:gd name="connsiteX8" fmla="*/ 17932 w 1312165"/>
              <a:gd name="connsiteY8" fmla="*/ 27160 h 326102"/>
              <a:gd name="connsiteX0" fmla="*/ 17932 w 1312165"/>
              <a:gd name="connsiteY0" fmla="*/ 23942 h 322884"/>
              <a:gd name="connsiteX1" fmla="*/ 53771 w 1312165"/>
              <a:gd name="connsiteY1" fmla="*/ 9926 h 322884"/>
              <a:gd name="connsiteX2" fmla="*/ 1224238 w 1312165"/>
              <a:gd name="connsiteY2" fmla="*/ 4139 h 322884"/>
              <a:gd name="connsiteX3" fmla="*/ 1312165 w 1312165"/>
              <a:gd name="connsiteY3" fmla="*/ 43209 h 322884"/>
              <a:gd name="connsiteX4" fmla="*/ 1294732 w 1312165"/>
              <a:gd name="connsiteY4" fmla="*/ 304139 h 322884"/>
              <a:gd name="connsiteX5" fmla="*/ 1258893 w 1312165"/>
              <a:gd name="connsiteY5" fmla="*/ 301100 h 322884"/>
              <a:gd name="connsiteX6" fmla="*/ 94566 w 1312165"/>
              <a:gd name="connsiteY6" fmla="*/ 305593 h 322884"/>
              <a:gd name="connsiteX7" fmla="*/ 77 w 1312165"/>
              <a:gd name="connsiteY7" fmla="*/ 279086 h 322884"/>
              <a:gd name="connsiteX8" fmla="*/ 17932 w 1312165"/>
              <a:gd name="connsiteY8" fmla="*/ 23942 h 322884"/>
              <a:gd name="connsiteX0" fmla="*/ 17932 w 1312165"/>
              <a:gd name="connsiteY0" fmla="*/ 23942 h 322884"/>
              <a:gd name="connsiteX1" fmla="*/ 53771 w 1312165"/>
              <a:gd name="connsiteY1" fmla="*/ 9926 h 322884"/>
              <a:gd name="connsiteX2" fmla="*/ 1224238 w 1312165"/>
              <a:gd name="connsiteY2" fmla="*/ 18912 h 322884"/>
              <a:gd name="connsiteX3" fmla="*/ 1312165 w 1312165"/>
              <a:gd name="connsiteY3" fmla="*/ 43209 h 322884"/>
              <a:gd name="connsiteX4" fmla="*/ 1294732 w 1312165"/>
              <a:gd name="connsiteY4" fmla="*/ 304139 h 322884"/>
              <a:gd name="connsiteX5" fmla="*/ 1258893 w 1312165"/>
              <a:gd name="connsiteY5" fmla="*/ 301100 h 322884"/>
              <a:gd name="connsiteX6" fmla="*/ 94566 w 1312165"/>
              <a:gd name="connsiteY6" fmla="*/ 305593 h 322884"/>
              <a:gd name="connsiteX7" fmla="*/ 77 w 1312165"/>
              <a:gd name="connsiteY7" fmla="*/ 279086 h 322884"/>
              <a:gd name="connsiteX8" fmla="*/ 17932 w 1312165"/>
              <a:gd name="connsiteY8" fmla="*/ 23942 h 322884"/>
              <a:gd name="connsiteX0" fmla="*/ 2248 w 1335016"/>
              <a:gd name="connsiteY0" fmla="*/ 26000 h 320017"/>
              <a:gd name="connsiteX1" fmla="*/ 76622 w 1335016"/>
              <a:gd name="connsiteY1" fmla="*/ 7059 h 320017"/>
              <a:gd name="connsiteX2" fmla="*/ 1247089 w 1335016"/>
              <a:gd name="connsiteY2" fmla="*/ 16045 h 320017"/>
              <a:gd name="connsiteX3" fmla="*/ 1335016 w 1335016"/>
              <a:gd name="connsiteY3" fmla="*/ 40342 h 320017"/>
              <a:gd name="connsiteX4" fmla="*/ 1317583 w 1335016"/>
              <a:gd name="connsiteY4" fmla="*/ 301272 h 320017"/>
              <a:gd name="connsiteX5" fmla="*/ 1281744 w 1335016"/>
              <a:gd name="connsiteY5" fmla="*/ 298233 h 320017"/>
              <a:gd name="connsiteX6" fmla="*/ 117417 w 1335016"/>
              <a:gd name="connsiteY6" fmla="*/ 302726 h 320017"/>
              <a:gd name="connsiteX7" fmla="*/ 22928 w 1335016"/>
              <a:gd name="connsiteY7" fmla="*/ 276219 h 320017"/>
              <a:gd name="connsiteX8" fmla="*/ 2248 w 1335016"/>
              <a:gd name="connsiteY8" fmla="*/ 26000 h 320017"/>
              <a:gd name="connsiteX0" fmla="*/ 2248 w 1335016"/>
              <a:gd name="connsiteY0" fmla="*/ 26000 h 306119"/>
              <a:gd name="connsiteX1" fmla="*/ 76622 w 1335016"/>
              <a:gd name="connsiteY1" fmla="*/ 7059 h 306119"/>
              <a:gd name="connsiteX2" fmla="*/ 1247089 w 1335016"/>
              <a:gd name="connsiteY2" fmla="*/ 16045 h 306119"/>
              <a:gd name="connsiteX3" fmla="*/ 1335016 w 1335016"/>
              <a:gd name="connsiteY3" fmla="*/ 40342 h 306119"/>
              <a:gd name="connsiteX4" fmla="*/ 1329440 w 1335016"/>
              <a:gd name="connsiteY4" fmla="*/ 266801 h 306119"/>
              <a:gd name="connsiteX5" fmla="*/ 1281744 w 1335016"/>
              <a:gd name="connsiteY5" fmla="*/ 298233 h 306119"/>
              <a:gd name="connsiteX6" fmla="*/ 117417 w 1335016"/>
              <a:gd name="connsiteY6" fmla="*/ 302726 h 306119"/>
              <a:gd name="connsiteX7" fmla="*/ 22928 w 1335016"/>
              <a:gd name="connsiteY7" fmla="*/ 276219 h 306119"/>
              <a:gd name="connsiteX8" fmla="*/ 2248 w 1335016"/>
              <a:gd name="connsiteY8" fmla="*/ 26000 h 306119"/>
              <a:gd name="connsiteX0" fmla="*/ 2440 w 1335208"/>
              <a:gd name="connsiteY0" fmla="*/ 26000 h 302726"/>
              <a:gd name="connsiteX1" fmla="*/ 76814 w 1335208"/>
              <a:gd name="connsiteY1" fmla="*/ 7059 h 302726"/>
              <a:gd name="connsiteX2" fmla="*/ 1247281 w 1335208"/>
              <a:gd name="connsiteY2" fmla="*/ 16045 h 302726"/>
              <a:gd name="connsiteX3" fmla="*/ 1335208 w 1335208"/>
              <a:gd name="connsiteY3" fmla="*/ 40342 h 302726"/>
              <a:gd name="connsiteX4" fmla="*/ 1329632 w 1335208"/>
              <a:gd name="connsiteY4" fmla="*/ 266801 h 302726"/>
              <a:gd name="connsiteX5" fmla="*/ 1281936 w 1335208"/>
              <a:gd name="connsiteY5" fmla="*/ 298233 h 302726"/>
              <a:gd name="connsiteX6" fmla="*/ 117609 w 1335208"/>
              <a:gd name="connsiteY6" fmla="*/ 302726 h 302726"/>
              <a:gd name="connsiteX7" fmla="*/ 20155 w 1335208"/>
              <a:gd name="connsiteY7" fmla="*/ 193988 h 302726"/>
              <a:gd name="connsiteX8" fmla="*/ 2440 w 1335208"/>
              <a:gd name="connsiteY8" fmla="*/ 26000 h 302726"/>
              <a:gd name="connsiteX0" fmla="*/ 2440 w 1335208"/>
              <a:gd name="connsiteY0" fmla="*/ 26000 h 299864"/>
              <a:gd name="connsiteX1" fmla="*/ 76814 w 1335208"/>
              <a:gd name="connsiteY1" fmla="*/ 7059 h 299864"/>
              <a:gd name="connsiteX2" fmla="*/ 1247281 w 1335208"/>
              <a:gd name="connsiteY2" fmla="*/ 16045 h 299864"/>
              <a:gd name="connsiteX3" fmla="*/ 1335208 w 1335208"/>
              <a:gd name="connsiteY3" fmla="*/ 40342 h 299864"/>
              <a:gd name="connsiteX4" fmla="*/ 1329632 w 1335208"/>
              <a:gd name="connsiteY4" fmla="*/ 266801 h 299864"/>
              <a:gd name="connsiteX5" fmla="*/ 1281936 w 1335208"/>
              <a:gd name="connsiteY5" fmla="*/ 298233 h 299864"/>
              <a:gd name="connsiteX6" fmla="*/ 79075 w 1335208"/>
              <a:gd name="connsiteY6" fmla="*/ 247220 h 299864"/>
              <a:gd name="connsiteX7" fmla="*/ 20155 w 1335208"/>
              <a:gd name="connsiteY7" fmla="*/ 193988 h 299864"/>
              <a:gd name="connsiteX8" fmla="*/ 2440 w 1335208"/>
              <a:gd name="connsiteY8" fmla="*/ 26000 h 299864"/>
              <a:gd name="connsiteX0" fmla="*/ 2440 w 1335208"/>
              <a:gd name="connsiteY0" fmla="*/ 26000 h 284075"/>
              <a:gd name="connsiteX1" fmla="*/ 76814 w 1335208"/>
              <a:gd name="connsiteY1" fmla="*/ 7059 h 284075"/>
              <a:gd name="connsiteX2" fmla="*/ 1247281 w 1335208"/>
              <a:gd name="connsiteY2" fmla="*/ 16045 h 284075"/>
              <a:gd name="connsiteX3" fmla="*/ 1335208 w 1335208"/>
              <a:gd name="connsiteY3" fmla="*/ 40342 h 284075"/>
              <a:gd name="connsiteX4" fmla="*/ 1329632 w 1335208"/>
              <a:gd name="connsiteY4" fmla="*/ 266801 h 284075"/>
              <a:gd name="connsiteX5" fmla="*/ 1264151 w 1335208"/>
              <a:gd name="connsiteY5" fmla="*/ 257118 h 284075"/>
              <a:gd name="connsiteX6" fmla="*/ 79075 w 1335208"/>
              <a:gd name="connsiteY6" fmla="*/ 247220 h 284075"/>
              <a:gd name="connsiteX7" fmla="*/ 20155 w 1335208"/>
              <a:gd name="connsiteY7" fmla="*/ 193988 h 284075"/>
              <a:gd name="connsiteX8" fmla="*/ 2440 w 1335208"/>
              <a:gd name="connsiteY8" fmla="*/ 26000 h 284075"/>
              <a:gd name="connsiteX0" fmla="*/ 2440 w 1335208"/>
              <a:gd name="connsiteY0" fmla="*/ 26000 h 257118"/>
              <a:gd name="connsiteX1" fmla="*/ 76814 w 1335208"/>
              <a:gd name="connsiteY1" fmla="*/ 7059 h 257118"/>
              <a:gd name="connsiteX2" fmla="*/ 1247281 w 1335208"/>
              <a:gd name="connsiteY2" fmla="*/ 16045 h 257118"/>
              <a:gd name="connsiteX3" fmla="*/ 1335208 w 1335208"/>
              <a:gd name="connsiteY3" fmla="*/ 40342 h 257118"/>
              <a:gd name="connsiteX4" fmla="*/ 1317775 w 1335208"/>
              <a:gd name="connsiteY4" fmla="*/ 186625 h 257118"/>
              <a:gd name="connsiteX5" fmla="*/ 1264151 w 1335208"/>
              <a:gd name="connsiteY5" fmla="*/ 257118 h 257118"/>
              <a:gd name="connsiteX6" fmla="*/ 79075 w 1335208"/>
              <a:gd name="connsiteY6" fmla="*/ 247220 h 257118"/>
              <a:gd name="connsiteX7" fmla="*/ 20155 w 1335208"/>
              <a:gd name="connsiteY7" fmla="*/ 193988 h 257118"/>
              <a:gd name="connsiteX8" fmla="*/ 2440 w 1335208"/>
              <a:gd name="connsiteY8" fmla="*/ 26000 h 257118"/>
              <a:gd name="connsiteX0" fmla="*/ 2440 w 1335208"/>
              <a:gd name="connsiteY0" fmla="*/ 26000 h 247220"/>
              <a:gd name="connsiteX1" fmla="*/ 76814 w 1335208"/>
              <a:gd name="connsiteY1" fmla="*/ 7059 h 247220"/>
              <a:gd name="connsiteX2" fmla="*/ 1247281 w 1335208"/>
              <a:gd name="connsiteY2" fmla="*/ 16045 h 247220"/>
              <a:gd name="connsiteX3" fmla="*/ 1335208 w 1335208"/>
              <a:gd name="connsiteY3" fmla="*/ 40342 h 247220"/>
              <a:gd name="connsiteX4" fmla="*/ 1317775 w 1335208"/>
              <a:gd name="connsiteY4" fmla="*/ 186625 h 247220"/>
              <a:gd name="connsiteX5" fmla="*/ 1252293 w 1335208"/>
              <a:gd name="connsiteY5" fmla="*/ 227365 h 247220"/>
              <a:gd name="connsiteX6" fmla="*/ 79075 w 1335208"/>
              <a:gd name="connsiteY6" fmla="*/ 247220 h 247220"/>
              <a:gd name="connsiteX7" fmla="*/ 20155 w 1335208"/>
              <a:gd name="connsiteY7" fmla="*/ 193988 h 247220"/>
              <a:gd name="connsiteX8" fmla="*/ 2440 w 1335208"/>
              <a:gd name="connsiteY8" fmla="*/ 26000 h 247220"/>
              <a:gd name="connsiteX0" fmla="*/ 2440 w 1335208"/>
              <a:gd name="connsiteY0" fmla="*/ 26000 h 228019"/>
              <a:gd name="connsiteX1" fmla="*/ 76814 w 1335208"/>
              <a:gd name="connsiteY1" fmla="*/ 7059 h 228019"/>
              <a:gd name="connsiteX2" fmla="*/ 1247281 w 1335208"/>
              <a:gd name="connsiteY2" fmla="*/ 16045 h 228019"/>
              <a:gd name="connsiteX3" fmla="*/ 1335208 w 1335208"/>
              <a:gd name="connsiteY3" fmla="*/ 40342 h 228019"/>
              <a:gd name="connsiteX4" fmla="*/ 1317775 w 1335208"/>
              <a:gd name="connsiteY4" fmla="*/ 186625 h 228019"/>
              <a:gd name="connsiteX5" fmla="*/ 1252293 w 1335208"/>
              <a:gd name="connsiteY5" fmla="*/ 227365 h 228019"/>
              <a:gd name="connsiteX6" fmla="*/ 76111 w 1335208"/>
              <a:gd name="connsiteY6" fmla="*/ 226765 h 228019"/>
              <a:gd name="connsiteX7" fmla="*/ 20155 w 1335208"/>
              <a:gd name="connsiteY7" fmla="*/ 193988 h 228019"/>
              <a:gd name="connsiteX8" fmla="*/ 2440 w 1335208"/>
              <a:gd name="connsiteY8" fmla="*/ 26000 h 228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5208" h="228019">
                <a:moveTo>
                  <a:pt x="2440" y="26000"/>
                </a:moveTo>
                <a:cubicBezTo>
                  <a:pt x="2440" y="-17882"/>
                  <a:pt x="32932" y="7059"/>
                  <a:pt x="76814" y="7059"/>
                </a:cubicBezTo>
                <a:lnTo>
                  <a:pt x="1247281" y="16045"/>
                </a:lnTo>
                <a:cubicBezTo>
                  <a:pt x="1291163" y="16045"/>
                  <a:pt x="1335208" y="-3540"/>
                  <a:pt x="1335208" y="40342"/>
                </a:cubicBezTo>
                <a:lnTo>
                  <a:pt x="1317775" y="186625"/>
                </a:lnTo>
                <a:cubicBezTo>
                  <a:pt x="1317775" y="230507"/>
                  <a:pt x="1296175" y="227365"/>
                  <a:pt x="1252293" y="227365"/>
                </a:cubicBezTo>
                <a:lnTo>
                  <a:pt x="76111" y="226765"/>
                </a:lnTo>
                <a:cubicBezTo>
                  <a:pt x="32229" y="226765"/>
                  <a:pt x="20155" y="237870"/>
                  <a:pt x="20155" y="193988"/>
                </a:cubicBezTo>
                <a:cubicBezTo>
                  <a:pt x="19190" y="101553"/>
                  <a:pt x="-8170" y="121329"/>
                  <a:pt x="2440" y="26000"/>
                </a:cubicBezTo>
                <a:close/>
              </a:path>
            </a:pathLst>
          </a:custGeom>
          <a:solidFill>
            <a:srgbClr val="00ABBE"/>
          </a:solidFill>
        </p:spPr>
        <p:txBody>
          <a:bodyPr wrap="square" rtlCol="0">
            <a:spAutoFit/>
          </a:bodyPr>
          <a:lstStyle/>
          <a:p>
            <a:pPr algn="ctr" rtl="0"/>
            <a:r>
              <a:rPr lang="en-gb" sz="500" b="1" i="0" u="none" baseline="0" dirty="0">
                <a:solidFill>
                  <a:schemeClr val="bg1"/>
                </a:solidFill>
              </a:rPr>
              <a:t>Communications, education </a:t>
            </a:r>
            <a:r>
              <a:rPr lang="en-gb" sz="500" b="1" i="0" u="none" baseline="0" dirty="0">
                <a:solidFill>
                  <a:schemeClr val="bg1"/>
                </a:solidFill>
                <a:latin typeface="Wingdings" panose="05000000000000000000" pitchFamily="2" charset="2"/>
                <a:ea typeface="Wingdings" panose="05000000000000000000" pitchFamily="2" charset="2"/>
                <a:cs typeface="Wingdings" panose="05000000000000000000" pitchFamily="2" charset="2"/>
                <a:sym typeface="Wingdings" panose="05000000000000000000" pitchFamily="2" charset="2"/>
              </a:rPr>
              <a:t></a:t>
            </a:r>
            <a:r>
              <a:rPr lang="en-gb" sz="500" b="1" dirty="0">
                <a:solidFill>
                  <a:schemeClr val="bg1"/>
                </a:solidFill>
                <a:sym typeface="Wingdings" panose="05000000000000000000" pitchFamily="2" charset="2"/>
              </a:rPr>
              <a:t>general public</a:t>
            </a:r>
            <a:br>
              <a:rPr lang="en-gb" sz="500" b="1" dirty="0">
                <a:solidFill>
                  <a:schemeClr val="bg1"/>
                </a:solidFill>
                <a:sym typeface="Wingdings" panose="05000000000000000000" pitchFamily="2" charset="2"/>
              </a:rPr>
            </a:br>
            <a:r>
              <a:rPr lang="en-gb" sz="500" b="1" dirty="0">
                <a:solidFill>
                  <a:schemeClr val="bg1"/>
                </a:solidFill>
                <a:sym typeface="Wingdings" panose="05000000000000000000" pitchFamily="2" charset="2"/>
              </a:rPr>
              <a:t>Daily communications, campaigns, separate projects</a:t>
            </a:r>
            <a:endParaRPr lang="en-gb" sz="500" b="1" dirty="0">
              <a:solidFill>
                <a:schemeClr val="bg1"/>
              </a:solidFill>
            </a:endParaRPr>
          </a:p>
        </p:txBody>
      </p:sp>
      <p:sp>
        <p:nvSpPr>
          <p:cNvPr id="23" name="Tekstiruutu 22">
            <a:extLst>
              <a:ext uri="{FF2B5EF4-FFF2-40B4-BE49-F238E27FC236}">
                <a16:creationId xmlns:a16="http://schemas.microsoft.com/office/drawing/2014/main" id="{15914ACE-B191-DD0C-A978-6E98C719CD27}"/>
              </a:ext>
            </a:extLst>
          </p:cNvPr>
          <p:cNvSpPr txBox="1"/>
          <p:nvPr/>
        </p:nvSpPr>
        <p:spPr>
          <a:xfrm>
            <a:off x="9165233" y="3627365"/>
            <a:ext cx="1552223" cy="316608"/>
          </a:xfrm>
          <a:custGeom>
            <a:avLst/>
            <a:gdLst>
              <a:gd name="connsiteX0" fmla="*/ 0 w 1617113"/>
              <a:gd name="connsiteY0" fmla="*/ 63849 h 383084"/>
              <a:gd name="connsiteX1" fmla="*/ 63849 w 1617113"/>
              <a:gd name="connsiteY1" fmla="*/ 0 h 383084"/>
              <a:gd name="connsiteX2" fmla="*/ 1553264 w 1617113"/>
              <a:gd name="connsiteY2" fmla="*/ 0 h 383084"/>
              <a:gd name="connsiteX3" fmla="*/ 1617113 w 1617113"/>
              <a:gd name="connsiteY3" fmla="*/ 63849 h 383084"/>
              <a:gd name="connsiteX4" fmla="*/ 1617113 w 1617113"/>
              <a:gd name="connsiteY4" fmla="*/ 319235 h 383084"/>
              <a:gd name="connsiteX5" fmla="*/ 1553264 w 1617113"/>
              <a:gd name="connsiteY5" fmla="*/ 383084 h 383084"/>
              <a:gd name="connsiteX6" fmla="*/ 63849 w 1617113"/>
              <a:gd name="connsiteY6" fmla="*/ 383084 h 383084"/>
              <a:gd name="connsiteX7" fmla="*/ 0 w 1617113"/>
              <a:gd name="connsiteY7" fmla="*/ 319235 h 383084"/>
              <a:gd name="connsiteX8" fmla="*/ 0 w 1617113"/>
              <a:gd name="connsiteY8" fmla="*/ 63849 h 383084"/>
              <a:gd name="connsiteX0" fmla="*/ 0 w 1617113"/>
              <a:gd name="connsiteY0" fmla="*/ 63849 h 383084"/>
              <a:gd name="connsiteX1" fmla="*/ 63849 w 1617113"/>
              <a:gd name="connsiteY1" fmla="*/ 0 h 383084"/>
              <a:gd name="connsiteX2" fmla="*/ 1553264 w 1617113"/>
              <a:gd name="connsiteY2" fmla="*/ 0 h 383084"/>
              <a:gd name="connsiteX3" fmla="*/ 1617113 w 1617113"/>
              <a:gd name="connsiteY3" fmla="*/ 63849 h 383084"/>
              <a:gd name="connsiteX4" fmla="*/ 1617113 w 1617113"/>
              <a:gd name="connsiteY4" fmla="*/ 319235 h 383084"/>
              <a:gd name="connsiteX5" fmla="*/ 1553264 w 1617113"/>
              <a:gd name="connsiteY5" fmla="*/ 383084 h 383084"/>
              <a:gd name="connsiteX6" fmla="*/ 63849 w 1617113"/>
              <a:gd name="connsiteY6" fmla="*/ 383084 h 383084"/>
              <a:gd name="connsiteX7" fmla="*/ 57873 w 1617113"/>
              <a:gd name="connsiteY7" fmla="*/ 322129 h 383084"/>
              <a:gd name="connsiteX8" fmla="*/ 0 w 1617113"/>
              <a:gd name="connsiteY8" fmla="*/ 63849 h 383084"/>
              <a:gd name="connsiteX0" fmla="*/ 9487 w 1571620"/>
              <a:gd name="connsiteY0" fmla="*/ 89892 h 383084"/>
              <a:gd name="connsiteX1" fmla="*/ 18356 w 1571620"/>
              <a:gd name="connsiteY1" fmla="*/ 0 h 383084"/>
              <a:gd name="connsiteX2" fmla="*/ 1507771 w 1571620"/>
              <a:gd name="connsiteY2" fmla="*/ 0 h 383084"/>
              <a:gd name="connsiteX3" fmla="*/ 1571620 w 1571620"/>
              <a:gd name="connsiteY3" fmla="*/ 63849 h 383084"/>
              <a:gd name="connsiteX4" fmla="*/ 1571620 w 1571620"/>
              <a:gd name="connsiteY4" fmla="*/ 319235 h 383084"/>
              <a:gd name="connsiteX5" fmla="*/ 1507771 w 1571620"/>
              <a:gd name="connsiteY5" fmla="*/ 383084 h 383084"/>
              <a:gd name="connsiteX6" fmla="*/ 18356 w 1571620"/>
              <a:gd name="connsiteY6" fmla="*/ 383084 h 383084"/>
              <a:gd name="connsiteX7" fmla="*/ 12380 w 1571620"/>
              <a:gd name="connsiteY7" fmla="*/ 322129 h 383084"/>
              <a:gd name="connsiteX8" fmla="*/ 9487 w 1571620"/>
              <a:gd name="connsiteY8" fmla="*/ 89892 h 383084"/>
              <a:gd name="connsiteX0" fmla="*/ 10345 w 1572478"/>
              <a:gd name="connsiteY0" fmla="*/ 89892 h 383084"/>
              <a:gd name="connsiteX1" fmla="*/ 19214 w 1572478"/>
              <a:gd name="connsiteY1" fmla="*/ 0 h 383084"/>
              <a:gd name="connsiteX2" fmla="*/ 1508629 w 1572478"/>
              <a:gd name="connsiteY2" fmla="*/ 0 h 383084"/>
              <a:gd name="connsiteX3" fmla="*/ 1572478 w 1572478"/>
              <a:gd name="connsiteY3" fmla="*/ 63849 h 383084"/>
              <a:gd name="connsiteX4" fmla="*/ 1572478 w 1572478"/>
              <a:gd name="connsiteY4" fmla="*/ 319235 h 383084"/>
              <a:gd name="connsiteX5" fmla="*/ 1508629 w 1572478"/>
              <a:gd name="connsiteY5" fmla="*/ 383084 h 383084"/>
              <a:gd name="connsiteX6" fmla="*/ 19214 w 1572478"/>
              <a:gd name="connsiteY6" fmla="*/ 383084 h 383084"/>
              <a:gd name="connsiteX7" fmla="*/ 13238 w 1572478"/>
              <a:gd name="connsiteY7" fmla="*/ 322129 h 383084"/>
              <a:gd name="connsiteX8" fmla="*/ 10345 w 1572478"/>
              <a:gd name="connsiteY8" fmla="*/ 89892 h 383084"/>
              <a:gd name="connsiteX0" fmla="*/ 10345 w 1572478"/>
              <a:gd name="connsiteY0" fmla="*/ 89892 h 383084"/>
              <a:gd name="connsiteX1" fmla="*/ 19214 w 1572478"/>
              <a:gd name="connsiteY1" fmla="*/ 37617 h 383084"/>
              <a:gd name="connsiteX2" fmla="*/ 1508629 w 1572478"/>
              <a:gd name="connsiteY2" fmla="*/ 0 h 383084"/>
              <a:gd name="connsiteX3" fmla="*/ 1572478 w 1572478"/>
              <a:gd name="connsiteY3" fmla="*/ 63849 h 383084"/>
              <a:gd name="connsiteX4" fmla="*/ 1572478 w 1572478"/>
              <a:gd name="connsiteY4" fmla="*/ 319235 h 383084"/>
              <a:gd name="connsiteX5" fmla="*/ 1508629 w 1572478"/>
              <a:gd name="connsiteY5" fmla="*/ 383084 h 383084"/>
              <a:gd name="connsiteX6" fmla="*/ 19214 w 1572478"/>
              <a:gd name="connsiteY6" fmla="*/ 383084 h 383084"/>
              <a:gd name="connsiteX7" fmla="*/ 13238 w 1572478"/>
              <a:gd name="connsiteY7" fmla="*/ 322129 h 383084"/>
              <a:gd name="connsiteX8" fmla="*/ 10345 w 1572478"/>
              <a:gd name="connsiteY8" fmla="*/ 89892 h 383084"/>
              <a:gd name="connsiteX0" fmla="*/ 10345 w 1572478"/>
              <a:gd name="connsiteY0" fmla="*/ 53312 h 346504"/>
              <a:gd name="connsiteX1" fmla="*/ 19214 w 1572478"/>
              <a:gd name="connsiteY1" fmla="*/ 1037 h 346504"/>
              <a:gd name="connsiteX2" fmla="*/ 1508629 w 1572478"/>
              <a:gd name="connsiteY2" fmla="*/ 1037 h 346504"/>
              <a:gd name="connsiteX3" fmla="*/ 1572478 w 1572478"/>
              <a:gd name="connsiteY3" fmla="*/ 27269 h 346504"/>
              <a:gd name="connsiteX4" fmla="*/ 1572478 w 1572478"/>
              <a:gd name="connsiteY4" fmla="*/ 282655 h 346504"/>
              <a:gd name="connsiteX5" fmla="*/ 1508629 w 1572478"/>
              <a:gd name="connsiteY5" fmla="*/ 346504 h 346504"/>
              <a:gd name="connsiteX6" fmla="*/ 19214 w 1572478"/>
              <a:gd name="connsiteY6" fmla="*/ 346504 h 346504"/>
              <a:gd name="connsiteX7" fmla="*/ 13238 w 1572478"/>
              <a:gd name="connsiteY7" fmla="*/ 285549 h 346504"/>
              <a:gd name="connsiteX8" fmla="*/ 10345 w 1572478"/>
              <a:gd name="connsiteY8" fmla="*/ 53312 h 346504"/>
              <a:gd name="connsiteX0" fmla="*/ 10345 w 1572478"/>
              <a:gd name="connsiteY0" fmla="*/ 53312 h 346504"/>
              <a:gd name="connsiteX1" fmla="*/ 19214 w 1572478"/>
              <a:gd name="connsiteY1" fmla="*/ 1037 h 346504"/>
              <a:gd name="connsiteX2" fmla="*/ 1508629 w 1572478"/>
              <a:gd name="connsiteY2" fmla="*/ 1037 h 346504"/>
              <a:gd name="connsiteX3" fmla="*/ 1572478 w 1572478"/>
              <a:gd name="connsiteY3" fmla="*/ 27269 h 346504"/>
              <a:gd name="connsiteX4" fmla="*/ 1572478 w 1572478"/>
              <a:gd name="connsiteY4" fmla="*/ 282655 h 346504"/>
              <a:gd name="connsiteX5" fmla="*/ 1508629 w 1572478"/>
              <a:gd name="connsiteY5" fmla="*/ 346504 h 346504"/>
              <a:gd name="connsiteX6" fmla="*/ 25002 w 1572478"/>
              <a:gd name="connsiteY6" fmla="*/ 317567 h 346504"/>
              <a:gd name="connsiteX7" fmla="*/ 13238 w 1572478"/>
              <a:gd name="connsiteY7" fmla="*/ 285549 h 346504"/>
              <a:gd name="connsiteX8" fmla="*/ 10345 w 1572478"/>
              <a:gd name="connsiteY8" fmla="*/ 53312 h 346504"/>
              <a:gd name="connsiteX0" fmla="*/ 10345 w 1572478"/>
              <a:gd name="connsiteY0" fmla="*/ 53312 h 317645"/>
              <a:gd name="connsiteX1" fmla="*/ 19214 w 1572478"/>
              <a:gd name="connsiteY1" fmla="*/ 1037 h 317645"/>
              <a:gd name="connsiteX2" fmla="*/ 1508629 w 1572478"/>
              <a:gd name="connsiteY2" fmla="*/ 1037 h 317645"/>
              <a:gd name="connsiteX3" fmla="*/ 1572478 w 1572478"/>
              <a:gd name="connsiteY3" fmla="*/ 27269 h 317645"/>
              <a:gd name="connsiteX4" fmla="*/ 1572478 w 1572478"/>
              <a:gd name="connsiteY4" fmla="*/ 282655 h 317645"/>
              <a:gd name="connsiteX5" fmla="*/ 1511522 w 1572478"/>
              <a:gd name="connsiteY5" fmla="*/ 317567 h 317645"/>
              <a:gd name="connsiteX6" fmla="*/ 25002 w 1572478"/>
              <a:gd name="connsiteY6" fmla="*/ 317567 h 317645"/>
              <a:gd name="connsiteX7" fmla="*/ 13238 w 1572478"/>
              <a:gd name="connsiteY7" fmla="*/ 285549 h 317645"/>
              <a:gd name="connsiteX8" fmla="*/ 10345 w 1572478"/>
              <a:gd name="connsiteY8" fmla="*/ 53312 h 317645"/>
              <a:gd name="connsiteX0" fmla="*/ 10345 w 1572478"/>
              <a:gd name="connsiteY0" fmla="*/ 53312 h 317645"/>
              <a:gd name="connsiteX1" fmla="*/ 19214 w 1572478"/>
              <a:gd name="connsiteY1" fmla="*/ 1037 h 317645"/>
              <a:gd name="connsiteX2" fmla="*/ 1508629 w 1572478"/>
              <a:gd name="connsiteY2" fmla="*/ 1037 h 317645"/>
              <a:gd name="connsiteX3" fmla="*/ 1572478 w 1572478"/>
              <a:gd name="connsiteY3" fmla="*/ 27269 h 317645"/>
              <a:gd name="connsiteX4" fmla="*/ 1520392 w 1572478"/>
              <a:gd name="connsiteY4" fmla="*/ 271080 h 317645"/>
              <a:gd name="connsiteX5" fmla="*/ 1511522 w 1572478"/>
              <a:gd name="connsiteY5" fmla="*/ 317567 h 317645"/>
              <a:gd name="connsiteX6" fmla="*/ 25002 w 1572478"/>
              <a:gd name="connsiteY6" fmla="*/ 317567 h 317645"/>
              <a:gd name="connsiteX7" fmla="*/ 13238 w 1572478"/>
              <a:gd name="connsiteY7" fmla="*/ 285549 h 317645"/>
              <a:gd name="connsiteX8" fmla="*/ 10345 w 1572478"/>
              <a:gd name="connsiteY8" fmla="*/ 53312 h 317645"/>
              <a:gd name="connsiteX0" fmla="*/ 10345 w 1552223"/>
              <a:gd name="connsiteY0" fmla="*/ 52275 h 316608"/>
              <a:gd name="connsiteX1" fmla="*/ 19214 w 1552223"/>
              <a:gd name="connsiteY1" fmla="*/ 0 h 316608"/>
              <a:gd name="connsiteX2" fmla="*/ 1508629 w 1552223"/>
              <a:gd name="connsiteY2" fmla="*/ 0 h 316608"/>
              <a:gd name="connsiteX3" fmla="*/ 1552223 w 1552223"/>
              <a:gd name="connsiteY3" fmla="*/ 46488 h 316608"/>
              <a:gd name="connsiteX4" fmla="*/ 1520392 w 1552223"/>
              <a:gd name="connsiteY4" fmla="*/ 270043 h 316608"/>
              <a:gd name="connsiteX5" fmla="*/ 1511522 w 1552223"/>
              <a:gd name="connsiteY5" fmla="*/ 316530 h 316608"/>
              <a:gd name="connsiteX6" fmla="*/ 25002 w 1552223"/>
              <a:gd name="connsiteY6" fmla="*/ 316530 h 316608"/>
              <a:gd name="connsiteX7" fmla="*/ 13238 w 1552223"/>
              <a:gd name="connsiteY7" fmla="*/ 284512 h 316608"/>
              <a:gd name="connsiteX8" fmla="*/ 10345 w 1552223"/>
              <a:gd name="connsiteY8" fmla="*/ 52275 h 31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2223" h="316608">
                <a:moveTo>
                  <a:pt x="10345" y="52275"/>
                </a:moveTo>
                <a:cubicBezTo>
                  <a:pt x="7451" y="37268"/>
                  <a:pt x="-16049" y="0"/>
                  <a:pt x="19214" y="0"/>
                </a:cubicBezTo>
                <a:lnTo>
                  <a:pt x="1508629" y="0"/>
                </a:lnTo>
                <a:cubicBezTo>
                  <a:pt x="1543892" y="0"/>
                  <a:pt x="1552223" y="11225"/>
                  <a:pt x="1552223" y="46488"/>
                </a:cubicBezTo>
                <a:lnTo>
                  <a:pt x="1520392" y="270043"/>
                </a:lnTo>
                <a:cubicBezTo>
                  <a:pt x="1520392" y="305306"/>
                  <a:pt x="1546785" y="316530"/>
                  <a:pt x="1511522" y="316530"/>
                </a:cubicBezTo>
                <a:lnTo>
                  <a:pt x="25002" y="316530"/>
                </a:lnTo>
                <a:cubicBezTo>
                  <a:pt x="-10261" y="316530"/>
                  <a:pt x="13238" y="319775"/>
                  <a:pt x="13238" y="284512"/>
                </a:cubicBezTo>
                <a:cubicBezTo>
                  <a:pt x="13238" y="199383"/>
                  <a:pt x="10345" y="137404"/>
                  <a:pt x="10345" y="52275"/>
                </a:cubicBezTo>
                <a:close/>
              </a:path>
            </a:pathLst>
          </a:custGeom>
          <a:solidFill>
            <a:srgbClr val="00ABBE"/>
          </a:solidFill>
        </p:spPr>
        <p:txBody>
          <a:bodyPr wrap="square" rtlCol="0">
            <a:spAutoFit/>
          </a:bodyPr>
          <a:lstStyle/>
          <a:p>
            <a:pPr algn="ctr" rtl="0"/>
            <a:r>
              <a:rPr lang="en-gb" sz="550" b="1" i="0" u="none" baseline="0" dirty="0">
                <a:solidFill>
                  <a:schemeClr val="bg1"/>
                </a:solidFill>
              </a:rPr>
              <a:t>Influencing </a:t>
            </a:r>
            <a:r>
              <a:rPr lang="en-gb" sz="550" b="1" i="0" u="none" baseline="0" dirty="0">
                <a:solidFill>
                  <a:schemeClr val="bg1"/>
                </a:solidFill>
                <a:latin typeface="Wingdings" panose="05000000000000000000" pitchFamily="2" charset="2"/>
                <a:ea typeface="Wingdings" panose="05000000000000000000" pitchFamily="2" charset="2"/>
                <a:cs typeface="Wingdings" panose="05000000000000000000" pitchFamily="2" charset="2"/>
                <a:sym typeface="Wingdings" panose="05000000000000000000" pitchFamily="2" charset="2"/>
              </a:rPr>
              <a:t> </a:t>
            </a:r>
            <a:r>
              <a:rPr lang="en-gb" sz="550" b="1" dirty="0">
                <a:solidFill>
                  <a:schemeClr val="bg1"/>
                </a:solidFill>
                <a:sym typeface="Wingdings" panose="05000000000000000000" pitchFamily="2" charset="2"/>
              </a:rPr>
              <a:t>authorities, decision-makers</a:t>
            </a:r>
            <a:br>
              <a:rPr lang="en-gb" sz="550" b="1" dirty="0">
                <a:solidFill>
                  <a:schemeClr val="bg1"/>
                </a:solidFill>
                <a:sym typeface="Wingdings" panose="05000000000000000000" pitchFamily="2" charset="2"/>
              </a:rPr>
            </a:br>
            <a:r>
              <a:rPr lang="en-gb" sz="550" b="1" dirty="0">
                <a:solidFill>
                  <a:schemeClr val="bg1"/>
                </a:solidFill>
                <a:sym typeface="Wingdings" panose="05000000000000000000" pitchFamily="2" charset="2"/>
              </a:rPr>
              <a:t>Legislative and electoral influencing, cooperation with public authorities</a:t>
            </a:r>
            <a:endParaRPr lang="en-gb" sz="550" b="1" dirty="0">
              <a:solidFill>
                <a:schemeClr val="bg1"/>
              </a:solidFill>
            </a:endParaRPr>
          </a:p>
        </p:txBody>
      </p:sp>
      <p:sp>
        <p:nvSpPr>
          <p:cNvPr id="24" name="Tekstiruutu 23">
            <a:extLst>
              <a:ext uri="{FF2B5EF4-FFF2-40B4-BE49-F238E27FC236}">
                <a16:creationId xmlns:a16="http://schemas.microsoft.com/office/drawing/2014/main" id="{93AE2CDB-D4E5-6DC4-251B-53708815EBC0}"/>
              </a:ext>
            </a:extLst>
          </p:cNvPr>
          <p:cNvSpPr txBox="1"/>
          <p:nvPr/>
        </p:nvSpPr>
        <p:spPr>
          <a:xfrm>
            <a:off x="9320594" y="4054812"/>
            <a:ext cx="1198732" cy="383084"/>
          </a:xfrm>
          <a:prstGeom prst="roundRect">
            <a:avLst/>
          </a:prstGeom>
          <a:solidFill>
            <a:srgbClr val="00ABBE"/>
          </a:solidFill>
        </p:spPr>
        <p:txBody>
          <a:bodyPr wrap="square" rtlCol="0">
            <a:spAutoFit/>
          </a:bodyPr>
          <a:lstStyle/>
          <a:p>
            <a:pPr algn="ctr" rtl="0"/>
            <a:r>
              <a:rPr lang="en-gb" sz="550" b="1" i="0" u="none" baseline="0" dirty="0">
                <a:solidFill>
                  <a:schemeClr val="bg1"/>
                </a:solidFill>
              </a:rPr>
              <a:t>Responsibility </a:t>
            </a:r>
            <a:r>
              <a:rPr lang="en-gb" sz="550" b="1" i="0" u="none" baseline="0" dirty="0">
                <a:solidFill>
                  <a:schemeClr val="bg1"/>
                </a:solidFill>
                <a:latin typeface="Wingdings" panose="05000000000000000000" pitchFamily="2" charset="2"/>
                <a:ea typeface="Wingdings" panose="05000000000000000000" pitchFamily="2" charset="2"/>
                <a:cs typeface="Wingdings" panose="05000000000000000000" pitchFamily="2" charset="2"/>
                <a:sym typeface="Wingdings" panose="05000000000000000000" pitchFamily="2" charset="2"/>
              </a:rPr>
              <a:t> </a:t>
            </a:r>
            <a:r>
              <a:rPr lang="en-gb" sz="550" b="1" dirty="0">
                <a:solidFill>
                  <a:schemeClr val="bg1"/>
                </a:solidFill>
                <a:sym typeface="Wingdings" panose="05000000000000000000" pitchFamily="2" charset="2"/>
              </a:rPr>
              <a:t>society</a:t>
            </a:r>
            <a:br>
              <a:rPr lang="en-gb" sz="550" b="1" dirty="0">
                <a:solidFill>
                  <a:schemeClr val="bg1"/>
                </a:solidFill>
                <a:sym typeface="Wingdings" panose="05000000000000000000" pitchFamily="2" charset="2"/>
              </a:rPr>
            </a:br>
            <a:r>
              <a:rPr lang="en-gb" sz="550" b="1" dirty="0">
                <a:solidFill>
                  <a:schemeClr val="bg1"/>
                </a:solidFill>
                <a:sym typeface="Wingdings" panose="05000000000000000000" pitchFamily="2" charset="2"/>
              </a:rPr>
              <a:t>Equality, safety, sustainability, good governance</a:t>
            </a:r>
            <a:endParaRPr lang="en-gb" sz="550" b="1" dirty="0">
              <a:solidFill>
                <a:schemeClr val="bg1"/>
              </a:solidFill>
            </a:endParaRPr>
          </a:p>
        </p:txBody>
      </p:sp>
      <p:sp>
        <p:nvSpPr>
          <p:cNvPr id="25" name="Tekstiruutu 24">
            <a:extLst>
              <a:ext uri="{FF2B5EF4-FFF2-40B4-BE49-F238E27FC236}">
                <a16:creationId xmlns:a16="http://schemas.microsoft.com/office/drawing/2014/main" id="{3143C676-6549-10AB-470D-AB0AA916C6D6}"/>
              </a:ext>
            </a:extLst>
          </p:cNvPr>
          <p:cNvSpPr txBox="1"/>
          <p:nvPr/>
        </p:nvSpPr>
        <p:spPr>
          <a:xfrm>
            <a:off x="6514072" y="2817813"/>
            <a:ext cx="1088322" cy="600164"/>
          </a:xfrm>
          <a:custGeom>
            <a:avLst/>
            <a:gdLst>
              <a:gd name="connsiteX0" fmla="*/ 0 w 1088322"/>
              <a:gd name="connsiteY0" fmla="*/ 0 h 600164"/>
              <a:gd name="connsiteX1" fmla="*/ 1088322 w 1088322"/>
              <a:gd name="connsiteY1" fmla="*/ 0 h 600164"/>
              <a:gd name="connsiteX2" fmla="*/ 1088322 w 1088322"/>
              <a:gd name="connsiteY2" fmla="*/ 600164 h 600164"/>
              <a:gd name="connsiteX3" fmla="*/ 0 w 1088322"/>
              <a:gd name="connsiteY3" fmla="*/ 600164 h 600164"/>
              <a:gd name="connsiteX4" fmla="*/ 0 w 1088322"/>
              <a:gd name="connsiteY4" fmla="*/ 0 h 600164"/>
              <a:gd name="connsiteX0" fmla="*/ 72342 w 1088322"/>
              <a:gd name="connsiteY0" fmla="*/ 0 h 600164"/>
              <a:gd name="connsiteX1" fmla="*/ 1088322 w 1088322"/>
              <a:gd name="connsiteY1" fmla="*/ 0 h 600164"/>
              <a:gd name="connsiteX2" fmla="*/ 1088322 w 1088322"/>
              <a:gd name="connsiteY2" fmla="*/ 600164 h 600164"/>
              <a:gd name="connsiteX3" fmla="*/ 0 w 1088322"/>
              <a:gd name="connsiteY3" fmla="*/ 600164 h 600164"/>
              <a:gd name="connsiteX4" fmla="*/ 72342 w 1088322"/>
              <a:gd name="connsiteY4" fmla="*/ 0 h 600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8322" h="600164">
                <a:moveTo>
                  <a:pt x="72342" y="0"/>
                </a:moveTo>
                <a:lnTo>
                  <a:pt x="1088322" y="0"/>
                </a:lnTo>
                <a:lnTo>
                  <a:pt x="1088322" y="600164"/>
                </a:lnTo>
                <a:lnTo>
                  <a:pt x="0" y="600164"/>
                </a:lnTo>
                <a:lnTo>
                  <a:pt x="72342" y="0"/>
                </a:lnTo>
                <a:close/>
              </a:path>
            </a:pathLst>
          </a:custGeom>
          <a:solidFill>
            <a:srgbClr val="05B450"/>
          </a:solidFill>
        </p:spPr>
        <p:txBody>
          <a:bodyPr wrap="square" rtlCol="0">
            <a:spAutoFit/>
          </a:bodyPr>
          <a:lstStyle/>
          <a:p>
            <a:pPr algn="ctr" rtl="0"/>
            <a:r>
              <a:rPr lang="en-gb" sz="1100" b="1" i="0" u="none" baseline="0" dirty="0">
                <a:solidFill>
                  <a:schemeClr val="bg1"/>
                </a:solidFill>
              </a:rPr>
              <a:t>Promotion of swimming skills over the course of life</a:t>
            </a:r>
          </a:p>
        </p:txBody>
      </p:sp>
      <p:sp>
        <p:nvSpPr>
          <p:cNvPr id="27" name="Tekstiruutu 26">
            <a:extLst>
              <a:ext uri="{FF2B5EF4-FFF2-40B4-BE49-F238E27FC236}">
                <a16:creationId xmlns:a16="http://schemas.microsoft.com/office/drawing/2014/main" id="{B82446FE-A26B-6E83-062D-5CD8C3A847CA}"/>
              </a:ext>
            </a:extLst>
          </p:cNvPr>
          <p:cNvSpPr txBox="1"/>
          <p:nvPr/>
        </p:nvSpPr>
        <p:spPr>
          <a:xfrm>
            <a:off x="8104596" y="2817813"/>
            <a:ext cx="1051810" cy="600164"/>
          </a:xfrm>
          <a:prstGeom prst="rect">
            <a:avLst/>
          </a:prstGeom>
          <a:solidFill>
            <a:srgbClr val="0153A0"/>
          </a:solidFill>
        </p:spPr>
        <p:txBody>
          <a:bodyPr wrap="square" rtlCol="0">
            <a:spAutoFit/>
          </a:bodyPr>
          <a:lstStyle/>
          <a:p>
            <a:pPr algn="ctr" rtl="0"/>
            <a:r>
              <a:rPr lang="en-gb" sz="1100" b="1" i="0" u="none" baseline="0" dirty="0">
                <a:solidFill>
                  <a:schemeClr val="bg1"/>
                </a:solidFill>
              </a:rPr>
              <a:t>Promotion of water and ice safety</a:t>
            </a:r>
          </a:p>
        </p:txBody>
      </p:sp>
      <p:sp>
        <p:nvSpPr>
          <p:cNvPr id="30" name="Tekstiruutu 29">
            <a:extLst>
              <a:ext uri="{FF2B5EF4-FFF2-40B4-BE49-F238E27FC236}">
                <a16:creationId xmlns:a16="http://schemas.microsoft.com/office/drawing/2014/main" id="{E8ECA99E-3767-2BA4-D50C-8590803D0AE7}"/>
              </a:ext>
            </a:extLst>
          </p:cNvPr>
          <p:cNvSpPr txBox="1"/>
          <p:nvPr/>
        </p:nvSpPr>
        <p:spPr>
          <a:xfrm>
            <a:off x="8065523" y="3397426"/>
            <a:ext cx="1158652" cy="169277"/>
          </a:xfrm>
          <a:prstGeom prst="rect">
            <a:avLst/>
          </a:prstGeom>
          <a:solidFill>
            <a:srgbClr val="0153A0"/>
          </a:solidFill>
        </p:spPr>
        <p:txBody>
          <a:bodyPr wrap="square" rtlCol="0">
            <a:spAutoFit/>
          </a:bodyPr>
          <a:lstStyle/>
          <a:p>
            <a:pPr algn="ctr" rtl="0"/>
            <a:r>
              <a:rPr lang="en-gb" sz="500" b="0" i="0" u="none" baseline="0" dirty="0">
                <a:solidFill>
                  <a:schemeClr val="bg1"/>
                </a:solidFill>
              </a:rPr>
              <a:t>“Everyone can be a lifesaver” </a:t>
            </a:r>
            <a:endParaRPr lang="en-gb" sz="500" dirty="0">
              <a:solidFill>
                <a:schemeClr val="bg1"/>
              </a:solidFill>
            </a:endParaRPr>
          </a:p>
        </p:txBody>
      </p:sp>
      <p:sp>
        <p:nvSpPr>
          <p:cNvPr id="35" name="Tekstiruutu 34">
            <a:extLst>
              <a:ext uri="{FF2B5EF4-FFF2-40B4-BE49-F238E27FC236}">
                <a16:creationId xmlns:a16="http://schemas.microsoft.com/office/drawing/2014/main" id="{CA7A9360-D58A-4518-A6B1-ECAEF0FC736D}"/>
              </a:ext>
            </a:extLst>
          </p:cNvPr>
          <p:cNvSpPr txBox="1"/>
          <p:nvPr/>
        </p:nvSpPr>
        <p:spPr>
          <a:xfrm>
            <a:off x="6592301" y="3396005"/>
            <a:ext cx="931863" cy="169277"/>
          </a:xfrm>
          <a:prstGeom prst="rect">
            <a:avLst/>
          </a:prstGeom>
          <a:solidFill>
            <a:srgbClr val="05B450"/>
          </a:solidFill>
        </p:spPr>
        <p:txBody>
          <a:bodyPr wrap="square" rtlCol="0">
            <a:spAutoFit/>
          </a:bodyPr>
          <a:lstStyle/>
          <a:p>
            <a:pPr algn="ctr" rtl="0"/>
            <a:r>
              <a:rPr lang="en-gb" sz="500" b="0" i="0" u="none" baseline="0">
                <a:solidFill>
                  <a:schemeClr val="bg1"/>
                </a:solidFill>
              </a:rPr>
              <a:t>“Everyone should know how to swim” </a:t>
            </a:r>
            <a:endParaRPr lang="en-gb" sz="500" dirty="0">
              <a:solidFill>
                <a:schemeClr val="bg1"/>
              </a:solidFill>
            </a:endParaRPr>
          </a:p>
        </p:txBody>
      </p:sp>
      <p:sp>
        <p:nvSpPr>
          <p:cNvPr id="36" name="Tekstiruutu 35">
            <a:extLst>
              <a:ext uri="{FF2B5EF4-FFF2-40B4-BE49-F238E27FC236}">
                <a16:creationId xmlns:a16="http://schemas.microsoft.com/office/drawing/2014/main" id="{C976A445-A6E7-9120-C5D4-B5269BBC4E05}"/>
              </a:ext>
            </a:extLst>
          </p:cNvPr>
          <p:cNvSpPr txBox="1"/>
          <p:nvPr/>
        </p:nvSpPr>
        <p:spPr>
          <a:xfrm>
            <a:off x="7252499" y="4418349"/>
            <a:ext cx="1158652" cy="169277"/>
          </a:xfrm>
          <a:prstGeom prst="rect">
            <a:avLst/>
          </a:prstGeom>
          <a:solidFill>
            <a:srgbClr val="FBB725"/>
          </a:solidFill>
        </p:spPr>
        <p:txBody>
          <a:bodyPr wrap="square" rtlCol="0">
            <a:spAutoFit/>
          </a:bodyPr>
          <a:lstStyle/>
          <a:p>
            <a:pPr algn="ctr" rtl="0"/>
            <a:r>
              <a:rPr lang="en-gb" sz="500" b="0" i="0" u="none" baseline="0">
                <a:solidFill>
                  <a:schemeClr val="bg1"/>
                </a:solidFill>
              </a:rPr>
              <a:t>“Equal opportunities”</a:t>
            </a:r>
            <a:endParaRPr lang="en-gb" sz="500" dirty="0">
              <a:solidFill>
                <a:schemeClr val="bg1"/>
              </a:solidFill>
            </a:endParaRPr>
          </a:p>
        </p:txBody>
      </p:sp>
      <p:sp>
        <p:nvSpPr>
          <p:cNvPr id="37" name="Tekstiruutu 36">
            <a:extLst>
              <a:ext uri="{FF2B5EF4-FFF2-40B4-BE49-F238E27FC236}">
                <a16:creationId xmlns:a16="http://schemas.microsoft.com/office/drawing/2014/main" id="{C0037953-AD0F-BAFE-34BB-86DCD455192A}"/>
              </a:ext>
            </a:extLst>
          </p:cNvPr>
          <p:cNvSpPr txBox="1"/>
          <p:nvPr/>
        </p:nvSpPr>
        <p:spPr>
          <a:xfrm>
            <a:off x="7342151" y="4021470"/>
            <a:ext cx="979349" cy="415498"/>
          </a:xfrm>
          <a:prstGeom prst="rect">
            <a:avLst/>
          </a:prstGeom>
          <a:solidFill>
            <a:srgbClr val="FBB725"/>
          </a:solidFill>
        </p:spPr>
        <p:txBody>
          <a:bodyPr wrap="square" rtlCol="0">
            <a:spAutoFit/>
          </a:bodyPr>
          <a:lstStyle/>
          <a:p>
            <a:pPr algn="ctr" rtl="0"/>
            <a:r>
              <a:rPr lang="en-gb" sz="1050" b="1" i="0" u="none" baseline="0">
                <a:solidFill>
                  <a:schemeClr val="bg1"/>
                </a:solidFill>
              </a:rPr>
              <a:t>Development of conditions</a:t>
            </a:r>
          </a:p>
        </p:txBody>
      </p:sp>
      <p:sp>
        <p:nvSpPr>
          <p:cNvPr id="41" name="Tekstiruutu 40">
            <a:extLst>
              <a:ext uri="{FF2B5EF4-FFF2-40B4-BE49-F238E27FC236}">
                <a16:creationId xmlns:a16="http://schemas.microsoft.com/office/drawing/2014/main" id="{71A3F6B9-EAF3-955A-776B-BE1367ABA6B1}"/>
              </a:ext>
            </a:extLst>
          </p:cNvPr>
          <p:cNvSpPr txBox="1"/>
          <p:nvPr/>
        </p:nvSpPr>
        <p:spPr>
          <a:xfrm>
            <a:off x="5869668" y="4911255"/>
            <a:ext cx="4301759" cy="261610"/>
          </a:xfrm>
          <a:prstGeom prst="rect">
            <a:avLst/>
          </a:prstGeom>
          <a:solidFill>
            <a:schemeClr val="bg1"/>
          </a:solidFill>
        </p:spPr>
        <p:txBody>
          <a:bodyPr wrap="square" rtlCol="0">
            <a:spAutoFit/>
          </a:bodyPr>
          <a:lstStyle/>
          <a:p>
            <a:pPr algn="ctr" rtl="0"/>
            <a:r>
              <a:rPr lang="en-gb" sz="1050" b="1" i="0" u="none" baseline="0">
                <a:solidFill>
                  <a:srgbClr val="0153A0"/>
                </a:solidFill>
              </a:rPr>
              <a:t>Skilled staff | strong finances | partnerships | international activities</a:t>
            </a:r>
            <a:endParaRPr lang="en-gb" sz="1050" b="1" dirty="0">
              <a:solidFill>
                <a:srgbClr val="0153A0"/>
              </a:solidFill>
            </a:endParaRPr>
          </a:p>
        </p:txBody>
      </p:sp>
      <p:sp>
        <p:nvSpPr>
          <p:cNvPr id="4" name="Minus Sign 3">
            <a:extLst>
              <a:ext uri="{FF2B5EF4-FFF2-40B4-BE49-F238E27FC236}">
                <a16:creationId xmlns:a16="http://schemas.microsoft.com/office/drawing/2014/main" id="{1491A466-6A60-E415-91BE-DF0EF3B4417B}"/>
              </a:ext>
            </a:extLst>
          </p:cNvPr>
          <p:cNvSpPr/>
          <p:nvPr/>
        </p:nvSpPr>
        <p:spPr>
          <a:xfrm>
            <a:off x="7537462" y="3098998"/>
            <a:ext cx="572733" cy="275383"/>
          </a:xfrm>
          <a:prstGeom prst="mathMinus">
            <a:avLst/>
          </a:prstGeom>
          <a:solidFill>
            <a:srgbClr val="0153A0"/>
          </a:solidFill>
          <a:ln>
            <a:solidFill>
              <a:srgbClr val="0153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400" dirty="0" err="1"/>
              <a:t>Together</a:t>
            </a:r>
            <a:endParaRPr lang="fi-FI" sz="400" dirty="0"/>
          </a:p>
        </p:txBody>
      </p:sp>
      <p:sp>
        <p:nvSpPr>
          <p:cNvPr id="6" name="Minus Sign 5">
            <a:extLst>
              <a:ext uri="{FF2B5EF4-FFF2-40B4-BE49-F238E27FC236}">
                <a16:creationId xmlns:a16="http://schemas.microsoft.com/office/drawing/2014/main" id="{02B0E329-1150-FB03-9D8A-C56241A83012}"/>
              </a:ext>
            </a:extLst>
          </p:cNvPr>
          <p:cNvSpPr/>
          <p:nvPr/>
        </p:nvSpPr>
        <p:spPr>
          <a:xfrm>
            <a:off x="7513507" y="3402944"/>
            <a:ext cx="652149" cy="275383"/>
          </a:xfrm>
          <a:prstGeom prst="mathMinus">
            <a:avLst/>
          </a:prstGeom>
          <a:solidFill>
            <a:srgbClr val="05B450"/>
          </a:solidFill>
          <a:ln>
            <a:solidFill>
              <a:srgbClr val="05B4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400" dirty="0" err="1"/>
              <a:t>Competently</a:t>
            </a:r>
            <a:endParaRPr lang="fi-FI" sz="400" dirty="0"/>
          </a:p>
        </p:txBody>
      </p:sp>
      <p:sp>
        <p:nvSpPr>
          <p:cNvPr id="26" name="Minus Sign 25">
            <a:extLst>
              <a:ext uri="{FF2B5EF4-FFF2-40B4-BE49-F238E27FC236}">
                <a16:creationId xmlns:a16="http://schemas.microsoft.com/office/drawing/2014/main" id="{8D665507-20B0-FC69-AB23-A4E82AF06772}"/>
              </a:ext>
            </a:extLst>
          </p:cNvPr>
          <p:cNvSpPr/>
          <p:nvPr/>
        </p:nvSpPr>
        <p:spPr>
          <a:xfrm>
            <a:off x="7467586" y="3686635"/>
            <a:ext cx="743989" cy="275383"/>
          </a:xfrm>
          <a:prstGeom prst="mathMinus">
            <a:avLst/>
          </a:prstGeom>
          <a:solidFill>
            <a:srgbClr val="FBB725"/>
          </a:solidFill>
          <a:ln>
            <a:solidFill>
              <a:srgbClr val="FBB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400" dirty="0" err="1"/>
              <a:t>Happy</a:t>
            </a:r>
            <a:r>
              <a:rPr lang="fi-FI" sz="400" dirty="0"/>
              <a:t> to </a:t>
            </a:r>
            <a:r>
              <a:rPr lang="fi-FI" sz="400" dirty="0" err="1"/>
              <a:t>learn</a:t>
            </a:r>
            <a:endParaRPr lang="fi-FI" sz="400" dirty="0"/>
          </a:p>
        </p:txBody>
      </p:sp>
    </p:spTree>
    <p:extLst>
      <p:ext uri="{BB962C8B-B14F-4D97-AF65-F5344CB8AC3E}">
        <p14:creationId xmlns:p14="http://schemas.microsoft.com/office/powerpoint/2010/main" val="13325047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19EC33B-A15F-46F9-9B27-217DFA902233}"/>
              </a:ext>
            </a:extLst>
          </p:cNvPr>
          <p:cNvSpPr>
            <a:spLocks noGrp="1"/>
          </p:cNvSpPr>
          <p:nvPr>
            <p:ph type="ftr" sz="quarter" idx="11"/>
          </p:nvPr>
        </p:nvSpPr>
        <p:spPr/>
        <p:txBody>
          <a:bodyPr/>
          <a:lstStyle/>
          <a:p>
            <a:pPr algn="l" rtl="0"/>
            <a:r>
              <a:rPr lang="en-gb" b="0" i="0" u="none" baseline="0"/>
              <a:t>Home safety coaching</a:t>
            </a:r>
          </a:p>
        </p:txBody>
      </p:sp>
      <p:sp>
        <p:nvSpPr>
          <p:cNvPr id="3" name="Slide Number Placeholder 2">
            <a:extLst>
              <a:ext uri="{FF2B5EF4-FFF2-40B4-BE49-F238E27FC236}">
                <a16:creationId xmlns:a16="http://schemas.microsoft.com/office/drawing/2014/main" id="{D5A59431-E6AE-441D-9696-BE372A659F1D}"/>
              </a:ext>
            </a:extLst>
          </p:cNvPr>
          <p:cNvSpPr>
            <a:spLocks noGrp="1"/>
          </p:cNvSpPr>
          <p:nvPr>
            <p:ph type="sldNum" sz="quarter" idx="12"/>
          </p:nvPr>
        </p:nvSpPr>
        <p:spPr/>
        <p:txBody>
          <a:bodyPr/>
          <a:lstStyle/>
          <a:p>
            <a:pPr algn="r" rtl="0"/>
            <a:fld id="{B7DA4E9F-0A7E-452B-AE79-EEF7D13AAFEF}" type="slidenum">
              <a:rPr/>
              <a:t>20</a:t>
            </a:fld>
            <a:endParaRPr lang="en-gb"/>
          </a:p>
        </p:txBody>
      </p:sp>
      <p:pic>
        <p:nvPicPr>
          <p:cNvPr id="4" name="Kuva 2">
            <a:extLst>
              <a:ext uri="{FF2B5EF4-FFF2-40B4-BE49-F238E27FC236}">
                <a16:creationId xmlns:a16="http://schemas.microsoft.com/office/drawing/2014/main" id="{B8CE2991-7887-4841-8B0F-B2C6D2723D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8855"/>
            <a:ext cx="12192000" cy="6858000"/>
          </a:xfrm>
          <a:prstGeom prst="rect">
            <a:avLst/>
          </a:prstGeom>
        </p:spPr>
      </p:pic>
      <p:sp>
        <p:nvSpPr>
          <p:cNvPr id="5" name="Tekstiruutu 4">
            <a:extLst>
              <a:ext uri="{FF2B5EF4-FFF2-40B4-BE49-F238E27FC236}">
                <a16:creationId xmlns:a16="http://schemas.microsoft.com/office/drawing/2014/main" id="{288E6386-560A-29C2-8598-25EB53150519}"/>
              </a:ext>
            </a:extLst>
          </p:cNvPr>
          <p:cNvSpPr txBox="1"/>
          <p:nvPr/>
        </p:nvSpPr>
        <p:spPr>
          <a:xfrm>
            <a:off x="554370" y="-42093"/>
            <a:ext cx="6373614" cy="1323439"/>
          </a:xfrm>
          <a:prstGeom prst="rect">
            <a:avLst/>
          </a:prstGeom>
          <a:solidFill>
            <a:schemeClr val="bg1"/>
          </a:solidFill>
        </p:spPr>
        <p:txBody>
          <a:bodyPr wrap="square" rtlCol="0">
            <a:spAutoFit/>
          </a:bodyPr>
          <a:lstStyle/>
          <a:p>
            <a:pPr algn="l" rtl="0"/>
            <a:r>
              <a:rPr lang="en-gb" sz="4000" b="1" i="0" u="none" baseline="0" dirty="0">
                <a:solidFill>
                  <a:srgbClr val="0153A0"/>
                </a:solidFill>
              </a:rPr>
              <a:t>Materials and further information:</a:t>
            </a:r>
            <a:endParaRPr lang="en-gb" sz="4000" b="1" dirty="0">
              <a:solidFill>
                <a:srgbClr val="0153A0"/>
              </a:solidFill>
            </a:endParaRPr>
          </a:p>
        </p:txBody>
      </p:sp>
      <p:sp>
        <p:nvSpPr>
          <p:cNvPr id="6" name="Tekstiruutu 5">
            <a:extLst>
              <a:ext uri="{FF2B5EF4-FFF2-40B4-BE49-F238E27FC236}">
                <a16:creationId xmlns:a16="http://schemas.microsoft.com/office/drawing/2014/main" id="{BFFFC176-A0B5-859F-31CC-4599E9A297B5}"/>
              </a:ext>
            </a:extLst>
          </p:cNvPr>
          <p:cNvSpPr txBox="1"/>
          <p:nvPr/>
        </p:nvSpPr>
        <p:spPr>
          <a:xfrm>
            <a:off x="2654300" y="1080751"/>
            <a:ext cx="3721100" cy="1446550"/>
          </a:xfrm>
          <a:prstGeom prst="rect">
            <a:avLst/>
          </a:prstGeom>
          <a:solidFill>
            <a:schemeClr val="bg1"/>
          </a:solidFill>
        </p:spPr>
        <p:txBody>
          <a:bodyPr wrap="square" rtlCol="0">
            <a:spAutoFit/>
          </a:bodyPr>
          <a:lstStyle/>
          <a:p>
            <a:pPr algn="l" rtl="0"/>
            <a:r>
              <a:rPr lang="en-gb" sz="2200" b="1" i="0" u="none" baseline="0" dirty="0">
                <a:solidFill>
                  <a:srgbClr val="0153A0"/>
                </a:solidFill>
              </a:rPr>
              <a:t>Websites:</a:t>
            </a:r>
          </a:p>
          <a:p>
            <a:pPr algn="l" rtl="0"/>
            <a:r>
              <a:rPr lang="en-gb" sz="2200" b="0" i="0" u="none" baseline="0" dirty="0">
                <a:solidFill>
                  <a:srgbClr val="0153A0"/>
                </a:solidFill>
              </a:rPr>
              <a:t>www.suh.fi</a:t>
            </a:r>
          </a:p>
          <a:p>
            <a:pPr algn="l" rtl="0"/>
            <a:r>
              <a:rPr lang="en-gb" sz="2200" b="0" i="0" u="none" baseline="0" dirty="0">
                <a:solidFill>
                  <a:srgbClr val="0153A0"/>
                </a:solidFill>
              </a:rPr>
              <a:t>www.viisaastivesilla.fi</a:t>
            </a:r>
          </a:p>
          <a:p>
            <a:pPr algn="l" rtl="0"/>
            <a:r>
              <a:rPr lang="en-gb" sz="2200" b="0" i="0" u="none" baseline="0" dirty="0">
                <a:solidFill>
                  <a:srgbClr val="0153A0"/>
                </a:solidFill>
              </a:rPr>
              <a:t>www.lapsestavedenystava.fi</a:t>
            </a:r>
            <a:endParaRPr lang="en-gb" sz="2200" dirty="0">
              <a:solidFill>
                <a:srgbClr val="0153A0"/>
              </a:solidFill>
            </a:endParaRPr>
          </a:p>
        </p:txBody>
      </p:sp>
      <p:sp>
        <p:nvSpPr>
          <p:cNvPr id="7" name="Tekstiruutu 6">
            <a:extLst>
              <a:ext uri="{FF2B5EF4-FFF2-40B4-BE49-F238E27FC236}">
                <a16:creationId xmlns:a16="http://schemas.microsoft.com/office/drawing/2014/main" id="{17C5D901-FA9A-350B-C193-5A067F363FB8}"/>
              </a:ext>
            </a:extLst>
          </p:cNvPr>
          <p:cNvSpPr txBox="1"/>
          <p:nvPr/>
        </p:nvSpPr>
        <p:spPr>
          <a:xfrm>
            <a:off x="2654300" y="2512899"/>
            <a:ext cx="2552700" cy="430887"/>
          </a:xfrm>
          <a:prstGeom prst="rect">
            <a:avLst/>
          </a:prstGeom>
          <a:solidFill>
            <a:schemeClr val="bg1"/>
          </a:solidFill>
        </p:spPr>
        <p:txBody>
          <a:bodyPr wrap="square" rtlCol="0">
            <a:spAutoFit/>
          </a:bodyPr>
          <a:lstStyle/>
          <a:p>
            <a:pPr algn="l" rtl="0"/>
            <a:r>
              <a:rPr lang="en-gb" sz="2200" b="1" i="0" u="none" baseline="0" dirty="0">
                <a:solidFill>
                  <a:srgbClr val="0153A0"/>
                </a:solidFill>
              </a:rPr>
              <a:t>Social media:</a:t>
            </a:r>
          </a:p>
        </p:txBody>
      </p:sp>
      <p:sp>
        <p:nvSpPr>
          <p:cNvPr id="8" name="Tekstiruutu 7">
            <a:extLst>
              <a:ext uri="{FF2B5EF4-FFF2-40B4-BE49-F238E27FC236}">
                <a16:creationId xmlns:a16="http://schemas.microsoft.com/office/drawing/2014/main" id="{853393B5-51CB-4583-602C-B1E548C8A522}"/>
              </a:ext>
            </a:extLst>
          </p:cNvPr>
          <p:cNvSpPr txBox="1"/>
          <p:nvPr/>
        </p:nvSpPr>
        <p:spPr>
          <a:xfrm>
            <a:off x="3062484" y="2829454"/>
            <a:ext cx="2119115" cy="1107996"/>
          </a:xfrm>
          <a:prstGeom prst="rect">
            <a:avLst/>
          </a:prstGeom>
          <a:solidFill>
            <a:schemeClr val="bg1"/>
          </a:solidFill>
        </p:spPr>
        <p:txBody>
          <a:bodyPr wrap="square" rtlCol="0">
            <a:spAutoFit/>
          </a:bodyPr>
          <a:lstStyle/>
          <a:p>
            <a:pPr algn="l" rtl="0"/>
            <a:r>
              <a:rPr lang="en-gb" sz="2200" b="0" i="0" u="none" baseline="0" dirty="0">
                <a:solidFill>
                  <a:srgbClr val="0153A0"/>
                </a:solidFill>
              </a:rPr>
              <a:t>@viisaastivesilla</a:t>
            </a:r>
          </a:p>
          <a:p>
            <a:pPr algn="l" rtl="0"/>
            <a:r>
              <a:rPr lang="en-gb" sz="2200" b="0" i="0" u="none" baseline="0" dirty="0">
                <a:solidFill>
                  <a:srgbClr val="0153A0"/>
                </a:solidFill>
              </a:rPr>
              <a:t>@viisaastivesilla</a:t>
            </a:r>
          </a:p>
          <a:p>
            <a:pPr algn="l" rtl="0"/>
            <a:r>
              <a:rPr lang="en-gb" sz="2200" b="0" i="0" u="none" baseline="0" dirty="0">
                <a:solidFill>
                  <a:srgbClr val="0153A0"/>
                </a:solidFill>
              </a:rPr>
              <a:t>@SUH_FI</a:t>
            </a:r>
          </a:p>
        </p:txBody>
      </p:sp>
      <p:sp>
        <p:nvSpPr>
          <p:cNvPr id="12" name="Tekstiruutu 11">
            <a:extLst>
              <a:ext uri="{FF2B5EF4-FFF2-40B4-BE49-F238E27FC236}">
                <a16:creationId xmlns:a16="http://schemas.microsoft.com/office/drawing/2014/main" id="{90F3FA75-B082-B96E-9E90-6BD98B8D00D3}"/>
              </a:ext>
            </a:extLst>
          </p:cNvPr>
          <p:cNvSpPr txBox="1"/>
          <p:nvPr/>
        </p:nvSpPr>
        <p:spPr>
          <a:xfrm>
            <a:off x="3062484" y="3921517"/>
            <a:ext cx="6373615" cy="430887"/>
          </a:xfrm>
          <a:prstGeom prst="rect">
            <a:avLst/>
          </a:prstGeom>
          <a:solidFill>
            <a:schemeClr val="bg1"/>
          </a:solidFill>
        </p:spPr>
        <p:txBody>
          <a:bodyPr wrap="square" rtlCol="0">
            <a:spAutoFit/>
          </a:bodyPr>
          <a:lstStyle/>
          <a:p>
            <a:pPr algn="l" rtl="0"/>
            <a:r>
              <a:rPr lang="en-gb" sz="2200" b="0" i="0" u="none" baseline="0" dirty="0">
                <a:solidFill>
                  <a:srgbClr val="0153A0"/>
                </a:solidFill>
              </a:rPr>
              <a:t>@Suomen </a:t>
            </a:r>
            <a:r>
              <a:rPr lang="en-gb" sz="2200" b="0" i="0" u="none" baseline="0" dirty="0" err="1">
                <a:solidFill>
                  <a:srgbClr val="0153A0"/>
                </a:solidFill>
              </a:rPr>
              <a:t>uimaopetus</a:t>
            </a:r>
            <a:r>
              <a:rPr lang="en-gb" sz="2200" b="0" i="0" u="none" baseline="0" dirty="0">
                <a:solidFill>
                  <a:srgbClr val="0153A0"/>
                </a:solidFill>
              </a:rPr>
              <a:t>- </a:t>
            </a:r>
            <a:r>
              <a:rPr lang="en-gb" sz="2200" b="0" i="0" u="none" baseline="0" dirty="0" err="1">
                <a:solidFill>
                  <a:srgbClr val="0153A0"/>
                </a:solidFill>
              </a:rPr>
              <a:t>ja</a:t>
            </a:r>
            <a:r>
              <a:rPr lang="en-gb" sz="2200" b="0" i="0" u="none" baseline="0" dirty="0">
                <a:solidFill>
                  <a:srgbClr val="0153A0"/>
                </a:solidFill>
              </a:rPr>
              <a:t> </a:t>
            </a:r>
            <a:r>
              <a:rPr lang="en-gb" sz="2200" b="0" i="0" u="none" baseline="0" dirty="0" err="1">
                <a:solidFill>
                  <a:srgbClr val="0153A0"/>
                </a:solidFill>
              </a:rPr>
              <a:t>hengenpelastusliitto</a:t>
            </a:r>
            <a:r>
              <a:rPr lang="en-gb" sz="2200" b="0" i="0" u="none" baseline="0" dirty="0">
                <a:solidFill>
                  <a:srgbClr val="0153A0"/>
                </a:solidFill>
              </a:rPr>
              <a:t>, SUH</a:t>
            </a:r>
          </a:p>
        </p:txBody>
      </p:sp>
      <p:sp>
        <p:nvSpPr>
          <p:cNvPr id="14" name="Tekstiruutu 13">
            <a:extLst>
              <a:ext uri="{FF2B5EF4-FFF2-40B4-BE49-F238E27FC236}">
                <a16:creationId xmlns:a16="http://schemas.microsoft.com/office/drawing/2014/main" id="{BC4A69C6-2AC2-81D4-AB80-0D90CAA00BFA}"/>
              </a:ext>
            </a:extLst>
          </p:cNvPr>
          <p:cNvSpPr txBox="1"/>
          <p:nvPr/>
        </p:nvSpPr>
        <p:spPr>
          <a:xfrm>
            <a:off x="2654300" y="4534381"/>
            <a:ext cx="4051300" cy="461665"/>
          </a:xfrm>
          <a:prstGeom prst="rect">
            <a:avLst/>
          </a:prstGeom>
          <a:solidFill>
            <a:schemeClr val="bg1"/>
          </a:solidFill>
        </p:spPr>
        <p:txBody>
          <a:bodyPr wrap="square" rtlCol="0">
            <a:spAutoFit/>
          </a:bodyPr>
          <a:lstStyle/>
          <a:p>
            <a:pPr algn="l" rtl="0"/>
            <a:r>
              <a:rPr lang="en-gb" sz="2400" b="1" i="0" u="none" baseline="0">
                <a:solidFill>
                  <a:srgbClr val="0153A0"/>
                </a:solidFill>
              </a:rPr>
              <a:t>#hukkumattomuudenlupaus</a:t>
            </a:r>
            <a:endParaRPr lang="en-gb" sz="2400" dirty="0">
              <a:solidFill>
                <a:srgbClr val="0153A0"/>
              </a:solidFill>
            </a:endParaRPr>
          </a:p>
        </p:txBody>
      </p:sp>
      <p:sp>
        <p:nvSpPr>
          <p:cNvPr id="15" name="Tekstiruutu 14">
            <a:extLst>
              <a:ext uri="{FF2B5EF4-FFF2-40B4-BE49-F238E27FC236}">
                <a16:creationId xmlns:a16="http://schemas.microsoft.com/office/drawing/2014/main" id="{B714DF14-FB46-7339-C3BE-5E9A110210ED}"/>
              </a:ext>
            </a:extLst>
          </p:cNvPr>
          <p:cNvSpPr txBox="1"/>
          <p:nvPr/>
        </p:nvSpPr>
        <p:spPr>
          <a:xfrm>
            <a:off x="5223053" y="5148694"/>
            <a:ext cx="3708400" cy="830997"/>
          </a:xfrm>
          <a:prstGeom prst="rect">
            <a:avLst/>
          </a:prstGeom>
          <a:solidFill>
            <a:schemeClr val="bg1"/>
          </a:solidFill>
        </p:spPr>
        <p:txBody>
          <a:bodyPr wrap="square" rtlCol="0">
            <a:spAutoFit/>
          </a:bodyPr>
          <a:lstStyle/>
          <a:p>
            <a:pPr algn="l" rtl="0"/>
            <a:r>
              <a:rPr lang="en-gb" sz="2400" b="0" i="0" u="none" baseline="0" dirty="0">
                <a:solidFill>
                  <a:srgbClr val="0153A0"/>
                </a:solidFill>
              </a:rPr>
              <a:t>www.viisaastivesilla.fi/</a:t>
            </a:r>
          </a:p>
          <a:p>
            <a:pPr algn="l" rtl="0"/>
            <a:r>
              <a:rPr lang="en-gb" sz="2400" b="0" i="0" u="none" baseline="0" dirty="0" err="1">
                <a:solidFill>
                  <a:srgbClr val="0153A0"/>
                </a:solidFill>
              </a:rPr>
              <a:t>hukkumattomuudenlupaus</a:t>
            </a:r>
            <a:endParaRPr lang="en-gb" sz="2400" b="0" i="0" u="none" baseline="0" dirty="0">
              <a:solidFill>
                <a:srgbClr val="0153A0"/>
              </a:solidFill>
            </a:endParaRPr>
          </a:p>
        </p:txBody>
      </p:sp>
      <p:sp>
        <p:nvSpPr>
          <p:cNvPr id="16" name="Tekstiruutu 15">
            <a:extLst>
              <a:ext uri="{FF2B5EF4-FFF2-40B4-BE49-F238E27FC236}">
                <a16:creationId xmlns:a16="http://schemas.microsoft.com/office/drawing/2014/main" id="{28B2CDA5-429E-E418-222E-3483AEB1FEF6}"/>
              </a:ext>
            </a:extLst>
          </p:cNvPr>
          <p:cNvSpPr txBox="1"/>
          <p:nvPr/>
        </p:nvSpPr>
        <p:spPr>
          <a:xfrm>
            <a:off x="9118600" y="4926429"/>
            <a:ext cx="2794000" cy="861774"/>
          </a:xfrm>
          <a:prstGeom prst="rect">
            <a:avLst/>
          </a:prstGeom>
          <a:solidFill>
            <a:schemeClr val="bg1"/>
          </a:solidFill>
        </p:spPr>
        <p:txBody>
          <a:bodyPr wrap="square" rtlCol="0">
            <a:spAutoFit/>
          </a:bodyPr>
          <a:lstStyle/>
          <a:p>
            <a:pPr algn="r" rtl="0"/>
            <a:r>
              <a:rPr lang="en-gb" sz="1600" b="0" i="0" u="none" baseline="0" dirty="0">
                <a:solidFill>
                  <a:srgbClr val="0153A0"/>
                </a:solidFill>
              </a:rPr>
              <a:t>Further information:</a:t>
            </a:r>
          </a:p>
          <a:p>
            <a:pPr algn="r" rtl="0"/>
            <a:r>
              <a:rPr lang="en-gb" sz="1600" b="0" i="0" u="none" baseline="0" dirty="0">
                <a:solidFill>
                  <a:srgbClr val="0153A0"/>
                </a:solidFill>
              </a:rPr>
              <a:t>Niko Nieminen</a:t>
            </a:r>
          </a:p>
          <a:p>
            <a:pPr algn="r" rtl="0"/>
            <a:r>
              <a:rPr lang="en-gb" sz="1600" b="0" i="0" u="none" baseline="0" dirty="0">
                <a:solidFill>
                  <a:srgbClr val="0153A0"/>
                </a:solidFill>
              </a:rPr>
              <a:t>niko.nieminen@suh.fi</a:t>
            </a:r>
            <a:endParaRPr lang="en-gb" sz="1600" dirty="0">
              <a:solidFill>
                <a:srgbClr val="0153A0"/>
              </a:solidFill>
            </a:endParaRPr>
          </a:p>
        </p:txBody>
      </p:sp>
    </p:spTree>
    <p:extLst>
      <p:ext uri="{BB962C8B-B14F-4D97-AF65-F5344CB8AC3E}">
        <p14:creationId xmlns:p14="http://schemas.microsoft.com/office/powerpoint/2010/main" val="26556835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ABBB681-F4D2-40F2-ACC3-DE0B4B488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4" name="Rectangle 13">
            <a:extLst>
              <a:ext uri="{FF2B5EF4-FFF2-40B4-BE49-F238E27FC236}">
                <a16:creationId xmlns:a16="http://schemas.microsoft.com/office/drawing/2014/main" id="{09388ED0-1FEF-4E11-B488-BD661D1AC1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 name="Footer Placeholder 1">
            <a:extLst>
              <a:ext uri="{FF2B5EF4-FFF2-40B4-BE49-F238E27FC236}">
                <a16:creationId xmlns:a16="http://schemas.microsoft.com/office/drawing/2014/main" id="{3724D9BB-6928-4A21-A7A4-F85759754C18}"/>
              </a:ext>
            </a:extLst>
          </p:cNvPr>
          <p:cNvSpPr>
            <a:spLocks noGrp="1"/>
          </p:cNvSpPr>
          <p:nvPr>
            <p:ph type="ftr" sz="quarter" idx="11"/>
          </p:nvPr>
        </p:nvSpPr>
        <p:spPr>
          <a:xfrm>
            <a:off x="3869268" y="6404118"/>
            <a:ext cx="5911517" cy="365125"/>
          </a:xfrm>
        </p:spPr>
        <p:txBody>
          <a:bodyPr>
            <a:normAutofit/>
          </a:bodyPr>
          <a:lstStyle/>
          <a:p>
            <a:pPr algn="l" rtl="0">
              <a:spcAft>
                <a:spcPts val="600"/>
              </a:spcAft>
            </a:pPr>
            <a:r>
              <a:rPr lang="en-gb" b="0" i="0" u="none" baseline="0">
                <a:solidFill>
                  <a:srgbClr val="FFFFFF"/>
                </a:solidFill>
              </a:rPr>
              <a:t>Home safety coaching &amp; FSL 2022</a:t>
            </a:r>
          </a:p>
        </p:txBody>
      </p:sp>
      <p:sp>
        <p:nvSpPr>
          <p:cNvPr id="3" name="Slide Number Placeholder 2">
            <a:extLst>
              <a:ext uri="{FF2B5EF4-FFF2-40B4-BE49-F238E27FC236}">
                <a16:creationId xmlns:a16="http://schemas.microsoft.com/office/drawing/2014/main" id="{8C996F07-879D-48E8-81F8-1153E0B9EA08}"/>
              </a:ext>
            </a:extLst>
          </p:cNvPr>
          <p:cNvSpPr>
            <a:spLocks noGrp="1"/>
          </p:cNvSpPr>
          <p:nvPr>
            <p:ph type="sldNum" sz="quarter" idx="12"/>
          </p:nvPr>
        </p:nvSpPr>
        <p:spPr>
          <a:xfrm>
            <a:off x="10634135" y="6356350"/>
            <a:ext cx="1530927" cy="365125"/>
          </a:xfrm>
        </p:spPr>
        <p:txBody>
          <a:bodyPr>
            <a:normAutofit/>
          </a:bodyPr>
          <a:lstStyle/>
          <a:p>
            <a:pPr algn="r" rtl="0">
              <a:spcAft>
                <a:spcPts val="600"/>
              </a:spcAft>
            </a:pPr>
            <a:fld id="{A7CD31F4-64FA-4BA0-9498-67783267A8C8}" type="slidenum">
              <a:rPr>
                <a:solidFill>
                  <a:srgbClr val="FFFFFF"/>
                </a:solidFill>
              </a:rPr>
              <a:pPr algn="r" rtl="0">
                <a:spcAft>
                  <a:spcPts val="600"/>
                </a:spcAft>
              </a:pPr>
              <a:t>21</a:t>
            </a:fld>
            <a:endParaRPr lang="en-gb">
              <a:solidFill>
                <a:srgbClr val="FFFFFF"/>
              </a:solidFill>
            </a:endParaRPr>
          </a:p>
        </p:txBody>
      </p:sp>
      <p:pic>
        <p:nvPicPr>
          <p:cNvPr id="5" name="Picture 4" descr="A black cat with a tail&#10;&#10;Description automatically generated">
            <a:extLst>
              <a:ext uri="{FF2B5EF4-FFF2-40B4-BE49-F238E27FC236}">
                <a16:creationId xmlns:a16="http://schemas.microsoft.com/office/drawing/2014/main" id="{46EB0436-6AB4-2232-B09D-FAEBF0187A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4384" y="2309331"/>
            <a:ext cx="2787039" cy="2239337"/>
          </a:xfrm>
          <a:prstGeom prst="rect">
            <a:avLst/>
          </a:prstGeom>
        </p:spPr>
      </p:pic>
      <p:pic>
        <p:nvPicPr>
          <p:cNvPr id="6" name="Picture 2" descr="Etusivu - Suomen Uimaopetus- ja Hengenpelastusliitto">
            <a:extLst>
              <a:ext uri="{FF2B5EF4-FFF2-40B4-BE49-F238E27FC236}">
                <a16:creationId xmlns:a16="http://schemas.microsoft.com/office/drawing/2014/main" id="{60B30900-05F5-04CD-06AB-C2789EF1E1E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490579" y="2309331"/>
            <a:ext cx="2583181" cy="2583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2541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ABBB681-F4D2-40F2-ACC3-DE0B4B488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2" name="Rectangle 11">
            <a:extLst>
              <a:ext uri="{FF2B5EF4-FFF2-40B4-BE49-F238E27FC236}">
                <a16:creationId xmlns:a16="http://schemas.microsoft.com/office/drawing/2014/main" id="{09388ED0-1FEF-4E11-B488-BD661D1AC1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5847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5" name="Footer Placeholder 3">
            <a:extLst>
              <a:ext uri="{FF2B5EF4-FFF2-40B4-BE49-F238E27FC236}">
                <a16:creationId xmlns:a16="http://schemas.microsoft.com/office/drawing/2014/main" id="{010DBE6E-F433-35EC-EF63-E4F894056FCD}"/>
              </a:ext>
            </a:extLst>
          </p:cNvPr>
          <p:cNvSpPr>
            <a:spLocks noGrp="1"/>
          </p:cNvSpPr>
          <p:nvPr>
            <p:ph type="ftr" sz="quarter" idx="11"/>
          </p:nvPr>
        </p:nvSpPr>
        <p:spPr>
          <a:xfrm>
            <a:off x="3869268" y="6404118"/>
            <a:ext cx="5911517" cy="365125"/>
          </a:xfrm>
        </p:spPr>
        <p:txBody>
          <a:bodyPr>
            <a:normAutofit/>
          </a:bodyPr>
          <a:lstStyle/>
          <a:p>
            <a:pPr algn="l" rtl="0">
              <a:spcAft>
                <a:spcPts val="600"/>
              </a:spcAft>
            </a:pPr>
            <a:r>
              <a:rPr lang="en-gb" b="0" i="0" u="none" baseline="0">
                <a:solidFill>
                  <a:srgbClr val="FFFFFF"/>
                </a:solidFill>
              </a:rPr>
              <a:t>Home safety coaching &amp; FSL 2022</a:t>
            </a:r>
          </a:p>
        </p:txBody>
      </p:sp>
      <p:sp>
        <p:nvSpPr>
          <p:cNvPr id="3" name="Dian numeron paikkamerkki 2">
            <a:extLst>
              <a:ext uri="{FF2B5EF4-FFF2-40B4-BE49-F238E27FC236}">
                <a16:creationId xmlns:a16="http://schemas.microsoft.com/office/drawing/2014/main" id="{95F59793-412A-B45F-3A66-295BA53B13B6}"/>
              </a:ext>
            </a:extLst>
          </p:cNvPr>
          <p:cNvSpPr>
            <a:spLocks noGrp="1"/>
          </p:cNvSpPr>
          <p:nvPr>
            <p:ph type="sldNum" sz="quarter" idx="12"/>
          </p:nvPr>
        </p:nvSpPr>
        <p:spPr>
          <a:xfrm>
            <a:off x="10634135" y="6356350"/>
            <a:ext cx="1530927" cy="365125"/>
          </a:xfrm>
        </p:spPr>
        <p:txBody>
          <a:bodyPr>
            <a:normAutofit/>
          </a:bodyPr>
          <a:lstStyle/>
          <a:p>
            <a:pPr algn="r" rtl="0">
              <a:spcAft>
                <a:spcPts val="600"/>
              </a:spcAft>
            </a:pPr>
            <a:fld id="{B7DA4E9F-0A7E-452B-AE79-EEF7D13AAFEF}" type="slidenum">
              <a:rPr>
                <a:solidFill>
                  <a:srgbClr val="FFFFFF"/>
                </a:solidFill>
              </a:rPr>
              <a:pPr>
                <a:spcAft>
                  <a:spcPts val="600"/>
                </a:spcAft>
              </a:pPr>
              <a:t>3</a:t>
            </a:fld>
            <a:endParaRPr lang="en-gb">
              <a:solidFill>
                <a:srgbClr val="FFFFFF"/>
              </a:solidFill>
            </a:endParaRPr>
          </a:p>
        </p:txBody>
      </p:sp>
      <p:graphicFrame>
        <p:nvGraphicFramePr>
          <p:cNvPr id="4" name="Kaavio 3">
            <a:extLst>
              <a:ext uri="{FF2B5EF4-FFF2-40B4-BE49-F238E27FC236}">
                <a16:creationId xmlns:a16="http://schemas.microsoft.com/office/drawing/2014/main" id="{70E95326-B33B-044F-AF05-CD24EB69E375}"/>
              </a:ext>
            </a:extLst>
          </p:cNvPr>
          <p:cNvGraphicFramePr>
            <a:graphicFrameLocks/>
          </p:cNvGraphicFramePr>
          <p:nvPr>
            <p:extLst>
              <p:ext uri="{D42A27DB-BD31-4B8C-83A1-F6EECF244321}">
                <p14:modId xmlns:p14="http://schemas.microsoft.com/office/powerpoint/2010/main" val="689276667"/>
              </p:ext>
            </p:extLst>
          </p:nvPr>
        </p:nvGraphicFramePr>
        <p:xfrm>
          <a:off x="794805" y="771434"/>
          <a:ext cx="10602391" cy="5271953"/>
        </p:xfrm>
        <a:graphic>
          <a:graphicData uri="http://schemas.openxmlformats.org/drawingml/2006/chart">
            <c:chart xmlns:c="http://schemas.openxmlformats.org/drawingml/2006/chart" xmlns:r="http://schemas.openxmlformats.org/officeDocument/2006/relationships" r:id="rId3"/>
          </a:graphicData>
        </a:graphic>
      </p:graphicFrame>
      <p:pic>
        <p:nvPicPr>
          <p:cNvPr id="2" name="Picture 1">
            <a:extLst>
              <a:ext uri="{FF2B5EF4-FFF2-40B4-BE49-F238E27FC236}">
                <a16:creationId xmlns:a16="http://schemas.microsoft.com/office/drawing/2014/main" id="{EA0E94E3-5073-9AD2-F28C-A054EA549495}"/>
              </a:ext>
            </a:extLst>
          </p:cNvPr>
          <p:cNvPicPr>
            <a:picLocks noChangeAspect="1"/>
          </p:cNvPicPr>
          <p:nvPr/>
        </p:nvPicPr>
        <p:blipFill>
          <a:blip r:embed="rId4"/>
          <a:stretch>
            <a:fillRect/>
          </a:stretch>
        </p:blipFill>
        <p:spPr>
          <a:xfrm>
            <a:off x="128337" y="1"/>
            <a:ext cx="1040063" cy="698628"/>
          </a:xfrm>
          <a:prstGeom prst="rect">
            <a:avLst/>
          </a:prstGeom>
        </p:spPr>
      </p:pic>
      <p:pic>
        <p:nvPicPr>
          <p:cNvPr id="6" name="Picture 2" descr="Etusivu - Suomen Uimaopetus- ja Hengenpelastusliitto">
            <a:extLst>
              <a:ext uri="{FF2B5EF4-FFF2-40B4-BE49-F238E27FC236}">
                <a16:creationId xmlns:a16="http://schemas.microsoft.com/office/drawing/2014/main" id="{F4DC5F58-E5BF-A47C-EF16-986E7FB5042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352093" y="28849"/>
            <a:ext cx="698628" cy="698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653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5DA2F-8B91-4A8B-82D2-0380C4C9A4A8}"/>
              </a:ext>
            </a:extLst>
          </p:cNvPr>
          <p:cNvSpPr>
            <a:spLocks noGrp="1"/>
          </p:cNvSpPr>
          <p:nvPr>
            <p:ph type="title"/>
          </p:nvPr>
        </p:nvSpPr>
        <p:spPr/>
        <p:txBody>
          <a:bodyPr>
            <a:normAutofit/>
          </a:bodyPr>
          <a:lstStyle/>
          <a:p>
            <a:pPr algn="l" rtl="0"/>
            <a:r>
              <a:rPr lang="en-gb" sz="3200" b="1" i="0" u="none" baseline="0" dirty="0"/>
              <a:t>Drownings 2021: type of activity</a:t>
            </a:r>
            <a:br>
              <a:rPr lang="en-gb" sz="3200" b="1" dirty="0"/>
            </a:br>
            <a:br>
              <a:rPr lang="en-gb" sz="3200" b="1" dirty="0"/>
            </a:br>
            <a:r>
              <a:rPr lang="en-gb" sz="3200" b="1" i="0" u="none" baseline="0" dirty="0"/>
              <a:t>165 deaths</a:t>
            </a:r>
          </a:p>
        </p:txBody>
      </p:sp>
      <p:sp>
        <p:nvSpPr>
          <p:cNvPr id="5" name="Slide Number Placeholder 4">
            <a:extLst>
              <a:ext uri="{FF2B5EF4-FFF2-40B4-BE49-F238E27FC236}">
                <a16:creationId xmlns:a16="http://schemas.microsoft.com/office/drawing/2014/main" id="{1DE67650-E0F3-4527-9674-BC6154C50C02}"/>
              </a:ext>
            </a:extLst>
          </p:cNvPr>
          <p:cNvSpPr>
            <a:spLocks noGrp="1"/>
          </p:cNvSpPr>
          <p:nvPr>
            <p:ph type="sldNum" sz="quarter" idx="12"/>
          </p:nvPr>
        </p:nvSpPr>
        <p:spPr/>
        <p:txBody>
          <a:bodyPr/>
          <a:lstStyle/>
          <a:p>
            <a:pPr algn="r" rtl="0"/>
            <a:fld id="{B7DA4E9F-0A7E-452B-AE79-EEF7D13AAFEF}" type="slidenum">
              <a:rPr/>
              <a:t>4</a:t>
            </a:fld>
            <a:endParaRPr lang="en-gb"/>
          </a:p>
        </p:txBody>
      </p:sp>
      <p:pic>
        <p:nvPicPr>
          <p:cNvPr id="7" name="Picture 6">
            <a:extLst>
              <a:ext uri="{FF2B5EF4-FFF2-40B4-BE49-F238E27FC236}">
                <a16:creationId xmlns:a16="http://schemas.microsoft.com/office/drawing/2014/main" id="{DAD3994F-D623-4D92-BE59-6593FA63FFD5}"/>
              </a:ext>
            </a:extLst>
          </p:cNvPr>
          <p:cNvPicPr>
            <a:picLocks noChangeAspect="1"/>
          </p:cNvPicPr>
          <p:nvPr/>
        </p:nvPicPr>
        <p:blipFill>
          <a:blip r:embed="rId3"/>
          <a:stretch>
            <a:fillRect/>
          </a:stretch>
        </p:blipFill>
        <p:spPr>
          <a:xfrm>
            <a:off x="128337" y="1"/>
            <a:ext cx="1040063" cy="698628"/>
          </a:xfrm>
          <a:prstGeom prst="rect">
            <a:avLst/>
          </a:prstGeom>
        </p:spPr>
      </p:pic>
      <p:sp>
        <p:nvSpPr>
          <p:cNvPr id="8" name="Footer Placeholder 3">
            <a:extLst>
              <a:ext uri="{FF2B5EF4-FFF2-40B4-BE49-F238E27FC236}">
                <a16:creationId xmlns:a16="http://schemas.microsoft.com/office/drawing/2014/main" id="{D8D1E7B0-A8A7-D65B-F372-95021C573762}"/>
              </a:ext>
            </a:extLst>
          </p:cNvPr>
          <p:cNvSpPr>
            <a:spLocks noGrp="1"/>
          </p:cNvSpPr>
          <p:nvPr>
            <p:ph type="ftr" sz="quarter" idx="11"/>
          </p:nvPr>
        </p:nvSpPr>
        <p:spPr>
          <a:xfrm>
            <a:off x="3869268" y="6356350"/>
            <a:ext cx="5911517" cy="365125"/>
          </a:xfrm>
        </p:spPr>
        <p:txBody>
          <a:bodyPr>
            <a:normAutofit/>
          </a:bodyPr>
          <a:lstStyle/>
          <a:p>
            <a:pPr algn="l" rtl="0">
              <a:spcAft>
                <a:spcPts val="600"/>
              </a:spcAft>
            </a:pPr>
            <a:r>
              <a:rPr lang="en-gb" b="0" i="0" u="none" baseline="0"/>
              <a:t>Home safety coaching &amp; FSL 2022</a:t>
            </a:r>
          </a:p>
        </p:txBody>
      </p:sp>
      <p:pic>
        <p:nvPicPr>
          <p:cNvPr id="9" name="Sisällön paikkamerkki 8">
            <a:extLst>
              <a:ext uri="{FF2B5EF4-FFF2-40B4-BE49-F238E27FC236}">
                <a16:creationId xmlns:a16="http://schemas.microsoft.com/office/drawing/2014/main" id="{8A331D6F-4A5E-BA9A-1875-6E13A52BA177}"/>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754581" y="916020"/>
            <a:ext cx="7744691" cy="5150219"/>
          </a:xfrm>
        </p:spPr>
      </p:pic>
      <p:sp>
        <p:nvSpPr>
          <p:cNvPr id="11" name="Tekstiruutu 10">
            <a:extLst>
              <a:ext uri="{FF2B5EF4-FFF2-40B4-BE49-F238E27FC236}">
                <a16:creationId xmlns:a16="http://schemas.microsoft.com/office/drawing/2014/main" id="{1658791D-EEC7-308E-B1D3-422B1D2FD73F}"/>
              </a:ext>
            </a:extLst>
          </p:cNvPr>
          <p:cNvSpPr txBox="1"/>
          <p:nvPr/>
        </p:nvSpPr>
        <p:spPr>
          <a:xfrm>
            <a:off x="10252364" y="6066239"/>
            <a:ext cx="1462426" cy="261610"/>
          </a:xfrm>
          <a:prstGeom prst="rect">
            <a:avLst/>
          </a:prstGeom>
          <a:noFill/>
        </p:spPr>
        <p:txBody>
          <a:bodyPr wrap="square" rtlCol="0">
            <a:spAutoFit/>
          </a:bodyPr>
          <a:lstStyle/>
          <a:p>
            <a:pPr algn="l" rtl="0"/>
            <a:r>
              <a:rPr lang="en-gb" sz="1100" b="0" i="0" u="none" baseline="0"/>
              <a:t>Image: SIAF</a:t>
            </a:r>
          </a:p>
        </p:txBody>
      </p:sp>
      <p:sp>
        <p:nvSpPr>
          <p:cNvPr id="6" name="Tekstiruutu 5">
            <a:extLst>
              <a:ext uri="{FF2B5EF4-FFF2-40B4-BE49-F238E27FC236}">
                <a16:creationId xmlns:a16="http://schemas.microsoft.com/office/drawing/2014/main" id="{36496E44-B6C6-9739-C9A4-8BB03576D87D}"/>
              </a:ext>
            </a:extLst>
          </p:cNvPr>
          <p:cNvSpPr txBox="1"/>
          <p:nvPr/>
        </p:nvSpPr>
        <p:spPr>
          <a:xfrm>
            <a:off x="4740275" y="874927"/>
            <a:ext cx="6102350" cy="523220"/>
          </a:xfrm>
          <a:prstGeom prst="rect">
            <a:avLst/>
          </a:prstGeom>
          <a:solidFill>
            <a:schemeClr val="bg1"/>
          </a:solidFill>
        </p:spPr>
        <p:txBody>
          <a:bodyPr wrap="square">
            <a:spAutoFit/>
          </a:bodyPr>
          <a:lstStyle/>
          <a:p>
            <a:pPr algn="l" rtl="0"/>
            <a:r>
              <a:rPr lang="en-gb" sz="2800" b="1"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Drowning accidents 2021</a:t>
            </a:r>
            <a:endParaRPr lang="en-gb" sz="2800" b="1" dirty="0">
              <a:latin typeface="Arial" panose="020B0604020202020204" pitchFamily="34" charset="0"/>
              <a:cs typeface="Arial" panose="020B0604020202020204" pitchFamily="34" charset="0"/>
            </a:endParaRPr>
          </a:p>
        </p:txBody>
      </p:sp>
      <p:sp>
        <p:nvSpPr>
          <p:cNvPr id="10" name="Tekstiruutu 9">
            <a:extLst>
              <a:ext uri="{FF2B5EF4-FFF2-40B4-BE49-F238E27FC236}">
                <a16:creationId xmlns:a16="http://schemas.microsoft.com/office/drawing/2014/main" id="{C63D80D0-C5B2-58BC-9CCB-7CF6A39E9900}"/>
              </a:ext>
            </a:extLst>
          </p:cNvPr>
          <p:cNvSpPr txBox="1"/>
          <p:nvPr/>
        </p:nvSpPr>
        <p:spPr>
          <a:xfrm>
            <a:off x="3850889" y="1332931"/>
            <a:ext cx="1452032" cy="938719"/>
          </a:xfrm>
          <a:prstGeom prst="rect">
            <a:avLst/>
          </a:prstGeom>
          <a:solidFill>
            <a:schemeClr val="bg1"/>
          </a:solidFill>
        </p:spPr>
        <p:txBody>
          <a:bodyPr wrap="square" rtlCol="0">
            <a:spAutoFit/>
          </a:bodyPr>
          <a:lstStyle/>
          <a:p>
            <a:pPr algn="l" rtl="0"/>
            <a:r>
              <a:rPr lang="en-gb" sz="1100" b="1"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SWIMMING AND SPLASHING AROUND OR COOLING DOWN IN THE WATER</a:t>
            </a:r>
            <a:endParaRPr lang="en-gb" sz="1100" b="1" dirty="0">
              <a:latin typeface="Arial" panose="020B0604020202020204" pitchFamily="34" charset="0"/>
              <a:cs typeface="Arial" panose="020B0604020202020204" pitchFamily="34" charset="0"/>
            </a:endParaRPr>
          </a:p>
        </p:txBody>
      </p:sp>
      <p:sp>
        <p:nvSpPr>
          <p:cNvPr id="12" name="Tekstiruutu 11">
            <a:extLst>
              <a:ext uri="{FF2B5EF4-FFF2-40B4-BE49-F238E27FC236}">
                <a16:creationId xmlns:a16="http://schemas.microsoft.com/office/drawing/2014/main" id="{06FFEAF3-D5D9-667E-C4E2-9D993318FFE0}"/>
              </a:ext>
            </a:extLst>
          </p:cNvPr>
          <p:cNvSpPr txBox="1"/>
          <p:nvPr/>
        </p:nvSpPr>
        <p:spPr>
          <a:xfrm>
            <a:off x="6350524" y="1656782"/>
            <a:ext cx="2022320" cy="600164"/>
          </a:xfrm>
          <a:prstGeom prst="rect">
            <a:avLst/>
          </a:prstGeom>
          <a:solidFill>
            <a:schemeClr val="bg1"/>
          </a:solidFill>
        </p:spPr>
        <p:txBody>
          <a:bodyPr wrap="square" rtlCol="0">
            <a:spAutoFit/>
          </a:bodyPr>
          <a:lstStyle/>
          <a:p>
            <a:pPr algn="l" rtl="0"/>
            <a:r>
              <a:rPr lang="en-gb" sz="1100" b="1"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FALLING INTO THE WATER FROM THE SHORE OR A JETTY/PIER</a:t>
            </a:r>
            <a:endParaRPr lang="en-gb" sz="1100" b="1" dirty="0">
              <a:latin typeface="Arial" panose="020B0604020202020204" pitchFamily="34" charset="0"/>
              <a:cs typeface="Arial" panose="020B0604020202020204" pitchFamily="34" charset="0"/>
            </a:endParaRPr>
          </a:p>
        </p:txBody>
      </p:sp>
      <p:sp>
        <p:nvSpPr>
          <p:cNvPr id="14" name="Tekstiruutu 13">
            <a:extLst>
              <a:ext uri="{FF2B5EF4-FFF2-40B4-BE49-F238E27FC236}">
                <a16:creationId xmlns:a16="http://schemas.microsoft.com/office/drawing/2014/main" id="{77FB7402-AEF7-A478-9C07-CF63B24EF0E3}"/>
              </a:ext>
            </a:extLst>
          </p:cNvPr>
          <p:cNvSpPr txBox="1"/>
          <p:nvPr/>
        </p:nvSpPr>
        <p:spPr>
          <a:xfrm>
            <a:off x="9420448" y="1633581"/>
            <a:ext cx="1200988" cy="600164"/>
          </a:xfrm>
          <a:prstGeom prst="rect">
            <a:avLst/>
          </a:prstGeom>
          <a:solidFill>
            <a:schemeClr val="bg1"/>
          </a:solidFill>
        </p:spPr>
        <p:txBody>
          <a:bodyPr wrap="square" rtlCol="0">
            <a:spAutoFit/>
          </a:bodyPr>
          <a:lstStyle/>
          <a:p>
            <a:pPr algn="l" rtl="0"/>
            <a:r>
              <a:rPr lang="en-gb" sz="1100" b="1"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TRAVELLING BY WATERCRAFT</a:t>
            </a:r>
            <a:endParaRPr lang="en-gb" sz="1100" b="1" dirty="0">
              <a:latin typeface="Arial" panose="020B0604020202020204" pitchFamily="34" charset="0"/>
              <a:cs typeface="Arial" panose="020B0604020202020204" pitchFamily="34" charset="0"/>
            </a:endParaRPr>
          </a:p>
        </p:txBody>
      </p:sp>
      <p:sp>
        <p:nvSpPr>
          <p:cNvPr id="15" name="Tekstiruutu 14">
            <a:extLst>
              <a:ext uri="{FF2B5EF4-FFF2-40B4-BE49-F238E27FC236}">
                <a16:creationId xmlns:a16="http://schemas.microsoft.com/office/drawing/2014/main" id="{43F7E5B8-A6FD-E3CB-4BC2-52F4BF527D9A}"/>
              </a:ext>
            </a:extLst>
          </p:cNvPr>
          <p:cNvSpPr txBox="1"/>
          <p:nvPr/>
        </p:nvSpPr>
        <p:spPr>
          <a:xfrm>
            <a:off x="3657601" y="3939995"/>
            <a:ext cx="1526886" cy="430887"/>
          </a:xfrm>
          <a:prstGeom prst="rect">
            <a:avLst/>
          </a:prstGeom>
          <a:solidFill>
            <a:schemeClr val="bg1"/>
          </a:solidFill>
        </p:spPr>
        <p:txBody>
          <a:bodyPr wrap="square" rtlCol="0">
            <a:spAutoFit/>
          </a:bodyPr>
          <a:lstStyle/>
          <a:p>
            <a:pPr algn="l" rtl="0"/>
            <a:r>
              <a:rPr lang="en-gb" sz="1100" b="1"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FALLING THROUGH THE ICE</a:t>
            </a:r>
            <a:endParaRPr lang="en-gb" sz="1100" b="1" dirty="0">
              <a:latin typeface="Arial" panose="020B0604020202020204" pitchFamily="34" charset="0"/>
              <a:cs typeface="Arial" panose="020B0604020202020204" pitchFamily="34" charset="0"/>
            </a:endParaRPr>
          </a:p>
        </p:txBody>
      </p:sp>
      <p:sp>
        <p:nvSpPr>
          <p:cNvPr id="16" name="Tekstiruutu 15">
            <a:extLst>
              <a:ext uri="{FF2B5EF4-FFF2-40B4-BE49-F238E27FC236}">
                <a16:creationId xmlns:a16="http://schemas.microsoft.com/office/drawing/2014/main" id="{3860B8C7-1955-E0E7-3472-C55DD6AE866E}"/>
              </a:ext>
            </a:extLst>
          </p:cNvPr>
          <p:cNvSpPr txBox="1"/>
          <p:nvPr/>
        </p:nvSpPr>
        <p:spPr>
          <a:xfrm>
            <a:off x="5867686" y="3834840"/>
            <a:ext cx="1420220" cy="600164"/>
          </a:xfrm>
          <a:prstGeom prst="rect">
            <a:avLst/>
          </a:prstGeom>
          <a:solidFill>
            <a:schemeClr val="bg1"/>
          </a:solidFill>
        </p:spPr>
        <p:txBody>
          <a:bodyPr wrap="square" rtlCol="0">
            <a:spAutoFit/>
          </a:bodyPr>
          <a:lstStyle/>
          <a:p>
            <a:pPr algn="l" rtl="0"/>
            <a:r>
              <a:rPr lang="en-gb" sz="1100" b="1"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HOT TUBS, </a:t>
            </a:r>
            <a:r>
              <a:rPr lang="en-GB" sz="1100" b="1"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BATHTUBS</a:t>
            </a:r>
            <a:r>
              <a:rPr lang="en-gb" sz="1100" b="1"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AND </a:t>
            </a:r>
          </a:p>
          <a:p>
            <a:pPr algn="l" rtl="0"/>
            <a:r>
              <a:rPr lang="en-gb" sz="1100" b="1"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SHOWERS</a:t>
            </a:r>
            <a:endParaRPr lang="en-gb" sz="1100" b="1" dirty="0">
              <a:latin typeface="Arial" panose="020B0604020202020204" pitchFamily="34" charset="0"/>
              <a:cs typeface="Arial" panose="020B0604020202020204" pitchFamily="34" charset="0"/>
            </a:endParaRPr>
          </a:p>
        </p:txBody>
      </p:sp>
      <p:sp>
        <p:nvSpPr>
          <p:cNvPr id="17" name="Tekstiruutu 16">
            <a:extLst>
              <a:ext uri="{FF2B5EF4-FFF2-40B4-BE49-F238E27FC236}">
                <a16:creationId xmlns:a16="http://schemas.microsoft.com/office/drawing/2014/main" id="{79271204-424E-4AD2-7244-B4397DB15B9C}"/>
              </a:ext>
            </a:extLst>
          </p:cNvPr>
          <p:cNvSpPr txBox="1"/>
          <p:nvPr/>
        </p:nvSpPr>
        <p:spPr>
          <a:xfrm>
            <a:off x="7842086" y="4004117"/>
            <a:ext cx="1112928" cy="430887"/>
          </a:xfrm>
          <a:prstGeom prst="rect">
            <a:avLst/>
          </a:prstGeom>
          <a:solidFill>
            <a:schemeClr val="bg1"/>
          </a:solidFill>
        </p:spPr>
        <p:txBody>
          <a:bodyPr wrap="square" rtlCol="0">
            <a:spAutoFit/>
          </a:bodyPr>
          <a:lstStyle/>
          <a:p>
            <a:pPr algn="l" rtl="0"/>
            <a:r>
              <a:rPr lang="en-gb" sz="1100" b="1"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ROAD TRAFFIC</a:t>
            </a:r>
            <a:endParaRPr lang="en-gb" sz="1100" b="1" dirty="0">
              <a:latin typeface="Arial" panose="020B0604020202020204" pitchFamily="34" charset="0"/>
              <a:cs typeface="Arial" panose="020B0604020202020204" pitchFamily="34" charset="0"/>
            </a:endParaRPr>
          </a:p>
        </p:txBody>
      </p:sp>
      <p:sp>
        <p:nvSpPr>
          <p:cNvPr id="18" name="Tekstiruutu 17">
            <a:extLst>
              <a:ext uri="{FF2B5EF4-FFF2-40B4-BE49-F238E27FC236}">
                <a16:creationId xmlns:a16="http://schemas.microsoft.com/office/drawing/2014/main" id="{0D839D9A-937F-0545-2CA3-376E26DB52DE}"/>
              </a:ext>
            </a:extLst>
          </p:cNvPr>
          <p:cNvSpPr txBox="1"/>
          <p:nvPr/>
        </p:nvSpPr>
        <p:spPr>
          <a:xfrm>
            <a:off x="9754565" y="3983992"/>
            <a:ext cx="1002335" cy="430887"/>
          </a:xfrm>
          <a:prstGeom prst="rect">
            <a:avLst/>
          </a:prstGeom>
          <a:solidFill>
            <a:schemeClr val="bg1"/>
          </a:solidFill>
        </p:spPr>
        <p:txBody>
          <a:bodyPr wrap="square" rtlCol="0">
            <a:spAutoFit/>
          </a:bodyPr>
          <a:lstStyle/>
          <a:p>
            <a:pPr algn="l" rtl="0"/>
            <a:r>
              <a:rPr lang="en-gb" sz="1100" b="1"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SCUBA DIVING</a:t>
            </a:r>
            <a:endParaRPr lang="en-gb" sz="1100" b="1"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DE5D4495-E696-0250-BF54-BFBAB6C89ABB}"/>
              </a:ext>
            </a:extLst>
          </p:cNvPr>
          <p:cNvSpPr txBox="1"/>
          <p:nvPr/>
        </p:nvSpPr>
        <p:spPr>
          <a:xfrm>
            <a:off x="8265042" y="1456727"/>
            <a:ext cx="226828" cy="369332"/>
          </a:xfrm>
          <a:prstGeom prst="rect">
            <a:avLst/>
          </a:prstGeom>
          <a:solidFill>
            <a:schemeClr val="bg1"/>
          </a:solidFill>
        </p:spPr>
        <p:txBody>
          <a:bodyPr wrap="square" rtlCol="0">
            <a:spAutoFit/>
          </a:bodyPr>
          <a:lstStyle/>
          <a:p>
            <a:endParaRPr lang="fi-FI" dirty="0"/>
          </a:p>
        </p:txBody>
      </p:sp>
      <p:pic>
        <p:nvPicPr>
          <p:cNvPr id="4" name="Picture 2" descr="Etusivu - Suomen Uimaopetus- ja Hengenpelastusliitto">
            <a:extLst>
              <a:ext uri="{FF2B5EF4-FFF2-40B4-BE49-F238E27FC236}">
                <a16:creationId xmlns:a16="http://schemas.microsoft.com/office/drawing/2014/main" id="{7A397251-A5E9-EDB8-D774-D583C590740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352093" y="28849"/>
            <a:ext cx="698628" cy="698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4388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5DA2F-8B91-4A8B-82D2-0380C4C9A4A8}"/>
              </a:ext>
            </a:extLst>
          </p:cNvPr>
          <p:cNvSpPr>
            <a:spLocks noGrp="1"/>
          </p:cNvSpPr>
          <p:nvPr>
            <p:ph type="title"/>
          </p:nvPr>
        </p:nvSpPr>
        <p:spPr/>
        <p:txBody>
          <a:bodyPr>
            <a:normAutofit/>
          </a:bodyPr>
          <a:lstStyle/>
          <a:p>
            <a:pPr algn="l" rtl="0"/>
            <a:r>
              <a:rPr lang="en-gb" sz="3200" b="1" i="0" u="none" baseline="0" dirty="0"/>
              <a:t>Drownings 2021</a:t>
            </a:r>
            <a:br>
              <a:rPr lang="en-gb" sz="3200" b="1" dirty="0"/>
            </a:br>
            <a:br>
              <a:rPr lang="en-gb" sz="3200" b="1" dirty="0"/>
            </a:br>
            <a:r>
              <a:rPr lang="en-gb" sz="3200" b="1" i="0" u="none" baseline="0" dirty="0"/>
              <a:t>165 deaths</a:t>
            </a:r>
          </a:p>
        </p:txBody>
      </p:sp>
      <p:sp>
        <p:nvSpPr>
          <p:cNvPr id="5" name="Slide Number Placeholder 4">
            <a:extLst>
              <a:ext uri="{FF2B5EF4-FFF2-40B4-BE49-F238E27FC236}">
                <a16:creationId xmlns:a16="http://schemas.microsoft.com/office/drawing/2014/main" id="{1DE67650-E0F3-4527-9674-BC6154C50C02}"/>
              </a:ext>
            </a:extLst>
          </p:cNvPr>
          <p:cNvSpPr>
            <a:spLocks noGrp="1"/>
          </p:cNvSpPr>
          <p:nvPr>
            <p:ph type="sldNum" sz="quarter" idx="12"/>
          </p:nvPr>
        </p:nvSpPr>
        <p:spPr/>
        <p:txBody>
          <a:bodyPr/>
          <a:lstStyle/>
          <a:p>
            <a:pPr algn="r" rtl="0"/>
            <a:fld id="{B7DA4E9F-0A7E-452B-AE79-EEF7D13AAFEF}" type="slidenum">
              <a:rPr/>
              <a:t>5</a:t>
            </a:fld>
            <a:endParaRPr lang="en-gb"/>
          </a:p>
        </p:txBody>
      </p:sp>
      <p:pic>
        <p:nvPicPr>
          <p:cNvPr id="7" name="Picture 6">
            <a:extLst>
              <a:ext uri="{FF2B5EF4-FFF2-40B4-BE49-F238E27FC236}">
                <a16:creationId xmlns:a16="http://schemas.microsoft.com/office/drawing/2014/main" id="{DAD3994F-D623-4D92-BE59-6593FA63FFD5}"/>
              </a:ext>
            </a:extLst>
          </p:cNvPr>
          <p:cNvPicPr>
            <a:picLocks noChangeAspect="1"/>
          </p:cNvPicPr>
          <p:nvPr/>
        </p:nvPicPr>
        <p:blipFill>
          <a:blip r:embed="rId3"/>
          <a:stretch>
            <a:fillRect/>
          </a:stretch>
        </p:blipFill>
        <p:spPr>
          <a:xfrm>
            <a:off x="128337" y="1"/>
            <a:ext cx="1040063" cy="698628"/>
          </a:xfrm>
          <a:prstGeom prst="rect">
            <a:avLst/>
          </a:prstGeom>
        </p:spPr>
      </p:pic>
      <p:sp>
        <p:nvSpPr>
          <p:cNvPr id="8" name="Footer Placeholder 3">
            <a:extLst>
              <a:ext uri="{FF2B5EF4-FFF2-40B4-BE49-F238E27FC236}">
                <a16:creationId xmlns:a16="http://schemas.microsoft.com/office/drawing/2014/main" id="{D8D1E7B0-A8A7-D65B-F372-95021C573762}"/>
              </a:ext>
            </a:extLst>
          </p:cNvPr>
          <p:cNvSpPr>
            <a:spLocks noGrp="1"/>
          </p:cNvSpPr>
          <p:nvPr>
            <p:ph type="ftr" sz="quarter" idx="11"/>
          </p:nvPr>
        </p:nvSpPr>
        <p:spPr>
          <a:xfrm>
            <a:off x="3869268" y="6356350"/>
            <a:ext cx="5911517" cy="365125"/>
          </a:xfrm>
        </p:spPr>
        <p:txBody>
          <a:bodyPr>
            <a:normAutofit/>
          </a:bodyPr>
          <a:lstStyle/>
          <a:p>
            <a:pPr algn="l" rtl="0">
              <a:spcAft>
                <a:spcPts val="600"/>
              </a:spcAft>
            </a:pPr>
            <a:r>
              <a:rPr lang="en-gb" b="0" i="0" u="none" baseline="0"/>
              <a:t>Home safety coaching &amp; FSL 2022</a:t>
            </a:r>
          </a:p>
        </p:txBody>
      </p:sp>
      <p:sp>
        <p:nvSpPr>
          <p:cNvPr id="11" name="Tekstiruutu 10">
            <a:extLst>
              <a:ext uri="{FF2B5EF4-FFF2-40B4-BE49-F238E27FC236}">
                <a16:creationId xmlns:a16="http://schemas.microsoft.com/office/drawing/2014/main" id="{1658791D-EEC7-308E-B1D3-422B1D2FD73F}"/>
              </a:ext>
            </a:extLst>
          </p:cNvPr>
          <p:cNvSpPr txBox="1"/>
          <p:nvPr/>
        </p:nvSpPr>
        <p:spPr>
          <a:xfrm>
            <a:off x="10252364" y="6066239"/>
            <a:ext cx="1462426" cy="261610"/>
          </a:xfrm>
          <a:prstGeom prst="rect">
            <a:avLst/>
          </a:prstGeom>
          <a:noFill/>
        </p:spPr>
        <p:txBody>
          <a:bodyPr wrap="square" rtlCol="0">
            <a:spAutoFit/>
          </a:bodyPr>
          <a:lstStyle/>
          <a:p>
            <a:pPr algn="l" rtl="0"/>
            <a:r>
              <a:rPr lang="en-gb" sz="1100" b="0" i="0" u="none" baseline="0"/>
              <a:t>Image: SIAF</a:t>
            </a:r>
          </a:p>
        </p:txBody>
      </p:sp>
      <p:pic>
        <p:nvPicPr>
          <p:cNvPr id="10" name="Sisällön paikkamerkki 9">
            <a:extLst>
              <a:ext uri="{FF2B5EF4-FFF2-40B4-BE49-F238E27FC236}">
                <a16:creationId xmlns:a16="http://schemas.microsoft.com/office/drawing/2014/main" id="{817F686F-45D0-5D38-E34F-5A1F2DD41139}"/>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759432" y="983710"/>
            <a:ext cx="7955358" cy="4890579"/>
          </a:xfrm>
        </p:spPr>
      </p:pic>
      <p:sp>
        <p:nvSpPr>
          <p:cNvPr id="3" name="Tekstiruutu 2">
            <a:extLst>
              <a:ext uri="{FF2B5EF4-FFF2-40B4-BE49-F238E27FC236}">
                <a16:creationId xmlns:a16="http://schemas.microsoft.com/office/drawing/2014/main" id="{83E00A1E-926E-9258-87D8-E2CBF238DE05}"/>
              </a:ext>
            </a:extLst>
          </p:cNvPr>
          <p:cNvSpPr txBox="1"/>
          <p:nvPr/>
        </p:nvSpPr>
        <p:spPr>
          <a:xfrm>
            <a:off x="4574886" y="1252581"/>
            <a:ext cx="1165513" cy="461665"/>
          </a:xfrm>
          <a:prstGeom prst="rect">
            <a:avLst/>
          </a:prstGeom>
          <a:solidFill>
            <a:schemeClr val="bg1"/>
          </a:solidFill>
        </p:spPr>
        <p:txBody>
          <a:bodyPr wrap="square" rtlCol="0">
            <a:spAutoFit/>
          </a:bodyPr>
          <a:lstStyle/>
          <a:p>
            <a:pPr algn="l" rtl="0"/>
            <a:r>
              <a:rPr lang="en-gb" sz="1200" b="1"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TOTAL NUMBER</a:t>
            </a:r>
            <a:endParaRPr lang="en-gb" sz="1100" b="1" dirty="0">
              <a:latin typeface="Arial" panose="020B0604020202020204" pitchFamily="34" charset="0"/>
              <a:cs typeface="Arial" panose="020B0604020202020204" pitchFamily="34" charset="0"/>
            </a:endParaRPr>
          </a:p>
        </p:txBody>
      </p:sp>
      <p:sp>
        <p:nvSpPr>
          <p:cNvPr id="4" name="Tekstiruutu 3">
            <a:extLst>
              <a:ext uri="{FF2B5EF4-FFF2-40B4-BE49-F238E27FC236}">
                <a16:creationId xmlns:a16="http://schemas.microsoft.com/office/drawing/2014/main" id="{2725A7A8-9AF5-908A-A20B-B6B2AF57D17B}"/>
              </a:ext>
            </a:extLst>
          </p:cNvPr>
          <p:cNvSpPr txBox="1"/>
          <p:nvPr/>
        </p:nvSpPr>
        <p:spPr>
          <a:xfrm>
            <a:off x="10051378" y="1483413"/>
            <a:ext cx="1165513" cy="276999"/>
          </a:xfrm>
          <a:prstGeom prst="rect">
            <a:avLst/>
          </a:prstGeom>
          <a:solidFill>
            <a:schemeClr val="bg1"/>
          </a:solidFill>
        </p:spPr>
        <p:txBody>
          <a:bodyPr wrap="square" rtlCol="0">
            <a:spAutoFit/>
          </a:bodyPr>
          <a:lstStyle/>
          <a:p>
            <a:pPr algn="l" rtl="0"/>
            <a:r>
              <a:rPr lang="en-gb" sz="1200" b="1"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(82%) MALE</a:t>
            </a:r>
            <a:endParaRPr lang="en-gb" sz="1100" b="1" dirty="0">
              <a:latin typeface="Arial" panose="020B0604020202020204" pitchFamily="34" charset="0"/>
              <a:cs typeface="Arial" panose="020B0604020202020204" pitchFamily="34" charset="0"/>
            </a:endParaRPr>
          </a:p>
        </p:txBody>
      </p:sp>
      <p:sp>
        <p:nvSpPr>
          <p:cNvPr id="6" name="Tekstiruutu 5">
            <a:extLst>
              <a:ext uri="{FF2B5EF4-FFF2-40B4-BE49-F238E27FC236}">
                <a16:creationId xmlns:a16="http://schemas.microsoft.com/office/drawing/2014/main" id="{10229457-9DC0-6BCC-22FA-476DD6C5863B}"/>
              </a:ext>
            </a:extLst>
          </p:cNvPr>
          <p:cNvSpPr txBox="1"/>
          <p:nvPr/>
        </p:nvSpPr>
        <p:spPr>
          <a:xfrm>
            <a:off x="9810419" y="2408726"/>
            <a:ext cx="1165513" cy="276999"/>
          </a:xfrm>
          <a:prstGeom prst="rect">
            <a:avLst/>
          </a:prstGeom>
          <a:solidFill>
            <a:schemeClr val="bg1"/>
          </a:solidFill>
        </p:spPr>
        <p:txBody>
          <a:bodyPr wrap="square" rtlCol="0">
            <a:spAutoFit/>
          </a:bodyPr>
          <a:lstStyle/>
          <a:p>
            <a:pPr algn="l" rtl="0"/>
            <a:r>
              <a:rPr lang="en-gb" sz="1200" b="1"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(18%) FEMALE</a:t>
            </a:r>
            <a:endParaRPr lang="en-gb" sz="1100" b="1" dirty="0">
              <a:latin typeface="Arial" panose="020B0604020202020204" pitchFamily="34" charset="0"/>
              <a:cs typeface="Arial" panose="020B0604020202020204" pitchFamily="34" charset="0"/>
            </a:endParaRPr>
          </a:p>
        </p:txBody>
      </p:sp>
      <p:sp>
        <p:nvSpPr>
          <p:cNvPr id="9" name="Tekstiruutu 8">
            <a:extLst>
              <a:ext uri="{FF2B5EF4-FFF2-40B4-BE49-F238E27FC236}">
                <a16:creationId xmlns:a16="http://schemas.microsoft.com/office/drawing/2014/main" id="{C1B2605F-EBCD-72E8-3BBF-BFC0B47E4F1D}"/>
              </a:ext>
            </a:extLst>
          </p:cNvPr>
          <p:cNvSpPr txBox="1"/>
          <p:nvPr/>
        </p:nvSpPr>
        <p:spPr>
          <a:xfrm>
            <a:off x="3835631" y="3193595"/>
            <a:ext cx="2125131" cy="461665"/>
          </a:xfrm>
          <a:prstGeom prst="rect">
            <a:avLst/>
          </a:prstGeom>
          <a:solidFill>
            <a:schemeClr val="bg1"/>
          </a:solidFill>
        </p:spPr>
        <p:txBody>
          <a:bodyPr wrap="square" rtlCol="0">
            <a:spAutoFit/>
          </a:bodyPr>
          <a:lstStyle/>
          <a:p>
            <a:pPr algn="ctr" rtl="0"/>
            <a:r>
              <a:rPr lang="en-gb" sz="1200" b="1"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INTOXICATED</a:t>
            </a:r>
            <a:endParaRPr lang="en-gb" sz="1100" b="1" dirty="0">
              <a:latin typeface="Arial" panose="020B0604020202020204" pitchFamily="34" charset="0"/>
              <a:cs typeface="Arial" panose="020B0604020202020204" pitchFamily="34" charset="0"/>
            </a:endParaRPr>
          </a:p>
        </p:txBody>
      </p:sp>
      <p:sp>
        <p:nvSpPr>
          <p:cNvPr id="12" name="Tekstiruutu 11">
            <a:extLst>
              <a:ext uri="{FF2B5EF4-FFF2-40B4-BE49-F238E27FC236}">
                <a16:creationId xmlns:a16="http://schemas.microsoft.com/office/drawing/2014/main" id="{4E41A425-9294-3373-CC04-D5E41DC4F4C7}"/>
              </a:ext>
            </a:extLst>
          </p:cNvPr>
          <p:cNvSpPr txBox="1"/>
          <p:nvPr/>
        </p:nvSpPr>
        <p:spPr>
          <a:xfrm>
            <a:off x="6242269" y="3304392"/>
            <a:ext cx="1165513" cy="276999"/>
          </a:xfrm>
          <a:prstGeom prst="rect">
            <a:avLst/>
          </a:prstGeom>
          <a:solidFill>
            <a:schemeClr val="bg1"/>
          </a:solidFill>
        </p:spPr>
        <p:txBody>
          <a:bodyPr wrap="square" rtlCol="0">
            <a:spAutoFit/>
          </a:bodyPr>
          <a:lstStyle/>
          <a:p>
            <a:pPr algn="l" rtl="0"/>
            <a:r>
              <a:rPr lang="en-gb" sz="1200" b="1"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HALF OVER THE AGE OF</a:t>
            </a:r>
            <a:endParaRPr lang="en-gb" sz="1100" b="1" dirty="0">
              <a:latin typeface="Arial" panose="020B0604020202020204" pitchFamily="34" charset="0"/>
              <a:cs typeface="Arial" panose="020B0604020202020204" pitchFamily="34" charset="0"/>
            </a:endParaRPr>
          </a:p>
        </p:txBody>
      </p:sp>
      <p:sp>
        <p:nvSpPr>
          <p:cNvPr id="13" name="Tekstiruutu 12">
            <a:extLst>
              <a:ext uri="{FF2B5EF4-FFF2-40B4-BE49-F238E27FC236}">
                <a16:creationId xmlns:a16="http://schemas.microsoft.com/office/drawing/2014/main" id="{BE3C3D28-D6F9-2205-4454-0E0C1009F49D}"/>
              </a:ext>
            </a:extLst>
          </p:cNvPr>
          <p:cNvSpPr txBox="1"/>
          <p:nvPr/>
        </p:nvSpPr>
        <p:spPr>
          <a:xfrm>
            <a:off x="8067386" y="3304392"/>
            <a:ext cx="1165513" cy="276999"/>
          </a:xfrm>
          <a:prstGeom prst="rect">
            <a:avLst/>
          </a:prstGeom>
          <a:solidFill>
            <a:schemeClr val="bg1"/>
          </a:solidFill>
        </p:spPr>
        <p:txBody>
          <a:bodyPr wrap="square" rtlCol="0">
            <a:spAutoFit/>
          </a:bodyPr>
          <a:lstStyle/>
          <a:p>
            <a:pPr algn="l" rtl="0"/>
            <a:endParaRPr lang="en-gb" sz="1100" b="1" dirty="0">
              <a:latin typeface="Arial" panose="020B0604020202020204" pitchFamily="34" charset="0"/>
              <a:cs typeface="Arial" panose="020B0604020202020204" pitchFamily="34" charset="0"/>
            </a:endParaRPr>
          </a:p>
        </p:txBody>
      </p:sp>
      <p:sp>
        <p:nvSpPr>
          <p:cNvPr id="14" name="Tekstiruutu 13">
            <a:extLst>
              <a:ext uri="{FF2B5EF4-FFF2-40B4-BE49-F238E27FC236}">
                <a16:creationId xmlns:a16="http://schemas.microsoft.com/office/drawing/2014/main" id="{C81C63FB-EB7E-233B-6B08-08D7804BB749}"/>
              </a:ext>
            </a:extLst>
          </p:cNvPr>
          <p:cNvSpPr txBox="1"/>
          <p:nvPr/>
        </p:nvSpPr>
        <p:spPr>
          <a:xfrm>
            <a:off x="9835818" y="3325073"/>
            <a:ext cx="1514983" cy="276999"/>
          </a:xfrm>
          <a:prstGeom prst="rect">
            <a:avLst/>
          </a:prstGeom>
          <a:solidFill>
            <a:schemeClr val="bg1"/>
          </a:solidFill>
        </p:spPr>
        <p:txBody>
          <a:bodyPr wrap="square" rtlCol="0">
            <a:spAutoFit/>
          </a:bodyPr>
          <a:lstStyle/>
          <a:p>
            <a:pPr algn="l" rtl="0"/>
            <a:r>
              <a:rPr lang="en-gb" sz="1200" b="1"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TYPE OF BODY OF WATER</a:t>
            </a:r>
            <a:endParaRPr lang="en-gb" sz="1100" b="1" dirty="0">
              <a:latin typeface="Arial" panose="020B0604020202020204" pitchFamily="34" charset="0"/>
              <a:cs typeface="Arial" panose="020B0604020202020204" pitchFamily="34" charset="0"/>
            </a:endParaRPr>
          </a:p>
        </p:txBody>
      </p:sp>
      <p:sp>
        <p:nvSpPr>
          <p:cNvPr id="15" name="Tekstiruutu 14">
            <a:extLst>
              <a:ext uri="{FF2B5EF4-FFF2-40B4-BE49-F238E27FC236}">
                <a16:creationId xmlns:a16="http://schemas.microsoft.com/office/drawing/2014/main" id="{20670832-9126-1037-771B-153CBCB4715A}"/>
              </a:ext>
            </a:extLst>
          </p:cNvPr>
          <p:cNvSpPr txBox="1"/>
          <p:nvPr/>
        </p:nvSpPr>
        <p:spPr>
          <a:xfrm>
            <a:off x="10521276" y="5464970"/>
            <a:ext cx="951253" cy="276999"/>
          </a:xfrm>
          <a:prstGeom prst="rect">
            <a:avLst/>
          </a:prstGeom>
          <a:solidFill>
            <a:schemeClr val="bg1"/>
          </a:solidFill>
        </p:spPr>
        <p:txBody>
          <a:bodyPr wrap="square" rtlCol="0">
            <a:spAutoFit/>
          </a:bodyPr>
          <a:lstStyle/>
          <a:p>
            <a:pPr algn="l" rtl="0"/>
            <a:r>
              <a:rPr lang="en-gb" sz="1200" b="1"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OTHERS</a:t>
            </a:r>
            <a:endParaRPr lang="en-gb" sz="1100" b="1" dirty="0">
              <a:latin typeface="Arial" panose="020B0604020202020204" pitchFamily="34" charset="0"/>
              <a:cs typeface="Arial" panose="020B0604020202020204" pitchFamily="34" charset="0"/>
            </a:endParaRPr>
          </a:p>
        </p:txBody>
      </p:sp>
      <p:sp>
        <p:nvSpPr>
          <p:cNvPr id="16" name="Tekstiruutu 15">
            <a:extLst>
              <a:ext uri="{FF2B5EF4-FFF2-40B4-BE49-F238E27FC236}">
                <a16:creationId xmlns:a16="http://schemas.microsoft.com/office/drawing/2014/main" id="{FACE3A5B-F647-2472-B673-99CF24310055}"/>
              </a:ext>
            </a:extLst>
          </p:cNvPr>
          <p:cNvSpPr txBox="1"/>
          <p:nvPr/>
        </p:nvSpPr>
        <p:spPr>
          <a:xfrm>
            <a:off x="9419265" y="5372100"/>
            <a:ext cx="632113" cy="276999"/>
          </a:xfrm>
          <a:prstGeom prst="rect">
            <a:avLst/>
          </a:prstGeom>
          <a:solidFill>
            <a:schemeClr val="bg1"/>
          </a:solidFill>
        </p:spPr>
        <p:txBody>
          <a:bodyPr wrap="square" rtlCol="0">
            <a:spAutoFit/>
          </a:bodyPr>
          <a:lstStyle/>
          <a:p>
            <a:pPr algn="l" rtl="0"/>
            <a:r>
              <a:rPr lang="en-gb" sz="1200" b="1"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SEA</a:t>
            </a:r>
            <a:endParaRPr lang="en-gb" sz="1100" b="1" dirty="0">
              <a:latin typeface="Arial" panose="020B0604020202020204" pitchFamily="34" charset="0"/>
              <a:cs typeface="Arial" panose="020B0604020202020204" pitchFamily="34" charset="0"/>
            </a:endParaRPr>
          </a:p>
        </p:txBody>
      </p:sp>
      <p:sp>
        <p:nvSpPr>
          <p:cNvPr id="17" name="Tekstiruutu 16">
            <a:extLst>
              <a:ext uri="{FF2B5EF4-FFF2-40B4-BE49-F238E27FC236}">
                <a16:creationId xmlns:a16="http://schemas.microsoft.com/office/drawing/2014/main" id="{4A318746-6427-BAF1-FC58-94150AEF6102}"/>
              </a:ext>
            </a:extLst>
          </p:cNvPr>
          <p:cNvSpPr txBox="1"/>
          <p:nvPr/>
        </p:nvSpPr>
        <p:spPr>
          <a:xfrm>
            <a:off x="4417795" y="5338633"/>
            <a:ext cx="1657267" cy="646331"/>
          </a:xfrm>
          <a:prstGeom prst="rect">
            <a:avLst/>
          </a:prstGeom>
          <a:solidFill>
            <a:schemeClr val="bg1"/>
          </a:solidFill>
        </p:spPr>
        <p:txBody>
          <a:bodyPr wrap="square" rtlCol="0">
            <a:spAutoFit/>
          </a:bodyPr>
          <a:lstStyle/>
          <a:p>
            <a:pPr algn="ctr" rtl="0"/>
            <a:r>
              <a:rPr lang="en-gb" sz="12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of those under the influence, 75% seriously intoxicated (at least 1.2 per mille)</a:t>
            </a:r>
            <a:endParaRPr lang="en-gb" sz="1100" dirty="0">
              <a:latin typeface="Arial" panose="020B0604020202020204" pitchFamily="34" charset="0"/>
              <a:cs typeface="Arial" panose="020B0604020202020204" pitchFamily="34" charset="0"/>
            </a:endParaRPr>
          </a:p>
        </p:txBody>
      </p:sp>
      <p:sp>
        <p:nvSpPr>
          <p:cNvPr id="20" name="Tekstiruutu 19">
            <a:extLst>
              <a:ext uri="{FF2B5EF4-FFF2-40B4-BE49-F238E27FC236}">
                <a16:creationId xmlns:a16="http://schemas.microsoft.com/office/drawing/2014/main" id="{DB6FDD1E-B91C-CF0C-FB23-7362B6C642EB}"/>
              </a:ext>
            </a:extLst>
          </p:cNvPr>
          <p:cNvSpPr txBox="1"/>
          <p:nvPr/>
        </p:nvSpPr>
        <p:spPr>
          <a:xfrm>
            <a:off x="10000577" y="4210086"/>
            <a:ext cx="1165513" cy="276999"/>
          </a:xfrm>
          <a:prstGeom prst="rect">
            <a:avLst/>
          </a:prstGeom>
          <a:solidFill>
            <a:srgbClr val="B5DDE5"/>
          </a:solidFill>
        </p:spPr>
        <p:txBody>
          <a:bodyPr wrap="square" rtlCol="0">
            <a:spAutoFit/>
          </a:bodyPr>
          <a:lstStyle/>
          <a:p>
            <a:pPr algn="ctr" rtl="0"/>
            <a:r>
              <a:rPr lang="en-gb" sz="1200" b="1"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INLAND WATER</a:t>
            </a:r>
            <a:endParaRPr lang="en-gb" sz="1100" b="1" dirty="0">
              <a:latin typeface="Arial" panose="020B0604020202020204" pitchFamily="34" charset="0"/>
              <a:cs typeface="Arial" panose="020B0604020202020204" pitchFamily="34" charset="0"/>
            </a:endParaRPr>
          </a:p>
        </p:txBody>
      </p:sp>
      <p:pic>
        <p:nvPicPr>
          <p:cNvPr id="18" name="Picture 2" descr="Etusivu - Suomen Uimaopetus- ja Hengenpelastusliitto">
            <a:extLst>
              <a:ext uri="{FF2B5EF4-FFF2-40B4-BE49-F238E27FC236}">
                <a16:creationId xmlns:a16="http://schemas.microsoft.com/office/drawing/2014/main" id="{30F9918E-A93F-806C-4ABE-EF1DD36C286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352093" y="28849"/>
            <a:ext cx="698628" cy="698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1626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56FB3-4BB9-4449-AB51-042976BEC27F}"/>
              </a:ext>
            </a:extLst>
          </p:cNvPr>
          <p:cNvSpPr>
            <a:spLocks noGrp="1"/>
          </p:cNvSpPr>
          <p:nvPr>
            <p:ph type="title"/>
          </p:nvPr>
        </p:nvSpPr>
        <p:spPr/>
        <p:txBody>
          <a:bodyPr>
            <a:normAutofit/>
          </a:bodyPr>
          <a:lstStyle/>
          <a:p>
            <a:pPr algn="l" rtl="0"/>
            <a:r>
              <a:rPr lang="en-gb" sz="3200" b="1" i="0" u="none" baseline="0" dirty="0"/>
              <a:t>Drownings by age group &amp; week</a:t>
            </a:r>
          </a:p>
        </p:txBody>
      </p:sp>
      <p:sp>
        <p:nvSpPr>
          <p:cNvPr id="5" name="Slide Number Placeholder 4">
            <a:extLst>
              <a:ext uri="{FF2B5EF4-FFF2-40B4-BE49-F238E27FC236}">
                <a16:creationId xmlns:a16="http://schemas.microsoft.com/office/drawing/2014/main" id="{6697BE59-8FA3-4199-8AC5-A8D9621877C0}"/>
              </a:ext>
            </a:extLst>
          </p:cNvPr>
          <p:cNvSpPr>
            <a:spLocks noGrp="1"/>
          </p:cNvSpPr>
          <p:nvPr>
            <p:ph type="sldNum" sz="quarter" idx="12"/>
          </p:nvPr>
        </p:nvSpPr>
        <p:spPr/>
        <p:txBody>
          <a:bodyPr/>
          <a:lstStyle/>
          <a:p>
            <a:pPr algn="r" rtl="0"/>
            <a:fld id="{B7DA4E9F-0A7E-452B-AE79-EEF7D13AAFEF}" type="slidenum">
              <a:rPr/>
              <a:t>6</a:t>
            </a:fld>
            <a:endParaRPr lang="en-gb"/>
          </a:p>
        </p:txBody>
      </p:sp>
      <p:pic>
        <p:nvPicPr>
          <p:cNvPr id="7" name="Picture 6">
            <a:extLst>
              <a:ext uri="{FF2B5EF4-FFF2-40B4-BE49-F238E27FC236}">
                <a16:creationId xmlns:a16="http://schemas.microsoft.com/office/drawing/2014/main" id="{57577188-4A8E-4815-9580-42E88100E589}"/>
              </a:ext>
            </a:extLst>
          </p:cNvPr>
          <p:cNvPicPr>
            <a:picLocks noChangeAspect="1"/>
          </p:cNvPicPr>
          <p:nvPr/>
        </p:nvPicPr>
        <p:blipFill>
          <a:blip r:embed="rId3"/>
          <a:stretch>
            <a:fillRect/>
          </a:stretch>
        </p:blipFill>
        <p:spPr>
          <a:xfrm>
            <a:off x="128337" y="1"/>
            <a:ext cx="1040063" cy="698628"/>
          </a:xfrm>
          <a:prstGeom prst="rect">
            <a:avLst/>
          </a:prstGeom>
        </p:spPr>
      </p:pic>
      <p:sp>
        <p:nvSpPr>
          <p:cNvPr id="8" name="Footer Placeholder 3">
            <a:extLst>
              <a:ext uri="{FF2B5EF4-FFF2-40B4-BE49-F238E27FC236}">
                <a16:creationId xmlns:a16="http://schemas.microsoft.com/office/drawing/2014/main" id="{82B3AEAC-8D89-B308-23DE-CC55A7E276BC}"/>
              </a:ext>
            </a:extLst>
          </p:cNvPr>
          <p:cNvSpPr>
            <a:spLocks noGrp="1"/>
          </p:cNvSpPr>
          <p:nvPr>
            <p:ph type="ftr" sz="quarter" idx="11"/>
          </p:nvPr>
        </p:nvSpPr>
        <p:spPr>
          <a:xfrm>
            <a:off x="3869268" y="6356350"/>
            <a:ext cx="5911517" cy="365125"/>
          </a:xfrm>
        </p:spPr>
        <p:txBody>
          <a:bodyPr>
            <a:normAutofit/>
          </a:bodyPr>
          <a:lstStyle/>
          <a:p>
            <a:pPr algn="l" rtl="0">
              <a:spcAft>
                <a:spcPts val="600"/>
              </a:spcAft>
            </a:pPr>
            <a:r>
              <a:rPr lang="en-gb" b="0" i="0" u="none" baseline="0"/>
              <a:t>Home safety coaching &amp; FSL 2022</a:t>
            </a:r>
          </a:p>
        </p:txBody>
      </p:sp>
      <p:pic>
        <p:nvPicPr>
          <p:cNvPr id="10" name="Sisällön paikkamerkki 9">
            <a:extLst>
              <a:ext uri="{FF2B5EF4-FFF2-40B4-BE49-F238E27FC236}">
                <a16:creationId xmlns:a16="http://schemas.microsoft.com/office/drawing/2014/main" id="{66F59386-C7DB-453B-B1F2-E448D3E15D56}"/>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491347" y="289777"/>
            <a:ext cx="8016686" cy="3028244"/>
          </a:xfrm>
        </p:spPr>
      </p:pic>
      <p:pic>
        <p:nvPicPr>
          <p:cNvPr id="12" name="Kuva 11">
            <a:extLst>
              <a:ext uri="{FF2B5EF4-FFF2-40B4-BE49-F238E27FC236}">
                <a16:creationId xmlns:a16="http://schemas.microsoft.com/office/drawing/2014/main" id="{6DAE6C39-A913-AEB8-8890-A09B067A9F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1347" y="3318021"/>
            <a:ext cx="8016686" cy="2847252"/>
          </a:xfrm>
          <a:prstGeom prst="rect">
            <a:avLst/>
          </a:prstGeom>
        </p:spPr>
      </p:pic>
      <p:sp>
        <p:nvSpPr>
          <p:cNvPr id="13" name="Tekstiruutu 12">
            <a:extLst>
              <a:ext uri="{FF2B5EF4-FFF2-40B4-BE49-F238E27FC236}">
                <a16:creationId xmlns:a16="http://schemas.microsoft.com/office/drawing/2014/main" id="{DC2E30B5-FBD6-55D9-ABBD-942AF003289A}"/>
              </a:ext>
            </a:extLst>
          </p:cNvPr>
          <p:cNvSpPr txBox="1"/>
          <p:nvPr/>
        </p:nvSpPr>
        <p:spPr>
          <a:xfrm>
            <a:off x="10634135" y="6225545"/>
            <a:ext cx="1462426" cy="261610"/>
          </a:xfrm>
          <a:prstGeom prst="rect">
            <a:avLst/>
          </a:prstGeom>
          <a:noFill/>
        </p:spPr>
        <p:txBody>
          <a:bodyPr wrap="square" rtlCol="0">
            <a:spAutoFit/>
          </a:bodyPr>
          <a:lstStyle/>
          <a:p>
            <a:pPr algn="l" rtl="0"/>
            <a:r>
              <a:rPr lang="en-gb" sz="1100" b="0" i="0" u="none" baseline="0" dirty="0"/>
              <a:t>Image: SIAF</a:t>
            </a:r>
          </a:p>
        </p:txBody>
      </p:sp>
      <p:sp>
        <p:nvSpPr>
          <p:cNvPr id="3" name="Tekstiruutu 2">
            <a:extLst>
              <a:ext uri="{FF2B5EF4-FFF2-40B4-BE49-F238E27FC236}">
                <a16:creationId xmlns:a16="http://schemas.microsoft.com/office/drawing/2014/main" id="{EE0208B5-8443-FD2B-B716-D6F588CFBCB2}"/>
              </a:ext>
            </a:extLst>
          </p:cNvPr>
          <p:cNvSpPr txBox="1"/>
          <p:nvPr/>
        </p:nvSpPr>
        <p:spPr>
          <a:xfrm>
            <a:off x="3754452" y="967955"/>
            <a:ext cx="369332" cy="1513231"/>
          </a:xfrm>
          <a:prstGeom prst="rect">
            <a:avLst/>
          </a:prstGeom>
          <a:solidFill>
            <a:srgbClr val="F1F1F1"/>
          </a:solidFill>
        </p:spPr>
        <p:txBody>
          <a:bodyPr vert="vert270" wrap="square" rtlCol="0">
            <a:spAutoFit/>
          </a:bodyPr>
          <a:lstStyle/>
          <a:p>
            <a:pPr algn="l" rtl="0"/>
            <a:r>
              <a:rPr lang="en-gb" sz="12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drowning victims</a:t>
            </a:r>
            <a:endParaRPr lang="en-gb" sz="1100" dirty="0">
              <a:latin typeface="Arial" panose="020B0604020202020204" pitchFamily="34" charset="0"/>
              <a:cs typeface="Arial" panose="020B0604020202020204" pitchFamily="34" charset="0"/>
            </a:endParaRPr>
          </a:p>
        </p:txBody>
      </p:sp>
      <p:sp>
        <p:nvSpPr>
          <p:cNvPr id="6" name="Tekstiruutu 5">
            <a:extLst>
              <a:ext uri="{FF2B5EF4-FFF2-40B4-BE49-F238E27FC236}">
                <a16:creationId xmlns:a16="http://schemas.microsoft.com/office/drawing/2014/main" id="{5BD8CFD1-79B6-48C2-479E-E4981F2EC898}"/>
              </a:ext>
            </a:extLst>
          </p:cNvPr>
          <p:cNvSpPr txBox="1"/>
          <p:nvPr/>
        </p:nvSpPr>
        <p:spPr>
          <a:xfrm>
            <a:off x="3530831" y="3377446"/>
            <a:ext cx="958042" cy="215444"/>
          </a:xfrm>
          <a:prstGeom prst="rect">
            <a:avLst/>
          </a:prstGeom>
          <a:solidFill>
            <a:srgbClr val="F1F1F1"/>
          </a:solidFill>
        </p:spPr>
        <p:txBody>
          <a:bodyPr wrap="square" rtlCol="0">
            <a:spAutoFit/>
          </a:bodyPr>
          <a:lstStyle/>
          <a:p>
            <a:pPr algn="l" rtl="0"/>
            <a:r>
              <a:rPr lang="en-gb" sz="8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drowning victims</a:t>
            </a:r>
            <a:endParaRPr lang="en-gb" sz="700" dirty="0">
              <a:latin typeface="Arial" panose="020B0604020202020204" pitchFamily="34" charset="0"/>
              <a:cs typeface="Arial" panose="020B0604020202020204" pitchFamily="34" charset="0"/>
            </a:endParaRPr>
          </a:p>
        </p:txBody>
      </p:sp>
      <p:sp>
        <p:nvSpPr>
          <p:cNvPr id="9" name="Tekstiruutu 8">
            <a:extLst>
              <a:ext uri="{FF2B5EF4-FFF2-40B4-BE49-F238E27FC236}">
                <a16:creationId xmlns:a16="http://schemas.microsoft.com/office/drawing/2014/main" id="{9B6DFA51-0C2B-3D25-5865-0A9CBC81084B}"/>
              </a:ext>
            </a:extLst>
          </p:cNvPr>
          <p:cNvSpPr txBox="1"/>
          <p:nvPr/>
        </p:nvSpPr>
        <p:spPr>
          <a:xfrm>
            <a:off x="10151650" y="2975619"/>
            <a:ext cx="964969" cy="276999"/>
          </a:xfrm>
          <a:prstGeom prst="rect">
            <a:avLst/>
          </a:prstGeom>
          <a:solidFill>
            <a:srgbClr val="F1F1F1"/>
          </a:solidFill>
        </p:spPr>
        <p:txBody>
          <a:bodyPr wrap="square" rtlCol="0">
            <a:spAutoFit/>
          </a:bodyPr>
          <a:lstStyle/>
          <a:p>
            <a:pPr algn="l" rtl="0"/>
            <a:r>
              <a:rPr lang="en-gb" sz="12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age group</a:t>
            </a:r>
            <a:endParaRPr lang="en-gb" sz="1100" dirty="0">
              <a:latin typeface="Arial" panose="020B0604020202020204" pitchFamily="34" charset="0"/>
              <a:cs typeface="Arial" panose="020B0604020202020204" pitchFamily="34" charset="0"/>
            </a:endParaRPr>
          </a:p>
        </p:txBody>
      </p:sp>
      <p:sp>
        <p:nvSpPr>
          <p:cNvPr id="11" name="Tekstiruutu 10">
            <a:extLst>
              <a:ext uri="{FF2B5EF4-FFF2-40B4-BE49-F238E27FC236}">
                <a16:creationId xmlns:a16="http://schemas.microsoft.com/office/drawing/2014/main" id="{3D5E0912-3D69-9BF0-3604-0AC33E2DE0B1}"/>
              </a:ext>
            </a:extLst>
          </p:cNvPr>
          <p:cNvSpPr txBox="1"/>
          <p:nvPr/>
        </p:nvSpPr>
        <p:spPr>
          <a:xfrm>
            <a:off x="10719710" y="1238246"/>
            <a:ext cx="686723" cy="261610"/>
          </a:xfrm>
          <a:prstGeom prst="rect">
            <a:avLst/>
          </a:prstGeom>
          <a:solidFill>
            <a:srgbClr val="F1F1F1"/>
          </a:solidFill>
        </p:spPr>
        <p:txBody>
          <a:bodyPr wrap="square" rtlCol="0">
            <a:spAutoFit/>
          </a:bodyPr>
          <a:lstStyle/>
          <a:p>
            <a:pPr algn="l" rtl="0"/>
            <a:r>
              <a:rPr lang="en-gb" sz="11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Women</a:t>
            </a:r>
            <a:endParaRPr lang="en-gb" sz="1050" dirty="0">
              <a:latin typeface="Arial" panose="020B0604020202020204" pitchFamily="34" charset="0"/>
              <a:cs typeface="Arial" panose="020B0604020202020204" pitchFamily="34" charset="0"/>
            </a:endParaRPr>
          </a:p>
        </p:txBody>
      </p:sp>
      <p:sp>
        <p:nvSpPr>
          <p:cNvPr id="14" name="Tekstiruutu 13">
            <a:extLst>
              <a:ext uri="{FF2B5EF4-FFF2-40B4-BE49-F238E27FC236}">
                <a16:creationId xmlns:a16="http://schemas.microsoft.com/office/drawing/2014/main" id="{0496F193-6068-19E6-26D7-CB3D75CD6963}"/>
              </a:ext>
            </a:extLst>
          </p:cNvPr>
          <p:cNvSpPr txBox="1"/>
          <p:nvPr/>
        </p:nvSpPr>
        <p:spPr>
          <a:xfrm>
            <a:off x="10719711" y="1568188"/>
            <a:ext cx="686722" cy="261610"/>
          </a:xfrm>
          <a:prstGeom prst="rect">
            <a:avLst/>
          </a:prstGeom>
          <a:solidFill>
            <a:srgbClr val="F1F1F1"/>
          </a:solidFill>
        </p:spPr>
        <p:txBody>
          <a:bodyPr wrap="square" rtlCol="0">
            <a:spAutoFit/>
          </a:bodyPr>
          <a:lstStyle/>
          <a:p>
            <a:pPr algn="l" rtl="0"/>
            <a:r>
              <a:rPr lang="en-gb" sz="11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Men</a:t>
            </a:r>
          </a:p>
        </p:txBody>
      </p:sp>
      <p:sp>
        <p:nvSpPr>
          <p:cNvPr id="4" name="Tekstiruutu 2">
            <a:extLst>
              <a:ext uri="{FF2B5EF4-FFF2-40B4-BE49-F238E27FC236}">
                <a16:creationId xmlns:a16="http://schemas.microsoft.com/office/drawing/2014/main" id="{66D043DB-4A54-9C94-FEB4-7AAFE12509E5}"/>
              </a:ext>
            </a:extLst>
          </p:cNvPr>
          <p:cNvSpPr txBox="1"/>
          <p:nvPr/>
        </p:nvSpPr>
        <p:spPr>
          <a:xfrm>
            <a:off x="3642426" y="373980"/>
            <a:ext cx="846447" cy="178571"/>
          </a:xfrm>
          <a:prstGeom prst="rect">
            <a:avLst/>
          </a:prstGeom>
          <a:solidFill>
            <a:srgbClr val="F1F1F1"/>
          </a:solidFill>
        </p:spPr>
        <p:txBody>
          <a:bodyPr vert="horz" wrap="square" rtlCol="0">
            <a:spAutoFit/>
          </a:bodyPr>
          <a:lstStyle/>
          <a:p>
            <a:pPr algn="l" rtl="0"/>
            <a:endParaRPr lang="en-gb" sz="1100" dirty="0">
              <a:latin typeface="Arial" panose="020B0604020202020204" pitchFamily="34" charset="0"/>
              <a:cs typeface="Arial" panose="020B0604020202020204" pitchFamily="34" charset="0"/>
            </a:endParaRPr>
          </a:p>
        </p:txBody>
      </p:sp>
      <p:sp>
        <p:nvSpPr>
          <p:cNvPr id="16" name="Tekstiruutu 14">
            <a:extLst>
              <a:ext uri="{FF2B5EF4-FFF2-40B4-BE49-F238E27FC236}">
                <a16:creationId xmlns:a16="http://schemas.microsoft.com/office/drawing/2014/main" id="{8C3F6B2F-6353-4FC0-5A47-EB4B39C0C1B1}"/>
              </a:ext>
            </a:extLst>
          </p:cNvPr>
          <p:cNvSpPr txBox="1"/>
          <p:nvPr/>
        </p:nvSpPr>
        <p:spPr>
          <a:xfrm>
            <a:off x="10309069" y="5966716"/>
            <a:ext cx="650129" cy="246221"/>
          </a:xfrm>
          <a:prstGeom prst="rect">
            <a:avLst/>
          </a:prstGeom>
          <a:noFill/>
        </p:spPr>
        <p:txBody>
          <a:bodyPr wrap="square" rtlCol="0">
            <a:spAutoFit/>
          </a:bodyPr>
          <a:lstStyle/>
          <a:p>
            <a:pPr algn="l" rtl="0"/>
            <a:r>
              <a:rPr lang="en-gb" sz="10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week</a:t>
            </a:r>
            <a:endParaRPr lang="en-gb" sz="1100" dirty="0">
              <a:latin typeface="Arial" panose="020B0604020202020204" pitchFamily="34" charset="0"/>
              <a:cs typeface="Arial" panose="020B0604020202020204" pitchFamily="34" charset="0"/>
            </a:endParaRPr>
          </a:p>
        </p:txBody>
      </p:sp>
      <p:sp>
        <p:nvSpPr>
          <p:cNvPr id="17" name="Tekstiruutu 14">
            <a:extLst>
              <a:ext uri="{FF2B5EF4-FFF2-40B4-BE49-F238E27FC236}">
                <a16:creationId xmlns:a16="http://schemas.microsoft.com/office/drawing/2014/main" id="{2FFB76F1-AED6-24AB-F0B3-A58FEBF2C375}"/>
              </a:ext>
            </a:extLst>
          </p:cNvPr>
          <p:cNvSpPr txBox="1"/>
          <p:nvPr/>
        </p:nvSpPr>
        <p:spPr>
          <a:xfrm>
            <a:off x="10814050" y="5997704"/>
            <a:ext cx="592383" cy="180177"/>
          </a:xfrm>
          <a:prstGeom prst="rect">
            <a:avLst/>
          </a:prstGeom>
          <a:solidFill>
            <a:srgbClr val="F1F1F1"/>
          </a:solidFill>
        </p:spPr>
        <p:txBody>
          <a:bodyPr wrap="square" rtlCol="0">
            <a:spAutoFit/>
          </a:bodyPr>
          <a:lstStyle/>
          <a:p>
            <a:pPr algn="l" rtl="0"/>
            <a:endParaRPr lang="en-gb" sz="1000" dirty="0">
              <a:latin typeface="Arial" panose="020B0604020202020204" pitchFamily="34" charset="0"/>
              <a:cs typeface="Arial" panose="020B0604020202020204" pitchFamily="34" charset="0"/>
            </a:endParaRPr>
          </a:p>
        </p:txBody>
      </p:sp>
      <p:pic>
        <p:nvPicPr>
          <p:cNvPr id="15" name="Picture 2" descr="Etusivu - Suomen Uimaopetus- ja Hengenpelastusliitto">
            <a:extLst>
              <a:ext uri="{FF2B5EF4-FFF2-40B4-BE49-F238E27FC236}">
                <a16:creationId xmlns:a16="http://schemas.microsoft.com/office/drawing/2014/main" id="{F00835C9-01EB-B832-A300-3F709F76F057}"/>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352093" y="28849"/>
            <a:ext cx="698628" cy="698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744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C739F-5D34-4CB5-B8B1-4EB22D8CBA44}"/>
              </a:ext>
            </a:extLst>
          </p:cNvPr>
          <p:cNvSpPr>
            <a:spLocks noGrp="1"/>
          </p:cNvSpPr>
          <p:nvPr>
            <p:ph type="title"/>
          </p:nvPr>
        </p:nvSpPr>
        <p:spPr/>
        <p:txBody>
          <a:bodyPr>
            <a:normAutofit/>
          </a:bodyPr>
          <a:lstStyle/>
          <a:p>
            <a:pPr algn="l" rtl="0"/>
            <a:r>
              <a:rPr lang="en-gb" sz="3200" b="1" i="0" u="none" baseline="0" dirty="0"/>
              <a:t>Factors in drowning accidents</a:t>
            </a:r>
          </a:p>
        </p:txBody>
      </p:sp>
      <p:pic>
        <p:nvPicPr>
          <p:cNvPr id="7" name="Content Placeholder 6" descr="Logo&#10;&#10;Description automatically generated">
            <a:extLst>
              <a:ext uri="{FF2B5EF4-FFF2-40B4-BE49-F238E27FC236}">
                <a16:creationId xmlns:a16="http://schemas.microsoft.com/office/drawing/2014/main" id="{8E56D1D3-6065-44C9-9CF3-169EB239A61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66063" y="1058637"/>
            <a:ext cx="8295794" cy="4666383"/>
          </a:xfrm>
        </p:spPr>
      </p:pic>
      <p:sp>
        <p:nvSpPr>
          <p:cNvPr id="5" name="Slide Number Placeholder 4">
            <a:extLst>
              <a:ext uri="{FF2B5EF4-FFF2-40B4-BE49-F238E27FC236}">
                <a16:creationId xmlns:a16="http://schemas.microsoft.com/office/drawing/2014/main" id="{F57F79CE-D6B2-46F6-B84E-8FA5466AF627}"/>
              </a:ext>
            </a:extLst>
          </p:cNvPr>
          <p:cNvSpPr>
            <a:spLocks noGrp="1"/>
          </p:cNvSpPr>
          <p:nvPr>
            <p:ph type="sldNum" sz="quarter" idx="12"/>
          </p:nvPr>
        </p:nvSpPr>
        <p:spPr/>
        <p:txBody>
          <a:bodyPr/>
          <a:lstStyle/>
          <a:p>
            <a:pPr algn="r" rtl="0"/>
            <a:fld id="{B7DA4E9F-0A7E-452B-AE79-EEF7D13AAFEF}" type="slidenum">
              <a:rPr/>
              <a:t>7</a:t>
            </a:fld>
            <a:endParaRPr lang="en-gb"/>
          </a:p>
        </p:txBody>
      </p:sp>
      <p:sp>
        <p:nvSpPr>
          <p:cNvPr id="8" name="TextBox 7">
            <a:extLst>
              <a:ext uri="{FF2B5EF4-FFF2-40B4-BE49-F238E27FC236}">
                <a16:creationId xmlns:a16="http://schemas.microsoft.com/office/drawing/2014/main" id="{2BB0D4B8-1759-48DD-B070-92228CD5169F}"/>
              </a:ext>
            </a:extLst>
          </p:cNvPr>
          <p:cNvSpPr txBox="1"/>
          <p:nvPr/>
        </p:nvSpPr>
        <p:spPr>
          <a:xfrm>
            <a:off x="4366574" y="4369332"/>
            <a:ext cx="1010533" cy="369332"/>
          </a:xfrm>
          <a:prstGeom prst="rect">
            <a:avLst/>
          </a:prstGeom>
          <a:noFill/>
        </p:spPr>
        <p:txBody>
          <a:bodyPr wrap="none" rtlCol="0">
            <a:spAutoFit/>
          </a:bodyPr>
          <a:lstStyle/>
          <a:p>
            <a:pPr algn="l" rtl="0"/>
            <a:r>
              <a:rPr lang="en-gb" b="1" i="0" u="none" baseline="0">
                <a:solidFill>
                  <a:schemeClr val="accent1"/>
                </a:solidFill>
              </a:rPr>
              <a:t>Alcohol</a:t>
            </a:r>
          </a:p>
        </p:txBody>
      </p:sp>
      <p:sp>
        <p:nvSpPr>
          <p:cNvPr id="9" name="TextBox 8">
            <a:extLst>
              <a:ext uri="{FF2B5EF4-FFF2-40B4-BE49-F238E27FC236}">
                <a16:creationId xmlns:a16="http://schemas.microsoft.com/office/drawing/2014/main" id="{8E768046-E2C4-4C97-A497-7448A20FB7C3}"/>
              </a:ext>
            </a:extLst>
          </p:cNvPr>
          <p:cNvSpPr txBox="1"/>
          <p:nvPr/>
        </p:nvSpPr>
        <p:spPr>
          <a:xfrm>
            <a:off x="6096000" y="2099375"/>
            <a:ext cx="1448923" cy="369332"/>
          </a:xfrm>
          <a:prstGeom prst="rect">
            <a:avLst/>
          </a:prstGeom>
          <a:noFill/>
        </p:spPr>
        <p:txBody>
          <a:bodyPr wrap="none" rtlCol="0">
            <a:spAutoFit/>
          </a:bodyPr>
          <a:lstStyle/>
          <a:p>
            <a:pPr algn="l" rtl="0"/>
            <a:r>
              <a:rPr lang="en-gb" b="1" i="0" u="none" baseline="0">
                <a:solidFill>
                  <a:schemeClr val="accent1"/>
                </a:solidFill>
              </a:rPr>
              <a:t>Life jacket</a:t>
            </a:r>
          </a:p>
        </p:txBody>
      </p:sp>
      <p:sp>
        <p:nvSpPr>
          <p:cNvPr id="10" name="TextBox 9">
            <a:extLst>
              <a:ext uri="{FF2B5EF4-FFF2-40B4-BE49-F238E27FC236}">
                <a16:creationId xmlns:a16="http://schemas.microsoft.com/office/drawing/2014/main" id="{45B23E58-658F-4CC5-BC02-A9EBCDABD4A7}"/>
              </a:ext>
            </a:extLst>
          </p:cNvPr>
          <p:cNvSpPr txBox="1"/>
          <p:nvPr/>
        </p:nvSpPr>
        <p:spPr>
          <a:xfrm>
            <a:off x="7795248" y="4276999"/>
            <a:ext cx="1659587" cy="923330"/>
          </a:xfrm>
          <a:prstGeom prst="rect">
            <a:avLst/>
          </a:prstGeom>
          <a:noFill/>
        </p:spPr>
        <p:txBody>
          <a:bodyPr wrap="square" rtlCol="0">
            <a:spAutoFit/>
          </a:bodyPr>
          <a:lstStyle/>
          <a:p>
            <a:pPr algn="l" rtl="0"/>
            <a:r>
              <a:rPr lang="en-gb" b="1" i="0" u="none" baseline="0">
                <a:solidFill>
                  <a:schemeClr val="accent1"/>
                </a:solidFill>
              </a:rPr>
              <a:t>Personal </a:t>
            </a:r>
          </a:p>
          <a:p>
            <a:pPr algn="l" rtl="0"/>
            <a:r>
              <a:rPr lang="en-gb" b="1" i="0" u="none" baseline="0">
                <a:solidFill>
                  <a:schemeClr val="accent1"/>
                </a:solidFill>
              </a:rPr>
              <a:t>ability to function</a:t>
            </a:r>
          </a:p>
        </p:txBody>
      </p:sp>
      <p:sp>
        <p:nvSpPr>
          <p:cNvPr id="11" name="TextBox 10">
            <a:extLst>
              <a:ext uri="{FF2B5EF4-FFF2-40B4-BE49-F238E27FC236}">
                <a16:creationId xmlns:a16="http://schemas.microsoft.com/office/drawing/2014/main" id="{311EB56D-1FAB-43E0-9AC6-26A301E3C234}"/>
              </a:ext>
            </a:extLst>
          </p:cNvPr>
          <p:cNvSpPr txBox="1"/>
          <p:nvPr/>
        </p:nvSpPr>
        <p:spPr>
          <a:xfrm>
            <a:off x="9454835" y="1637710"/>
            <a:ext cx="2031325" cy="923330"/>
          </a:xfrm>
          <a:prstGeom prst="rect">
            <a:avLst/>
          </a:prstGeom>
          <a:noFill/>
        </p:spPr>
        <p:txBody>
          <a:bodyPr wrap="none" rtlCol="0">
            <a:spAutoFit/>
          </a:bodyPr>
          <a:lstStyle/>
          <a:p>
            <a:pPr algn="l" rtl="0"/>
            <a:r>
              <a:rPr lang="en-gb" b="1" i="0" u="none" baseline="0">
                <a:solidFill>
                  <a:schemeClr val="accent1"/>
                </a:solidFill>
              </a:rPr>
              <a:t>Leaving children</a:t>
            </a:r>
          </a:p>
          <a:p>
            <a:pPr algn="l" rtl="0"/>
            <a:r>
              <a:rPr lang="en-gb" b="1" i="0" u="none" baseline="0">
                <a:solidFill>
                  <a:schemeClr val="accent1"/>
                </a:solidFill>
              </a:rPr>
              <a:t>unsupervised</a:t>
            </a:r>
          </a:p>
          <a:p>
            <a:pPr algn="l" rtl="0"/>
            <a:r>
              <a:rPr lang="en-gb" b="1" i="0" u="none" baseline="0">
                <a:solidFill>
                  <a:schemeClr val="accent1"/>
                </a:solidFill>
              </a:rPr>
              <a:t>near water</a:t>
            </a:r>
          </a:p>
        </p:txBody>
      </p:sp>
      <p:sp>
        <p:nvSpPr>
          <p:cNvPr id="13" name="Rectangle 12">
            <a:extLst>
              <a:ext uri="{FF2B5EF4-FFF2-40B4-BE49-F238E27FC236}">
                <a16:creationId xmlns:a16="http://schemas.microsoft.com/office/drawing/2014/main" id="{6FF2DC61-8E75-49D7-8B88-4DEA7109C95E}"/>
              </a:ext>
            </a:extLst>
          </p:cNvPr>
          <p:cNvSpPr/>
          <p:nvPr/>
        </p:nvSpPr>
        <p:spPr>
          <a:xfrm>
            <a:off x="6380525" y="5390504"/>
            <a:ext cx="2829446" cy="6690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sz="2200" b="1" i="0" u="none" baseline="0"/>
              <a:t>ATTITUDE!</a:t>
            </a:r>
            <a:endParaRPr lang="en-gb" b="1" dirty="0"/>
          </a:p>
        </p:txBody>
      </p:sp>
      <p:pic>
        <p:nvPicPr>
          <p:cNvPr id="14" name="Picture 13">
            <a:extLst>
              <a:ext uri="{FF2B5EF4-FFF2-40B4-BE49-F238E27FC236}">
                <a16:creationId xmlns:a16="http://schemas.microsoft.com/office/drawing/2014/main" id="{B7F4FB72-FEA6-421C-A160-97F14F86BD62}"/>
              </a:ext>
            </a:extLst>
          </p:cNvPr>
          <p:cNvPicPr>
            <a:picLocks noChangeAspect="1"/>
          </p:cNvPicPr>
          <p:nvPr/>
        </p:nvPicPr>
        <p:blipFill>
          <a:blip r:embed="rId4"/>
          <a:stretch>
            <a:fillRect/>
          </a:stretch>
        </p:blipFill>
        <p:spPr>
          <a:xfrm>
            <a:off x="128337" y="1"/>
            <a:ext cx="1040063" cy="698628"/>
          </a:xfrm>
          <a:prstGeom prst="rect">
            <a:avLst/>
          </a:prstGeom>
        </p:spPr>
      </p:pic>
      <p:pic>
        <p:nvPicPr>
          <p:cNvPr id="15" name="Picture 2" descr="Etusivu - Suomen Uimaopetus- ja Hengenpelastusliitto">
            <a:extLst>
              <a:ext uri="{FF2B5EF4-FFF2-40B4-BE49-F238E27FC236}">
                <a16:creationId xmlns:a16="http://schemas.microsoft.com/office/drawing/2014/main" id="{D515E1D2-4CCD-40EE-9B8F-08CF7C5711E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352093" y="28849"/>
            <a:ext cx="698628" cy="698628"/>
          </a:xfrm>
          <a:prstGeom prst="rect">
            <a:avLst/>
          </a:prstGeom>
          <a:noFill/>
          <a:extLst>
            <a:ext uri="{909E8E84-426E-40DD-AFC4-6F175D3DCCD1}">
              <a14:hiddenFill xmlns:a14="http://schemas.microsoft.com/office/drawing/2010/main">
                <a:solidFill>
                  <a:srgbClr val="FFFFFF"/>
                </a:solidFill>
              </a14:hiddenFill>
            </a:ext>
          </a:extLst>
        </p:spPr>
      </p:pic>
      <p:sp>
        <p:nvSpPr>
          <p:cNvPr id="16" name="Footer Placeholder 3">
            <a:extLst>
              <a:ext uri="{FF2B5EF4-FFF2-40B4-BE49-F238E27FC236}">
                <a16:creationId xmlns:a16="http://schemas.microsoft.com/office/drawing/2014/main" id="{0A4B9B41-5A0C-A0EC-67B9-2729A7806423}"/>
              </a:ext>
            </a:extLst>
          </p:cNvPr>
          <p:cNvSpPr>
            <a:spLocks noGrp="1"/>
          </p:cNvSpPr>
          <p:nvPr>
            <p:ph type="ftr" sz="quarter" idx="11"/>
          </p:nvPr>
        </p:nvSpPr>
        <p:spPr>
          <a:xfrm>
            <a:off x="3869268" y="6356350"/>
            <a:ext cx="5911517" cy="365125"/>
          </a:xfrm>
        </p:spPr>
        <p:txBody>
          <a:bodyPr>
            <a:normAutofit/>
          </a:bodyPr>
          <a:lstStyle/>
          <a:p>
            <a:pPr algn="l" rtl="0">
              <a:spcAft>
                <a:spcPts val="600"/>
              </a:spcAft>
            </a:pPr>
            <a:r>
              <a:rPr lang="en-gb" b="0" i="0" u="none" baseline="0"/>
              <a:t>Home safety coaching &amp; FSL 2022</a:t>
            </a:r>
          </a:p>
        </p:txBody>
      </p:sp>
    </p:spTree>
    <p:extLst>
      <p:ext uri="{BB962C8B-B14F-4D97-AF65-F5344CB8AC3E}">
        <p14:creationId xmlns:p14="http://schemas.microsoft.com/office/powerpoint/2010/main" val="85119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4" name="Rectangle 13">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3"/>
            <a:ext cx="7052486"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16E204C-9BB1-4E6A-8117-334E2A3DB0FF}"/>
              </a:ext>
            </a:extLst>
          </p:cNvPr>
          <p:cNvSpPr>
            <a:spLocks noGrp="1"/>
          </p:cNvSpPr>
          <p:nvPr>
            <p:ph type="title"/>
          </p:nvPr>
        </p:nvSpPr>
        <p:spPr>
          <a:xfrm>
            <a:off x="289248" y="1123837"/>
            <a:ext cx="6451110" cy="1255469"/>
          </a:xfrm>
        </p:spPr>
        <p:txBody>
          <a:bodyPr>
            <a:normAutofit/>
          </a:bodyPr>
          <a:lstStyle/>
          <a:p>
            <a:pPr algn="l" rtl="0"/>
            <a:r>
              <a:rPr lang="en-gb" sz="3200" b="1" i="0" u="none" baseline="0" dirty="0"/>
              <a:t>Factors in drowning accidents: Alcohol</a:t>
            </a:r>
          </a:p>
        </p:txBody>
      </p:sp>
      <p:sp>
        <p:nvSpPr>
          <p:cNvPr id="3" name="Content Placeholder 2">
            <a:extLst>
              <a:ext uri="{FF2B5EF4-FFF2-40B4-BE49-F238E27FC236}">
                <a16:creationId xmlns:a16="http://schemas.microsoft.com/office/drawing/2014/main" id="{DE3F3E6E-C514-4B67-AF98-123127D75B21}"/>
              </a:ext>
            </a:extLst>
          </p:cNvPr>
          <p:cNvSpPr>
            <a:spLocks noGrp="1"/>
          </p:cNvSpPr>
          <p:nvPr>
            <p:ph idx="1"/>
          </p:nvPr>
        </p:nvSpPr>
        <p:spPr>
          <a:xfrm>
            <a:off x="289248" y="2510395"/>
            <a:ext cx="6451109" cy="3274586"/>
          </a:xfrm>
        </p:spPr>
        <p:txBody>
          <a:bodyPr anchor="t">
            <a:normAutofit/>
          </a:bodyPr>
          <a:lstStyle/>
          <a:p>
            <a:pPr algn="l" rtl="0">
              <a:lnSpc>
                <a:spcPct val="100000"/>
              </a:lnSpc>
              <a:buClr>
                <a:schemeClr val="bg1"/>
              </a:buClr>
            </a:pPr>
            <a:r>
              <a:rPr lang="en-gb" sz="1800" b="0" i="0" u="none" baseline="0" dirty="0">
                <a:solidFill>
                  <a:srgbClr val="FFFFFF"/>
                </a:solidFill>
              </a:rPr>
              <a:t>Alcohol is involved in about half of all drownings. </a:t>
            </a:r>
          </a:p>
          <a:p>
            <a:pPr algn="l" rtl="0">
              <a:lnSpc>
                <a:spcPct val="100000"/>
              </a:lnSpc>
              <a:buClr>
                <a:schemeClr val="bg1"/>
              </a:buClr>
            </a:pPr>
            <a:r>
              <a:rPr lang="en-gb" sz="1800" b="0" i="0" u="none" baseline="0" dirty="0">
                <a:solidFill>
                  <a:srgbClr val="FFFFFF"/>
                </a:solidFill>
              </a:rPr>
              <a:t>Intoxication increases the likelihood of accidents. Dealing with </a:t>
            </a:r>
            <a:r>
              <a:rPr lang="en-GB" sz="1800" b="0" i="0" u="none" baseline="0" dirty="0">
                <a:solidFill>
                  <a:srgbClr val="FFFFFF"/>
                </a:solidFill>
              </a:rPr>
              <a:t>an emergency</a:t>
            </a:r>
            <a:r>
              <a:rPr lang="en-gb" sz="1800" b="0" i="0" u="none" baseline="0" dirty="0">
                <a:solidFill>
                  <a:srgbClr val="FFFFFF"/>
                </a:solidFill>
              </a:rPr>
              <a:t> can be difficult even when sober – and potentially impossible when drunk.</a:t>
            </a:r>
          </a:p>
          <a:p>
            <a:endParaRPr lang="en-gb" dirty="0">
              <a:solidFill>
                <a:srgbClr val="FFFFFF"/>
              </a:solidFill>
            </a:endParaRPr>
          </a:p>
        </p:txBody>
      </p:sp>
      <p:pic>
        <p:nvPicPr>
          <p:cNvPr id="7" name="Picture 6">
            <a:extLst>
              <a:ext uri="{FF2B5EF4-FFF2-40B4-BE49-F238E27FC236}">
                <a16:creationId xmlns:a16="http://schemas.microsoft.com/office/drawing/2014/main" id="{FEF74E1A-8D6F-423F-9BA9-0DA2448A32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2944" y="1535135"/>
            <a:ext cx="3778286" cy="3778286"/>
          </a:xfrm>
          <a:prstGeom prst="rect">
            <a:avLst/>
          </a:prstGeom>
        </p:spPr>
      </p:pic>
      <p:sp>
        <p:nvSpPr>
          <p:cNvPr id="16" name="Rectangle 15">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3">
            <a:extLst>
              <a:ext uri="{FF2B5EF4-FFF2-40B4-BE49-F238E27FC236}">
                <a16:creationId xmlns:a16="http://schemas.microsoft.com/office/drawing/2014/main" id="{14E55899-42F8-45BB-A1A3-73F014226D1E}"/>
              </a:ext>
            </a:extLst>
          </p:cNvPr>
          <p:cNvSpPr>
            <a:spLocks noGrp="1"/>
          </p:cNvSpPr>
          <p:nvPr>
            <p:ph type="ftr" sz="quarter" idx="11"/>
          </p:nvPr>
        </p:nvSpPr>
        <p:spPr>
          <a:xfrm>
            <a:off x="3869268" y="6356350"/>
            <a:ext cx="5911517" cy="365125"/>
          </a:xfrm>
        </p:spPr>
        <p:txBody>
          <a:bodyPr>
            <a:normAutofit/>
          </a:bodyPr>
          <a:lstStyle/>
          <a:p>
            <a:pPr algn="l" rtl="0">
              <a:spcAft>
                <a:spcPts val="600"/>
              </a:spcAft>
            </a:pPr>
            <a:r>
              <a:rPr lang="en-gb" b="0" i="0" u="none" baseline="0"/>
              <a:t>Home safety coaching, FSL 2022</a:t>
            </a:r>
          </a:p>
        </p:txBody>
      </p:sp>
      <p:sp>
        <p:nvSpPr>
          <p:cNvPr id="5" name="Slide Number Placeholder 4">
            <a:extLst>
              <a:ext uri="{FF2B5EF4-FFF2-40B4-BE49-F238E27FC236}">
                <a16:creationId xmlns:a16="http://schemas.microsoft.com/office/drawing/2014/main" id="{2971A935-E784-478B-B546-C5B58B68EE55}"/>
              </a:ext>
            </a:extLst>
          </p:cNvPr>
          <p:cNvSpPr>
            <a:spLocks noGrp="1"/>
          </p:cNvSpPr>
          <p:nvPr>
            <p:ph type="sldNum" sz="quarter" idx="12"/>
          </p:nvPr>
        </p:nvSpPr>
        <p:spPr>
          <a:xfrm>
            <a:off x="10634135" y="6356350"/>
            <a:ext cx="1530927" cy="365125"/>
          </a:xfrm>
        </p:spPr>
        <p:txBody>
          <a:bodyPr>
            <a:normAutofit/>
          </a:bodyPr>
          <a:lstStyle/>
          <a:p>
            <a:pPr algn="r" rtl="0">
              <a:spcAft>
                <a:spcPts val="600"/>
              </a:spcAft>
            </a:pPr>
            <a:fld id="{B7DA4E9F-0A7E-452B-AE79-EEF7D13AAFEF}" type="slidenum">
              <a:rPr/>
              <a:pPr>
                <a:spcAft>
                  <a:spcPts val="600"/>
                </a:spcAft>
              </a:pPr>
              <a:t>8</a:t>
            </a:fld>
            <a:endParaRPr lang="en-gb"/>
          </a:p>
        </p:txBody>
      </p:sp>
      <p:sp>
        <p:nvSpPr>
          <p:cNvPr id="8" name="Rectangle 7">
            <a:extLst>
              <a:ext uri="{FF2B5EF4-FFF2-40B4-BE49-F238E27FC236}">
                <a16:creationId xmlns:a16="http://schemas.microsoft.com/office/drawing/2014/main" id="{9EAFEAC5-4257-472A-A8A5-AD11A9540ED6}"/>
              </a:ext>
            </a:extLst>
          </p:cNvPr>
          <p:cNvSpPr/>
          <p:nvPr/>
        </p:nvSpPr>
        <p:spPr>
          <a:xfrm>
            <a:off x="8846763" y="4950796"/>
            <a:ext cx="1190647" cy="430887"/>
          </a:xfrm>
          <a:prstGeom prst="rect">
            <a:avLst/>
          </a:prstGeom>
        </p:spPr>
        <p:txBody>
          <a:bodyPr wrap="none">
            <a:spAutoFit/>
          </a:bodyPr>
          <a:lstStyle/>
          <a:p>
            <a:pPr algn="l" rtl="0"/>
            <a:r>
              <a:rPr lang="en-gb" sz="2200" b="1" i="0" u="none" baseline="0">
                <a:solidFill>
                  <a:schemeClr val="accent1"/>
                </a:solidFill>
              </a:rPr>
              <a:t>Alcohol</a:t>
            </a:r>
            <a:endParaRPr lang="en-gb" sz="2200" dirty="0"/>
          </a:p>
        </p:txBody>
      </p:sp>
      <p:pic>
        <p:nvPicPr>
          <p:cNvPr id="13" name="Picture 12">
            <a:extLst>
              <a:ext uri="{FF2B5EF4-FFF2-40B4-BE49-F238E27FC236}">
                <a16:creationId xmlns:a16="http://schemas.microsoft.com/office/drawing/2014/main" id="{CA846291-7861-46B2-939F-D38DDDF99A63}"/>
              </a:ext>
            </a:extLst>
          </p:cNvPr>
          <p:cNvPicPr>
            <a:picLocks noChangeAspect="1"/>
          </p:cNvPicPr>
          <p:nvPr/>
        </p:nvPicPr>
        <p:blipFill>
          <a:blip r:embed="rId4"/>
          <a:stretch>
            <a:fillRect/>
          </a:stretch>
        </p:blipFill>
        <p:spPr>
          <a:xfrm>
            <a:off x="128337" y="1"/>
            <a:ext cx="1040063" cy="698628"/>
          </a:xfrm>
          <a:prstGeom prst="rect">
            <a:avLst/>
          </a:prstGeom>
        </p:spPr>
      </p:pic>
      <p:pic>
        <p:nvPicPr>
          <p:cNvPr id="15" name="Picture 2" descr="Etusivu - Suomen Uimaopetus- ja Hengenpelastusliitto">
            <a:extLst>
              <a:ext uri="{FF2B5EF4-FFF2-40B4-BE49-F238E27FC236}">
                <a16:creationId xmlns:a16="http://schemas.microsoft.com/office/drawing/2014/main" id="{EAE79A40-5654-43D8-8870-02365974533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352093" y="28849"/>
            <a:ext cx="698628" cy="698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2883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6D55A9-7EE1-5C5C-39F6-380E6AA6451A}"/>
              </a:ext>
            </a:extLst>
          </p:cNvPr>
          <p:cNvSpPr>
            <a:spLocks noGrp="1"/>
          </p:cNvSpPr>
          <p:nvPr>
            <p:ph type="title"/>
          </p:nvPr>
        </p:nvSpPr>
        <p:spPr/>
        <p:txBody>
          <a:bodyPr>
            <a:normAutofit/>
          </a:bodyPr>
          <a:lstStyle/>
          <a:p>
            <a:pPr algn="l" rtl="0"/>
            <a:r>
              <a:rPr lang="en-gb" sz="3200" b="1" i="0" u="none" baseline="0" dirty="0"/>
              <a:t>Intoxicants and age group &amp; nature of activity</a:t>
            </a:r>
          </a:p>
        </p:txBody>
      </p:sp>
      <p:sp>
        <p:nvSpPr>
          <p:cNvPr id="5" name="Dian numeron paikkamerkki 4">
            <a:extLst>
              <a:ext uri="{FF2B5EF4-FFF2-40B4-BE49-F238E27FC236}">
                <a16:creationId xmlns:a16="http://schemas.microsoft.com/office/drawing/2014/main" id="{8B707739-07DF-1F10-9649-AC51165D4884}"/>
              </a:ext>
            </a:extLst>
          </p:cNvPr>
          <p:cNvSpPr>
            <a:spLocks noGrp="1"/>
          </p:cNvSpPr>
          <p:nvPr>
            <p:ph type="sldNum" sz="quarter" idx="12"/>
          </p:nvPr>
        </p:nvSpPr>
        <p:spPr/>
        <p:txBody>
          <a:bodyPr/>
          <a:lstStyle/>
          <a:p>
            <a:pPr algn="r" rtl="0"/>
            <a:fld id="{B7DA4E9F-0A7E-452B-AE79-EEF7D13AAFEF}" type="slidenum">
              <a:rPr/>
              <a:t>9</a:t>
            </a:fld>
            <a:endParaRPr lang="en-gb"/>
          </a:p>
        </p:txBody>
      </p:sp>
      <p:sp>
        <p:nvSpPr>
          <p:cNvPr id="8" name="Footer Placeholder 3">
            <a:extLst>
              <a:ext uri="{FF2B5EF4-FFF2-40B4-BE49-F238E27FC236}">
                <a16:creationId xmlns:a16="http://schemas.microsoft.com/office/drawing/2014/main" id="{76314F8E-1B83-DBDF-BA59-F5039BE2F3C9}"/>
              </a:ext>
            </a:extLst>
          </p:cNvPr>
          <p:cNvSpPr>
            <a:spLocks noGrp="1"/>
          </p:cNvSpPr>
          <p:nvPr>
            <p:ph type="ftr" sz="quarter" idx="11"/>
          </p:nvPr>
        </p:nvSpPr>
        <p:spPr>
          <a:xfrm>
            <a:off x="3869268" y="6356350"/>
            <a:ext cx="5911517" cy="365125"/>
          </a:xfrm>
        </p:spPr>
        <p:txBody>
          <a:bodyPr>
            <a:normAutofit/>
          </a:bodyPr>
          <a:lstStyle/>
          <a:p>
            <a:pPr algn="l" rtl="0">
              <a:spcAft>
                <a:spcPts val="600"/>
              </a:spcAft>
            </a:pPr>
            <a:r>
              <a:rPr lang="en-gb" b="0" i="0" u="none" baseline="0"/>
              <a:t>Home safety coaching &amp; FSL 2022</a:t>
            </a:r>
          </a:p>
        </p:txBody>
      </p:sp>
      <p:pic>
        <p:nvPicPr>
          <p:cNvPr id="10" name="Sisällön paikkamerkki 9">
            <a:extLst>
              <a:ext uri="{FF2B5EF4-FFF2-40B4-BE49-F238E27FC236}">
                <a16:creationId xmlns:a16="http://schemas.microsoft.com/office/drawing/2014/main" id="{283E4765-5944-1FF0-7884-5C1D67A9B6E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88682" y="136525"/>
            <a:ext cx="8007573" cy="3292475"/>
          </a:xfrm>
        </p:spPr>
      </p:pic>
      <p:pic>
        <p:nvPicPr>
          <p:cNvPr id="12" name="Kuva 11">
            <a:extLst>
              <a:ext uri="{FF2B5EF4-FFF2-40B4-BE49-F238E27FC236}">
                <a16:creationId xmlns:a16="http://schemas.microsoft.com/office/drawing/2014/main" id="{DEB19133-BA2C-22F2-0774-0D5CFA71ED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8681" y="3559059"/>
            <a:ext cx="8007573" cy="3025655"/>
          </a:xfrm>
          <a:prstGeom prst="rect">
            <a:avLst/>
          </a:prstGeom>
        </p:spPr>
      </p:pic>
      <p:sp>
        <p:nvSpPr>
          <p:cNvPr id="3" name="Tekstiruutu 2">
            <a:extLst>
              <a:ext uri="{FF2B5EF4-FFF2-40B4-BE49-F238E27FC236}">
                <a16:creationId xmlns:a16="http://schemas.microsoft.com/office/drawing/2014/main" id="{21253542-898C-17B3-0A2F-033EDDDBAB48}"/>
              </a:ext>
            </a:extLst>
          </p:cNvPr>
          <p:cNvSpPr txBox="1"/>
          <p:nvPr/>
        </p:nvSpPr>
        <p:spPr>
          <a:xfrm>
            <a:off x="10524209" y="1219458"/>
            <a:ext cx="951589" cy="276999"/>
          </a:xfrm>
          <a:prstGeom prst="rect">
            <a:avLst/>
          </a:prstGeom>
          <a:solidFill>
            <a:srgbClr val="F1F1F1"/>
          </a:solidFill>
        </p:spPr>
        <p:txBody>
          <a:bodyPr wrap="square" rtlCol="0">
            <a:spAutoFit/>
          </a:bodyPr>
          <a:lstStyle/>
          <a:p>
            <a:pPr algn="l" rtl="0"/>
            <a:r>
              <a:rPr lang="en-gb" sz="12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Intoxicants</a:t>
            </a:r>
            <a:endParaRPr lang="en-gb" sz="1100" dirty="0">
              <a:latin typeface="Arial" panose="020B0604020202020204" pitchFamily="34" charset="0"/>
              <a:cs typeface="Arial" panose="020B0604020202020204" pitchFamily="34" charset="0"/>
            </a:endParaRPr>
          </a:p>
        </p:txBody>
      </p:sp>
      <p:sp>
        <p:nvSpPr>
          <p:cNvPr id="4" name="Tekstiruutu 3">
            <a:extLst>
              <a:ext uri="{FF2B5EF4-FFF2-40B4-BE49-F238E27FC236}">
                <a16:creationId xmlns:a16="http://schemas.microsoft.com/office/drawing/2014/main" id="{D2A57911-9C24-C080-50FB-8FA69382F7C8}"/>
              </a:ext>
            </a:extLst>
          </p:cNvPr>
          <p:cNvSpPr txBox="1"/>
          <p:nvPr/>
        </p:nvSpPr>
        <p:spPr>
          <a:xfrm>
            <a:off x="10524210" y="1556563"/>
            <a:ext cx="951588" cy="276999"/>
          </a:xfrm>
          <a:prstGeom prst="rect">
            <a:avLst/>
          </a:prstGeom>
          <a:solidFill>
            <a:srgbClr val="F1F1F1"/>
          </a:solidFill>
        </p:spPr>
        <p:txBody>
          <a:bodyPr wrap="square" rtlCol="0">
            <a:spAutoFit/>
          </a:bodyPr>
          <a:lstStyle/>
          <a:p>
            <a:pPr algn="l" rtl="0"/>
            <a:r>
              <a:rPr lang="en-gb" sz="12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No intoxicants</a:t>
            </a:r>
            <a:endParaRPr lang="en-gb" sz="1100" dirty="0">
              <a:latin typeface="Arial" panose="020B0604020202020204" pitchFamily="34" charset="0"/>
              <a:cs typeface="Arial" panose="020B0604020202020204" pitchFamily="34" charset="0"/>
            </a:endParaRPr>
          </a:p>
        </p:txBody>
      </p:sp>
      <p:sp>
        <p:nvSpPr>
          <p:cNvPr id="6" name="Tekstiruutu 5">
            <a:extLst>
              <a:ext uri="{FF2B5EF4-FFF2-40B4-BE49-F238E27FC236}">
                <a16:creationId xmlns:a16="http://schemas.microsoft.com/office/drawing/2014/main" id="{1766193C-C4BD-AB86-B47B-3970EA4CBED3}"/>
              </a:ext>
            </a:extLst>
          </p:cNvPr>
          <p:cNvSpPr txBox="1"/>
          <p:nvPr/>
        </p:nvSpPr>
        <p:spPr>
          <a:xfrm>
            <a:off x="10048416" y="2821632"/>
            <a:ext cx="951587" cy="276999"/>
          </a:xfrm>
          <a:prstGeom prst="rect">
            <a:avLst/>
          </a:prstGeom>
          <a:solidFill>
            <a:srgbClr val="F1F1F1"/>
          </a:solidFill>
        </p:spPr>
        <p:txBody>
          <a:bodyPr wrap="square" rtlCol="0">
            <a:spAutoFit/>
          </a:bodyPr>
          <a:lstStyle/>
          <a:p>
            <a:pPr algn="l" rtl="0"/>
            <a:r>
              <a:rPr lang="en-gb" sz="12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age group</a:t>
            </a:r>
            <a:endParaRPr lang="en-gb" sz="1100" dirty="0">
              <a:latin typeface="Arial" panose="020B0604020202020204" pitchFamily="34" charset="0"/>
              <a:cs typeface="Arial" panose="020B0604020202020204" pitchFamily="34" charset="0"/>
            </a:endParaRPr>
          </a:p>
        </p:txBody>
      </p:sp>
      <p:sp>
        <p:nvSpPr>
          <p:cNvPr id="7" name="Tekstiruutu 6">
            <a:extLst>
              <a:ext uri="{FF2B5EF4-FFF2-40B4-BE49-F238E27FC236}">
                <a16:creationId xmlns:a16="http://schemas.microsoft.com/office/drawing/2014/main" id="{BF60ADC4-9762-81CF-1AE6-2042F842DFFA}"/>
              </a:ext>
            </a:extLst>
          </p:cNvPr>
          <p:cNvSpPr txBox="1"/>
          <p:nvPr/>
        </p:nvSpPr>
        <p:spPr>
          <a:xfrm>
            <a:off x="3721100" y="3637517"/>
            <a:ext cx="2082800" cy="2031325"/>
          </a:xfrm>
          <a:prstGeom prst="rect">
            <a:avLst/>
          </a:prstGeom>
          <a:solidFill>
            <a:srgbClr val="F1F1F1"/>
          </a:solidFill>
        </p:spPr>
        <p:txBody>
          <a:bodyPr wrap="square" rtlCol="0">
            <a:spAutoFit/>
          </a:bodyPr>
          <a:lstStyle/>
          <a:p>
            <a:pPr algn="r" rtl="0"/>
            <a:r>
              <a:rPr lang="en-gb" sz="9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Swimming and splashing around or cooling down in the water</a:t>
            </a:r>
          </a:p>
          <a:p>
            <a:pPr algn="r" rtl="0"/>
            <a:endParaRPr lang="en-gb" sz="900" dirty="0">
              <a:latin typeface="Arial" panose="020B0604020202020204" pitchFamily="34" charset="0"/>
              <a:cs typeface="Arial" panose="020B0604020202020204" pitchFamily="34" charset="0"/>
            </a:endParaRPr>
          </a:p>
          <a:p>
            <a:pPr algn="r" rtl="0"/>
            <a:r>
              <a:rPr lang="en-gb" sz="9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Falling into the water from the shore or a jetty/pier</a:t>
            </a:r>
          </a:p>
          <a:p>
            <a:pPr algn="r" rtl="0"/>
            <a:endParaRPr lang="en-gb" sz="900" dirty="0">
              <a:latin typeface="Arial" panose="020B0604020202020204" pitchFamily="34" charset="0"/>
              <a:cs typeface="Arial" panose="020B0604020202020204" pitchFamily="34" charset="0"/>
            </a:endParaRPr>
          </a:p>
          <a:p>
            <a:pPr algn="r" rtl="0"/>
            <a:r>
              <a:rPr lang="en-gb" sz="9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Travelling by watercraft</a:t>
            </a:r>
          </a:p>
          <a:p>
            <a:pPr algn="r" rtl="0"/>
            <a:endParaRPr lang="en-gb" sz="900" dirty="0">
              <a:latin typeface="Arial" panose="020B0604020202020204" pitchFamily="34" charset="0"/>
              <a:cs typeface="Arial" panose="020B0604020202020204" pitchFamily="34" charset="0"/>
            </a:endParaRPr>
          </a:p>
          <a:p>
            <a:pPr algn="r" rtl="0"/>
            <a:r>
              <a:rPr lang="en-gb" sz="9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Falling through the ice</a:t>
            </a:r>
          </a:p>
          <a:p>
            <a:pPr algn="r" rtl="0"/>
            <a:endParaRPr lang="en-gb" sz="900" dirty="0">
              <a:latin typeface="Arial" panose="020B0604020202020204" pitchFamily="34" charset="0"/>
              <a:cs typeface="Arial" panose="020B0604020202020204" pitchFamily="34" charset="0"/>
            </a:endParaRPr>
          </a:p>
          <a:p>
            <a:pPr algn="r" rtl="0"/>
            <a:r>
              <a:rPr lang="en-gb" sz="9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Hot tubs, bath tubs and showers</a:t>
            </a:r>
          </a:p>
          <a:p>
            <a:pPr algn="r" rtl="0"/>
            <a:endParaRPr lang="en-gb" sz="900" dirty="0">
              <a:latin typeface="Arial" panose="020B0604020202020204" pitchFamily="34" charset="0"/>
              <a:cs typeface="Arial" panose="020B0604020202020204" pitchFamily="34" charset="0"/>
            </a:endParaRPr>
          </a:p>
          <a:p>
            <a:pPr algn="r" rtl="0"/>
            <a:r>
              <a:rPr lang="en-gb" sz="9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Road traffic</a:t>
            </a:r>
          </a:p>
          <a:p>
            <a:pPr algn="r" rtl="0"/>
            <a:endParaRPr lang="en-gb" sz="900" dirty="0">
              <a:latin typeface="Arial" panose="020B0604020202020204" pitchFamily="34" charset="0"/>
              <a:cs typeface="Arial" panose="020B0604020202020204" pitchFamily="34" charset="0"/>
            </a:endParaRPr>
          </a:p>
          <a:p>
            <a:pPr algn="r" rtl="0"/>
            <a:r>
              <a:rPr lang="en-gb" sz="9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Scuba diving</a:t>
            </a:r>
          </a:p>
        </p:txBody>
      </p:sp>
      <p:sp>
        <p:nvSpPr>
          <p:cNvPr id="11" name="Tekstiruutu 10">
            <a:extLst>
              <a:ext uri="{FF2B5EF4-FFF2-40B4-BE49-F238E27FC236}">
                <a16:creationId xmlns:a16="http://schemas.microsoft.com/office/drawing/2014/main" id="{66621569-10D6-3FC9-1E2A-42533F8F91FB}"/>
              </a:ext>
            </a:extLst>
          </p:cNvPr>
          <p:cNvSpPr txBox="1"/>
          <p:nvPr/>
        </p:nvSpPr>
        <p:spPr>
          <a:xfrm>
            <a:off x="10695939" y="4302770"/>
            <a:ext cx="792559" cy="415498"/>
          </a:xfrm>
          <a:prstGeom prst="rect">
            <a:avLst/>
          </a:prstGeom>
          <a:solidFill>
            <a:srgbClr val="F1F1F1"/>
          </a:solidFill>
        </p:spPr>
        <p:txBody>
          <a:bodyPr wrap="square" rtlCol="0">
            <a:spAutoFit/>
          </a:bodyPr>
          <a:lstStyle/>
          <a:p>
            <a:pPr algn="l" rtl="0"/>
            <a:r>
              <a:rPr lang="en-gb" sz="10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No intoxicants</a:t>
            </a:r>
            <a:endParaRPr lang="en-gb" sz="900" dirty="0">
              <a:latin typeface="Arial" panose="020B0604020202020204" pitchFamily="34" charset="0"/>
              <a:cs typeface="Arial" panose="020B0604020202020204" pitchFamily="34" charset="0"/>
            </a:endParaRPr>
          </a:p>
        </p:txBody>
      </p:sp>
      <p:sp>
        <p:nvSpPr>
          <p:cNvPr id="13" name="Tekstiruutu 12">
            <a:extLst>
              <a:ext uri="{FF2B5EF4-FFF2-40B4-BE49-F238E27FC236}">
                <a16:creationId xmlns:a16="http://schemas.microsoft.com/office/drawing/2014/main" id="{07AD64AF-20B7-3D9A-9331-1A5AF46A2F4C}"/>
              </a:ext>
            </a:extLst>
          </p:cNvPr>
          <p:cNvSpPr txBox="1"/>
          <p:nvPr/>
        </p:nvSpPr>
        <p:spPr>
          <a:xfrm>
            <a:off x="10699599" y="4703979"/>
            <a:ext cx="847397" cy="246221"/>
          </a:xfrm>
          <a:prstGeom prst="rect">
            <a:avLst/>
          </a:prstGeom>
          <a:solidFill>
            <a:srgbClr val="F1F1F1"/>
          </a:solidFill>
        </p:spPr>
        <p:txBody>
          <a:bodyPr wrap="square" rtlCol="0">
            <a:spAutoFit/>
          </a:bodyPr>
          <a:lstStyle/>
          <a:p>
            <a:pPr algn="l" rtl="0"/>
            <a:r>
              <a:rPr lang="en-gb" sz="10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Intoxicants</a:t>
            </a:r>
            <a:endParaRPr lang="en-gb" sz="1100" dirty="0">
              <a:latin typeface="Arial" panose="020B0604020202020204" pitchFamily="34" charset="0"/>
              <a:cs typeface="Arial" panose="020B0604020202020204" pitchFamily="34" charset="0"/>
            </a:endParaRPr>
          </a:p>
        </p:txBody>
      </p:sp>
      <p:sp>
        <p:nvSpPr>
          <p:cNvPr id="15" name="Tekstiruutu 14">
            <a:extLst>
              <a:ext uri="{FF2B5EF4-FFF2-40B4-BE49-F238E27FC236}">
                <a16:creationId xmlns:a16="http://schemas.microsoft.com/office/drawing/2014/main" id="{F299FFD9-7569-9E2C-9561-BD878A5ECC36}"/>
              </a:ext>
            </a:extLst>
          </p:cNvPr>
          <p:cNvSpPr txBox="1"/>
          <p:nvPr/>
        </p:nvSpPr>
        <p:spPr>
          <a:xfrm>
            <a:off x="3588681" y="3229832"/>
            <a:ext cx="7899818" cy="276999"/>
          </a:xfrm>
          <a:prstGeom prst="rect">
            <a:avLst/>
          </a:prstGeom>
          <a:solidFill>
            <a:schemeClr val="bg1"/>
          </a:solidFill>
        </p:spPr>
        <p:txBody>
          <a:bodyPr wrap="square" rtlCol="0">
            <a:spAutoFit/>
          </a:bodyPr>
          <a:lstStyle/>
          <a:p>
            <a:pPr algn="l" rtl="0"/>
            <a:r>
              <a:rPr lang="en-gb" sz="1200" b="1" i="0" u="none"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Figure 27. </a:t>
            </a:r>
            <a:r>
              <a:rPr lang="en-gb" sz="1200" b="0" i="0" u="none"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Proportion of intoxicated people by age group. (Image: SIAF)</a:t>
            </a:r>
            <a:endParaRPr lang="en-gb" sz="1200" dirty="0">
              <a:latin typeface="Verdana" panose="020B0604030504040204" pitchFamily="34" charset="0"/>
              <a:ea typeface="Verdana" panose="020B0604030504040204" pitchFamily="34" charset="0"/>
            </a:endParaRPr>
          </a:p>
        </p:txBody>
      </p:sp>
      <p:sp>
        <p:nvSpPr>
          <p:cNvPr id="16" name="Tekstiruutu 15">
            <a:extLst>
              <a:ext uri="{FF2B5EF4-FFF2-40B4-BE49-F238E27FC236}">
                <a16:creationId xmlns:a16="http://schemas.microsoft.com/office/drawing/2014/main" id="{F25588BC-E827-7ADC-D11C-03EAD0B39DB3}"/>
              </a:ext>
            </a:extLst>
          </p:cNvPr>
          <p:cNvSpPr txBox="1"/>
          <p:nvPr/>
        </p:nvSpPr>
        <p:spPr>
          <a:xfrm>
            <a:off x="3588681" y="6140068"/>
            <a:ext cx="7899818" cy="461665"/>
          </a:xfrm>
          <a:prstGeom prst="rect">
            <a:avLst/>
          </a:prstGeom>
          <a:solidFill>
            <a:schemeClr val="bg1"/>
          </a:solidFill>
        </p:spPr>
        <p:txBody>
          <a:bodyPr wrap="square" rtlCol="0">
            <a:spAutoFit/>
          </a:bodyPr>
          <a:lstStyle/>
          <a:p>
            <a:pPr algn="l" rtl="0"/>
            <a:r>
              <a:rPr lang="en-gb" sz="1200" b="1" i="0" u="none"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Figure 28. </a:t>
            </a:r>
            <a:r>
              <a:rPr lang="en-gb" sz="1200" b="0" i="0" u="none"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Drowning cases classified by the nature of activity and the use of intoxicants. (Image: SIAF)</a:t>
            </a:r>
            <a:endParaRPr lang="en-gb" sz="1200" dirty="0">
              <a:latin typeface="Verdana" panose="020B0604030504040204" pitchFamily="34" charset="0"/>
              <a:ea typeface="Verdana" panose="020B0604030504040204" pitchFamily="34" charset="0"/>
            </a:endParaRPr>
          </a:p>
        </p:txBody>
      </p:sp>
      <p:sp>
        <p:nvSpPr>
          <p:cNvPr id="17" name="Tekstiruutu 16">
            <a:extLst>
              <a:ext uri="{FF2B5EF4-FFF2-40B4-BE49-F238E27FC236}">
                <a16:creationId xmlns:a16="http://schemas.microsoft.com/office/drawing/2014/main" id="{9355EBE8-E4D5-7DCE-45FE-68D3839ED523}"/>
              </a:ext>
            </a:extLst>
          </p:cNvPr>
          <p:cNvSpPr txBox="1"/>
          <p:nvPr/>
        </p:nvSpPr>
        <p:spPr>
          <a:xfrm>
            <a:off x="9766182" y="5867733"/>
            <a:ext cx="1233821" cy="246221"/>
          </a:xfrm>
          <a:prstGeom prst="rect">
            <a:avLst/>
          </a:prstGeom>
          <a:solidFill>
            <a:srgbClr val="F1F1F1"/>
          </a:solidFill>
        </p:spPr>
        <p:txBody>
          <a:bodyPr wrap="square" rtlCol="0">
            <a:spAutoFit/>
          </a:bodyPr>
          <a:lstStyle/>
          <a:p>
            <a:pPr algn="l" rtl="0"/>
            <a:r>
              <a:rPr lang="en-gb" sz="10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drowning victims</a:t>
            </a:r>
            <a:endParaRPr lang="en-gb" sz="110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07333F3D-DA42-A0F8-2832-6E49CAD0F48C}"/>
              </a:ext>
            </a:extLst>
          </p:cNvPr>
          <p:cNvPicPr>
            <a:picLocks noChangeAspect="1"/>
          </p:cNvPicPr>
          <p:nvPr/>
        </p:nvPicPr>
        <p:blipFill>
          <a:blip r:embed="rId5"/>
          <a:stretch>
            <a:fillRect/>
          </a:stretch>
        </p:blipFill>
        <p:spPr>
          <a:xfrm>
            <a:off x="128337" y="1"/>
            <a:ext cx="1040063" cy="698628"/>
          </a:xfrm>
          <a:prstGeom prst="rect">
            <a:avLst/>
          </a:prstGeom>
        </p:spPr>
      </p:pic>
      <p:pic>
        <p:nvPicPr>
          <p:cNvPr id="14" name="Picture 2" descr="Etusivu - Suomen Uimaopetus- ja Hengenpelastusliitto">
            <a:extLst>
              <a:ext uri="{FF2B5EF4-FFF2-40B4-BE49-F238E27FC236}">
                <a16:creationId xmlns:a16="http://schemas.microsoft.com/office/drawing/2014/main" id="{40BB9888-5CEB-7E77-368C-21605154693D}"/>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352093" y="28849"/>
            <a:ext cx="698628" cy="698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360189"/>
      </p:ext>
    </p:extLst>
  </p:cSld>
  <p:clrMapOvr>
    <a:masterClrMapping/>
  </p:clrMapOvr>
</p:sld>
</file>

<file path=ppt/theme/theme1.xml><?xml version="1.0" encoding="utf-8"?>
<a:theme xmlns:a="http://schemas.openxmlformats.org/drawingml/2006/main" name="Fra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1f34a3f-8cef-4d58-91c0-b71399955b23">
      <Terms xmlns="http://schemas.microsoft.com/office/infopath/2007/PartnerControls"/>
    </lcf76f155ced4ddcb4097134ff3c332f>
    <TaxCatchAll xmlns="672109ba-20b3-4268-a09c-ddb1ec7e71a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72A30B0CBC4BD146A4417078D797F170" ma:contentTypeVersion="10" ma:contentTypeDescription="Skapa ett nytt dokument." ma:contentTypeScope="" ma:versionID="be23665dc3e0fefa864e8dcc7ba6bdcd">
  <xsd:schema xmlns:xsd="http://www.w3.org/2001/XMLSchema" xmlns:xs="http://www.w3.org/2001/XMLSchema" xmlns:p="http://schemas.microsoft.com/office/2006/metadata/properties" xmlns:ns2="c1f34a3f-8cef-4d58-91c0-b71399955b23" xmlns:ns3="672109ba-20b3-4268-a09c-ddb1ec7e71a1" targetNamespace="http://schemas.microsoft.com/office/2006/metadata/properties" ma:root="true" ma:fieldsID="bf2b6d37f73c2a03bf395a0a4a91e37a" ns2:_="" ns3:_="">
    <xsd:import namespace="c1f34a3f-8cef-4d58-91c0-b71399955b23"/>
    <xsd:import namespace="672109ba-20b3-4268-a09c-ddb1ec7e71a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f34a3f-8cef-4d58-91c0-b71399955b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Bildmarkeringar" ma:readOnly="false" ma:fieldId="{5cf76f15-5ced-4ddc-b409-7134ff3c332f}" ma:taxonomyMulti="true" ma:sspId="96f175c9-e67d-4b16-ad58-edcda44168a7"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72109ba-20b3-4268-a09c-ddb1ec7e71a1"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b0bf0e6e-6d56-4639-9ab5-85b4cfd28b9a}" ma:internalName="TaxCatchAll" ma:showField="CatchAllData" ma:web="672109ba-20b3-4268-a09c-ddb1ec7e71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48870F5-7CB5-48DF-95F5-97017DEF1E83}">
  <ds:schemaRefs>
    <ds:schemaRef ds:uri="http://schemas.microsoft.com/sharepoint/v3/contenttype/forms"/>
  </ds:schemaRefs>
</ds:datastoreItem>
</file>

<file path=customXml/itemProps2.xml><?xml version="1.0" encoding="utf-8"?>
<ds:datastoreItem xmlns:ds="http://schemas.openxmlformats.org/officeDocument/2006/customXml" ds:itemID="{C2046858-9706-4A71-8242-F4D83EE55F4A}">
  <ds:schemaRefs>
    <ds:schemaRef ds:uri="http://schemas.microsoft.com/office/2006/metadata/properties"/>
    <ds:schemaRef ds:uri="http://schemas.microsoft.com/office/infopath/2007/PartnerControls"/>
    <ds:schemaRef ds:uri="c1f34a3f-8cef-4d58-91c0-b71399955b23"/>
    <ds:schemaRef ds:uri="672109ba-20b3-4268-a09c-ddb1ec7e71a1"/>
  </ds:schemaRefs>
</ds:datastoreItem>
</file>

<file path=customXml/itemProps3.xml><?xml version="1.0" encoding="utf-8"?>
<ds:datastoreItem xmlns:ds="http://schemas.openxmlformats.org/officeDocument/2006/customXml" ds:itemID="{53EE920C-ED19-4C17-BE94-12ED736692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f34a3f-8cef-4d58-91c0-b71399955b23"/>
    <ds:schemaRef ds:uri="672109ba-20b3-4268-a09c-ddb1ec7e71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Frame</Template>
  <TotalTime>3498</TotalTime>
  <Words>5467</Words>
  <Application>Microsoft Office PowerPoint</Application>
  <PresentationFormat>Laajakuva</PresentationFormat>
  <Paragraphs>377</Paragraphs>
  <Slides>21</Slides>
  <Notes>21</Notes>
  <HiddenSlides>0</HiddenSlides>
  <MMClips>0</MMClips>
  <ScaleCrop>false</ScaleCrop>
  <HeadingPairs>
    <vt:vector size="4" baseType="variant">
      <vt:variant>
        <vt:lpstr>Teema</vt:lpstr>
      </vt:variant>
      <vt:variant>
        <vt:i4>1</vt:i4>
      </vt:variant>
      <vt:variant>
        <vt:lpstr>Dian otsikot</vt:lpstr>
      </vt:variant>
      <vt:variant>
        <vt:i4>21</vt:i4>
      </vt:variant>
    </vt:vector>
  </HeadingPairs>
  <TitlesOfParts>
    <vt:vector size="22" baseType="lpstr">
      <vt:lpstr>Frame</vt:lpstr>
      <vt:lpstr>Prevention of home and leisure accidents –  Water safety </vt:lpstr>
      <vt:lpstr>Finnish Swimming Teaching and Lifesaving Federation</vt:lpstr>
      <vt:lpstr>PowerPoint-esitys</vt:lpstr>
      <vt:lpstr>Drownings 2021: type of activity  165 deaths</vt:lpstr>
      <vt:lpstr>Drownings 2021  165 deaths</vt:lpstr>
      <vt:lpstr>Drownings by age group &amp; week</vt:lpstr>
      <vt:lpstr>Factors in drowning accidents</vt:lpstr>
      <vt:lpstr>Factors in drowning accidents: Alcohol</vt:lpstr>
      <vt:lpstr>Intoxicants and age group &amp; nature of activity</vt:lpstr>
      <vt:lpstr>Factors in drowning accidents: Life jacket</vt:lpstr>
      <vt:lpstr>PowerPoint-esitys</vt:lpstr>
      <vt:lpstr>Factors in drowning accidents: Personal ability to function and swimming skills</vt:lpstr>
      <vt:lpstr>Factors in drowning accidents: Children</vt:lpstr>
      <vt:lpstr>PowerPoint-esitys</vt:lpstr>
      <vt:lpstr>PowerPoint-esitys</vt:lpstr>
      <vt:lpstr>Spot and rescue a drowning person: Drowning does not look like drowning</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Koti- ja vapaa-ajan tapaturmien ehkäisy – Vesiturvallisuus</dc:title>
  <dc:creator>Kopperi Eeva</dc:creator>
  <cp:lastModifiedBy>Karhunen Iida</cp:lastModifiedBy>
  <cp:revision>70</cp:revision>
  <cp:lastPrinted>2022-09-21T13:22:36Z</cp:lastPrinted>
  <dcterms:created xsi:type="dcterms:W3CDTF">2021-06-04T06:13:03Z</dcterms:created>
  <dcterms:modified xsi:type="dcterms:W3CDTF">2023-10-26T06:57:14Z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0x01010072A30B0CBC4BD146A4417078D797F170</vt:lpwstr>
  </property>
  <property fmtid="{D5CDD505-2E9C-101B-9397-08002B2CF9AE}" pid="3" name="MediaServiceImageTags">
    <vt:lpwstr/>
  </property>
</Properties>
</file>