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72" r:id="rId6"/>
  </p:sldMasterIdLst>
  <p:notesMasterIdLst>
    <p:notesMasterId r:id="rId40"/>
  </p:notesMasterIdLst>
  <p:sldIdLst>
    <p:sldId id="278" r:id="rId7"/>
    <p:sldId id="281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277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4556"/>
    <a:srgbClr val="2D5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3080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1485-28E5-4EE2-B9B8-D979CEDAAAC7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51A52-BE04-4B99-A3F2-C8EBA06F39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78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ukastumis.info/turvallisempikaatumistapa_tasapainoharjoitteita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ainstituutti.fi/content/uploads/2017/01/Liite_12_Voimaa_vanhuuteen_ruuasta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/>
              <a:t>The instructions are available in the Safety Coach Rednet: https://rednet.punainenristi.fi/system/files/page/Turvallinen%20virtuaali%20koti%20ja%20tapaturmaindikaattorit.pdf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4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Can you do something to help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38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9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/>
              <a:t>The criteria for safe winter footwear can be discussed in task 4.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6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After the discussion, the trainer can review the general factors associated with falls and go through the most typical examples (slides 2–4).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3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baseline="0">
                <a:solidFill>
                  <a:srgbClr val="000000"/>
                </a:solidFill>
                <a:latin typeface="Arial"/>
                <a:ea typeface="ヒラギノ角ゴ Pro W3" pitchFamily="-60" charset="-128"/>
                <a:cs typeface="Arial"/>
              </a:rPr>
              <a:t>https://ukkinstituutti.fi/liikkuminen/vinkkeja-liikkumiseen/miten-lahtea-liikkeelle/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5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The following slides provide some ideas for exercises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3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Note: for an extra challenge, you can, for example, stand on your toes, swing your arms or do the exercise with your eyes closed. http://paakallokelit.fi/?one_page_portfolio=kurkiseisonta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/>
              <a:t>You can find more balance exercises here, for example: </a:t>
            </a:r>
            <a:r>
              <a:rPr lang="en-gb" sz="1200" b="0" i="0" u="none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  <a:hlinkClick r:id="rId3"/>
              </a:rPr>
              <a:t>http://www.liukastumis.info/turvallisempikaatumistapa_tasapainoharjoitteita.html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8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gb" sz="1800" b="0" i="0" u="sng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safety checklists for different age groups are available in Finnish, Swedish and English. </a:t>
            </a:r>
          </a:p>
          <a:p>
            <a:pPr marL="300038" lvl="1" indent="0" algn="l" rtl="0">
              <a:buNone/>
            </a:pPr>
            <a:r>
              <a:rPr lang="en-gb" sz="1800" b="0" i="0" u="none" baseline="0"/>
              <a:t>	The checklists for children’s safety are also available in Arabic and Somali, and the checklist for an older person’s safety is also available in Russian.</a:t>
            </a:r>
            <a:endParaRPr lang="en-gb" altLang="fi-FI" sz="18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7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baseline="0">
                <a:solidFill>
                  <a:srgbClr val="000000"/>
                </a:solidFill>
              </a:rPr>
              <a:t>The icons on the picture open explanations of each point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9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Watch the video, </a:t>
            </a:r>
          </a:p>
          <a:p>
            <a:pPr algn="l" rtl="0"/>
            <a:r>
              <a:rPr lang="en-gb" b="0" i="0" u="none" baseline="0"/>
              <a:t>discuss together: </a:t>
            </a:r>
          </a:p>
          <a:p>
            <a:pPr marL="171450" indent="-171450" algn="l" rtl="0">
              <a:buFontTx/>
              <a:buChar char="-"/>
            </a:pPr>
            <a:r>
              <a:rPr lang="en-gb" b="0" i="0" u="none" baseline="0"/>
              <a:t>Can you spot the drowning person?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C351A52-BE04-4B99-A3F2-C8EBA06F3930}" type="slidenum">
              <a:r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5749-8187-4445-BA4B-4BF907F53EA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47EC34E-C11E-4489-87D4-6F808AB2E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1" y="1"/>
            <a:ext cx="1176170" cy="11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F07F-6E5E-42F5-BDAA-57C766E49815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4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81E-2C0A-49B0-8989-5A597A88AFD9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98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A90A-EA77-45C8-80FF-B5AA175BD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5F06E-8D93-4679-A07E-3C26E83C4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25CE-8E91-4240-82A5-E4B565BF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719F-E0D2-4316-8338-C0E4E5FE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30B5-082D-45C3-8A14-AFC701BE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4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64E0-85D0-4CE1-87EB-59A9CA3C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8740-2C9B-4264-8CAA-E09EEB14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335B-DDA9-40EE-83B7-CB12E916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CA11B-387E-4862-A2E5-DC3288EF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0E94-F898-413F-A447-D409F37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15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8A6E-197A-46E1-B173-F9F0014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50A6-7338-4ABE-B2D8-E605E843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E520-1E0D-4C6D-8195-F4C86BF4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04E48-874C-43AB-A64B-33701FB5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1F44-A8C9-46A6-BB10-3C9845CE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331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1AA4-2727-4436-B0F3-28CD946B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3367-8E3D-49A5-9777-243854B31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9D25A-7413-4486-8A67-623EC233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D4D8F-A100-4B14-9F0F-B71BBD4F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2F1B9-640E-4E32-9FEC-90AED39C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974BC-490B-4563-8E4C-C1128CBD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98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8F75-BE48-483E-BD67-E9A064D7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F764B-1EBE-407E-BD78-412E2427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A1997-EBF0-4732-8542-75D01BC9F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65084-5804-4D25-A1C1-25932D9CA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CD03F-EEC2-4C22-B3A0-DD790C382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788D4-6541-4622-B079-2A0085A9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BEF95-A5F3-4291-92F7-B6C09435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FC2FE-42E1-418A-8D45-E84CD0FE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67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465E-3C64-4A0B-95DB-CC1C8AD1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B834A-1B6C-48BA-BC17-F79031A7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B2B96-49CB-45B8-AB9F-F4359A4D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5A4EE-B818-4A71-8B52-8CCB3A1C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648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CCE22-D987-4628-A772-1665DEE8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83936-7E34-4898-B241-32F8ACA9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D185-594C-4143-8B5A-ADF40CFC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1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7103-408E-4AC8-B0E6-FBA58A5A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8870-1301-45B8-B72F-323BCEC7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51F4-F722-497A-9690-1EA0910BF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32BC7-7C56-4E01-A979-916C3897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EE338-A893-4C6A-8594-094889A1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C0A8-622C-4E3F-AD88-B5340721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55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69CD-8C80-4C11-A82E-EEC683597115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EDBA9-DD03-4A54-A165-9754A7C65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0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7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AC24-FD3E-4797-952E-7CAA5DD0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67584-8462-4EFC-B504-FFD07278E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F9D05-D9CE-4990-BF19-911CEC870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C9A12-873F-4192-93F7-D084D056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C6CDE-4259-4D7B-8C9D-46AC381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BB714-981B-4A3D-8B53-97A5794C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14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A703-EE33-42A2-A4F5-8301EF23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D321F-9746-4B9E-ACD6-DE633BD68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3877-591A-4F41-9204-6EDE7C71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96C3-C055-43E3-A983-3C02BD3E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06AC-CA31-4C7A-9355-7D16AA10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58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30547-AD4D-40E7-90BD-1D9C94351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6C548-BC9B-46AC-9914-C6133E41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27AA-3395-4B22-A91E-CA574E86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1A07-AEC5-47B2-9E0E-9C904318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E8003-4C25-40AC-AB8B-AF3E88A8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921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D0EE-AAB5-4496-A136-4F75E728B293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3BE2-E13E-4890-83C8-5BC6D81963F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1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119B-E4C6-49F8-AE58-AA5EE64B764B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9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52EC-0681-44DD-AA29-0C3EC6D53108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03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B1E9-5000-4D1A-9BB2-23E5E293A416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31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59D-6F57-4476-A433-F66F45634E27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5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AD31-7535-4D9C-AC28-F1AE9BD32A3D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A78-6039-4052-A7B0-3FE41954322F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CBD02-803B-4431-BE02-965C5D2A4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1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27A8-C158-46D9-8F71-28240C2CA170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1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0EB8-193C-4D09-A0FA-8E9603D204E1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47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1DE0-DBCD-49D6-97EE-0D9D3E75C344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6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C7E6-32E6-40DB-BF47-44AC1EF7633C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3BA8-48B0-4C21-B47F-54847F9CB7B5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B3FB7B-10E6-49D6-86F2-A3BD79342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4CE1-85A7-4BD4-896F-47C3E1432DF5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1E8AE9-F95A-4300-B744-4DF7D68FD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8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DB1A-796C-4971-92CA-E4E6E6E9CB8A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984C8-C0BD-4606-AA1D-1FB2F11E8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A4FA-2922-4818-8FEB-72E80BAE54E7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7FF5-43DA-461C-BA91-835B9A480E57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D62-854B-4583-ADB9-08289737A651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CB298A-3ACF-4137-B834-BBF3429FB8DA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22A05-90C7-46EF-98D9-D5290444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89EC-8E98-453E-BC29-9E29F39B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A85D-DF3D-4EF6-A35B-2471582F6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9352-7CAD-480E-A21B-205821E24E49}" type="datetimeFigureOut">
              <a:rPr lang="fi-FI" smtClean="0"/>
              <a:t>25.10.2023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2C7A-5DB8-4B49-960E-00C7FEC94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4EA56-F492-4429-BD11-A93997BEC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AFE7-350A-4DBA-9340-A89CA6DE3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1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9C0957-F660-4DD2-A183-746DECAB5982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8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tic.s3.eu-west-1.amazonaws.com/kotitapaturma/2020/01/13082158/pysy_pystyssa_kenka_liukueste_valinnat_infograafi2020_ENG-scale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kuminen/vinkkeja-liikkumiseen/miten-lahtea-liikkeel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GkbeFujqqHZT7pHktH6-eEGxTbGs0J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titapaturma.fi/aineistopankki/kodin-turvallisuuden-tarkistuslista/#920976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titapaturma.fi/en/tietotyyppi/material/" TargetMode="External"/><Relationship Id="rId4" Type="http://schemas.openxmlformats.org/officeDocument/2006/relationships/hyperlink" Target="https://www.kotitapaturma.fi/en/tietotyyppi/safety-checklis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kumisen-turvallisuus/kaatumisten-ehkaisy-iakkaille-ja-laheisille/koti-ja-lahiympariston-turvallisu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KTqPloUi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isaastivesilla.fi/hukkuminen-2/tunnista-ja-pelasta-hukkuva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yttovDbVy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dnet.punainenristi.fi/system/files/page/TURVAKOUTSILAUKKU-%20sis%C3%A4lt%C3%B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system/files/page/OHJEET%20INDIKAAATTOREIDEN%20HAUSTA%20JA%20TULOSTEN%20HY%C3%96DYNT%C3%84MISEST%C3%84%20OSANA%20TILAISUUKSIA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kinstituutti.fi/liikkumisen-turvallisuus/kaatumisten-ehkaisy-ammattilaisille/materiaalia/kaatumisseul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kkinstituutti.fi/wp-content/uploads/2020/10/Checklist-falls-risk-factor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tic.s3.eu-west-1.amazonaws.com/kotitapaturma/2016/12/28133747/Pysypystyssa_kengat_esite_A5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D87B8-EAC1-4028-85CE-3288F468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pPr rtl="0"/>
            <a:r>
              <a:rPr lang="en-gb" b="1" i="0" u="none" baseline="0" dirty="0"/>
              <a:t>Prevention of home and leisure accidents –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7DC02-815A-46E5-BF07-5631F560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961D18E6-DA8F-52C7-D0B7-8BEEA2B8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2037302"/>
            <a:ext cx="3458249" cy="277524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8C9E35-E205-41A6-AE1F-FB8ECC12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Home safety coaching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306001-A2E2-45B3-B995-631D11F9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" y="1123837"/>
            <a:ext cx="3214303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7. Slip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gb" sz="1800" b="0" i="0" u="none" baseline="0" dirty="0"/>
              <a:t>Find out about different products that make walking in winter safer: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</a:t>
            </a:r>
            <a:r>
              <a:rPr lang="en-gb" sz="1800" b="0" i="0" u="none" baseline="0" dirty="0"/>
              <a:t>nti-slip protection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</a:t>
            </a:r>
            <a:r>
              <a:rPr lang="en-gb" sz="1800" b="0" i="0" u="none" baseline="0" dirty="0"/>
              <a:t>tudded shoes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H</a:t>
            </a:r>
            <a:r>
              <a:rPr lang="en-gb" sz="1800" b="0" i="0" u="none" baseline="0" dirty="0"/>
              <a:t>ip protectors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Walking sticks and poles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0" i="0" u="none" baseline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b="0" i="0" u="none" baseline="0" dirty="0"/>
              <a:t>Make use of the materials on pysypystyssä.fi and in particular</a:t>
            </a:r>
            <a:r>
              <a:rPr lang="en-gb" sz="1800" b="0" i="0" u="none" baseline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0" i="0" u="none" baseline="0" dirty="0">
                <a:solidFill>
                  <a:srgbClr val="F491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infographic on the different footwear and anti-slip options. </a:t>
            </a:r>
            <a:endParaRPr lang="en-gb" sz="18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b="0" i="0" u="none" baseline="0" dirty="0"/>
              <a:t>It is a good idea to make use of the contents of the Safety Coach bag.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22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sz="3200" b="1" i="0" u="none" baseline="0" dirty="0"/>
              <a:t>Task 8. Discussion in pairs, falls from a height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Why do falls from a height occur?</a:t>
            </a:r>
          </a:p>
          <a:p>
            <a:pPr algn="l" rtl="0">
              <a:lnSpc>
                <a:spcPct val="100000"/>
              </a:lnSpc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Could they be prevented? How? Any experiences?</a:t>
            </a:r>
          </a:p>
          <a:p>
            <a:pPr algn="l" rtl="0">
              <a:lnSpc>
                <a:spcPct val="100000"/>
              </a:lnSpc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The following slides describe the factors involved in a fall and give examples of cases that can be addressed in the discussion. 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0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9. Discussion in pairs, falls from a height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Why do you climb high?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How do you prepare for climbing?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How can you climb safely?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0" indent="0" algn="l" rtl="0">
              <a:lnSpc>
                <a:spcPct val="100000"/>
              </a:lnSpc>
              <a:buNone/>
            </a:pPr>
            <a:r>
              <a:rPr lang="en-gb" sz="1800" b="0" i="0" u="none" baseline="0" dirty="0"/>
              <a:t>The following slides describe the factors involved in a fall and give examples of cases that can be addressed in the discussion. </a:t>
            </a:r>
          </a:p>
          <a:p>
            <a:pPr marL="0" indent="0" algn="l" rtl="0">
              <a:buNone/>
            </a:pPr>
            <a:r>
              <a:rPr lang="en-gb" b="0" i="0" u="none" baseline="0" dirty="0"/>
              <a:t> </a:t>
            </a:r>
            <a:endParaRPr lang="en-gb" altLang="en-US" dirty="0"/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16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AAB7-4B6B-4D06-A9CC-23225CDC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Factors associated with falls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D2C5-7A75-4720-91C9-A36C883EA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Falling off ladders and ladders tipping over when they are not firmly in place.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Work on roofs or other high places without a safety harness.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Falling from an aerial work platform, balcony, pier, sauna bench or other platform (railing too low).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Falling off a chair, stool or stepladder.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Falling down the stairs or off the bed.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Poor working position, such as having to reach.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In families with children, also stairs, shelves, windows,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B24F0-F82A-42B9-8E55-13706B20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BB672-0DD6-47BD-94E3-20177865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2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B5AC-5433-45DE-BCCE-7D694683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Examples of falls from a height 1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94E3-B095-417E-9860-EA0F94740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fell off a ladder while demolishing a barn alone.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ladder that had been laid against the wall slipped to the side, causing the person to fall to the concrete floor.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was working on the roof without a safety harness. They probably lost their balance and fell to the ground from a height of 6 metres.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was repairing a tin roof and fell from an aerial work platform (safety railing 110 cm, poor working position).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lost their balance and fell from the balcony of their home (railing 105 cm).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rider fell off their horse and suffered a hip injury. 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44185-F44F-44BD-B9C2-66EFFDB3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coaching, Serious accidents among working age adults (2016), Safety Investigation Authority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8A0D-33B4-4F5C-91E8-6FA7E2A4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55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E0FD-401E-4B5F-B3C6-CDA1177D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Examples of falls from a height 2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1685-0A13-47BA-BBEA-184AB862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with reduced mobility was walking alone on weak ice, the ice </a:t>
            </a:r>
            <a:r>
              <a:rPr lang="en-GB" sz="1800" b="0" i="0" u="none" baseline="0" dirty="0"/>
              <a:t>cracked,</a:t>
            </a:r>
            <a:r>
              <a:rPr lang="en-gb" sz="1800" b="0" i="0" u="none" baseline="0" dirty="0"/>
              <a:t> and the person fell through.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was alone in the sauna and fell from the benches, sustaining a serious injury.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is staying the night at a friend’s home and goes to the bathroom at night.  The corridor is dark and the layout unknown; the person falls down the nearby stairs.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A person loses their balance in a boat and falls head first into shallow water.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D0F5E-66D0-43F9-8035-B463D831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coaching, Serious accidents among working age adults (2016), Safety Investigation Authority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79B73-DBF8-408E-915C-62B7D33F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21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rtl="0"/>
            <a:r>
              <a:rPr lang="en-gb" sz="3200" b="1" i="0" u="none" baseline="0" dirty="0"/>
              <a:t>Task 10. Physical activity habit assessment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Together, assess the physical activity habits of an “imaginary person” and thereby familiarise yourselves with the tool and the physical activity recommendation</a:t>
            </a:r>
            <a:endParaRPr lang="en-gb" sz="1800" dirty="0">
              <a:solidFill>
                <a:srgbClr val="FFFFFF"/>
              </a:solidFill>
              <a:latin typeface="+mj-lt"/>
              <a:cs typeface="Arial"/>
            </a:endParaRPr>
          </a:p>
          <a:p>
            <a:pPr marL="0" lvl="0" indent="0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gb" sz="1800" b="1" dirty="0">
                <a:solidFill>
                  <a:srgbClr val="FFFFFF"/>
                </a:solidFill>
                <a:latin typeface="+mj-lt"/>
                <a:cs typeface="Arial"/>
              </a:rPr>
              <a:t>OR</a:t>
            </a:r>
            <a:endParaRPr lang="en-gb" sz="1800" b="1" i="0" u="none" baseline="0" dirty="0">
              <a:solidFill>
                <a:srgbClr val="FFFFFF"/>
              </a:solidFill>
              <a:latin typeface="+mj-lt"/>
              <a:cs typeface="Arial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Each participant assesses their own physical activity habits (if everyone has a smartphone) 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pPr marL="0" lvl="0" indent="0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gb" sz="16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Objective: </a:t>
            </a:r>
          </a:p>
          <a:p>
            <a:pPr marL="742950" lvl="1" indent="-285750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+mj-lt"/>
                <a:cs typeface="Arial"/>
              </a:rPr>
              <a:t>T</a:t>
            </a:r>
            <a:r>
              <a:rPr lang="en-gb" sz="16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o assess current physical activity habits</a:t>
            </a:r>
          </a:p>
          <a:p>
            <a:pPr marL="742950" lvl="1" indent="-285750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  <a:latin typeface="+mj-lt"/>
                <a:cs typeface="Arial"/>
              </a:rPr>
              <a:t>T</a:t>
            </a:r>
            <a:r>
              <a:rPr lang="en-gb" sz="16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o compare the habits to the physical activity recommendations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A pyramid of colorful objects&#10;&#10;Description automatically generated with medium confidence">
            <a:extLst>
              <a:ext uri="{FF2B5EF4-FFF2-40B4-BE49-F238E27FC236}">
                <a16:creationId xmlns:a16="http://schemas.microsoft.com/office/drawing/2014/main" id="{0311FD17-C4DF-539B-7CDC-E0267030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r="4138" b="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A7CD31F4-64FA-4BA0-9498-67783267A8C8}" type="slidenum">
              <a:rPr/>
              <a:pPr rtl="0"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6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118364" cy="1255469"/>
          </a:xfrm>
        </p:spPr>
        <p:txBody>
          <a:bodyPr>
            <a:noAutofit/>
          </a:bodyPr>
          <a:lstStyle/>
          <a:p>
            <a:pPr algn="l" rtl="0"/>
            <a:r>
              <a:rPr lang="en-gb" sz="3200" b="1" i="0" u="none" baseline="0" dirty="0">
                <a:ea typeface="Arial"/>
                <a:cs typeface="Arial"/>
                <a:sym typeface="Arial"/>
              </a:rPr>
              <a:t>Task 11. </a:t>
            </a:r>
            <a:br>
              <a:rPr lang="en-gb" sz="3200" b="1" dirty="0">
                <a:cs typeface="Arial"/>
              </a:rPr>
            </a:br>
            <a:r>
              <a:rPr lang="en-gb" sz="3200" b="1" i="0" u="none" baseline="0" dirty="0">
                <a:ea typeface="Arial"/>
                <a:cs typeface="Arial"/>
                <a:sym typeface="Arial"/>
              </a:rPr>
              <a:t>How do I start moving?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marL="457200" lvl="0" indent="-457200" algn="l" defTabSz="457200" rtl="0">
              <a:lnSpc>
                <a:spcPct val="100000"/>
              </a:lnSpc>
              <a:spcBef>
                <a:spcPct val="20000"/>
              </a:spcBef>
              <a:buClrTx/>
              <a:buFontTx/>
              <a:buAutoNum type="arabicParenR"/>
            </a:pPr>
            <a:r>
              <a:rPr lang="en-gb" sz="1800" b="0" i="0" u="none" baseline="0" dirty="0">
                <a:solidFill>
                  <a:schemeClr val="bg1"/>
                </a:solidFill>
                <a:ea typeface="ヒラギノ角ゴ Pro W3" charset="0"/>
                <a:cs typeface="Arial"/>
              </a:rPr>
              <a:t>In groups/pairs, consider the question: what do you think about physical activity? </a:t>
            </a:r>
          </a:p>
          <a:p>
            <a:pPr marL="457200" lvl="0" indent="-457200" algn="l" defTabSz="457200" rtl="0">
              <a:lnSpc>
                <a:spcPct val="100000"/>
              </a:lnSpc>
              <a:spcBef>
                <a:spcPct val="20000"/>
              </a:spcBef>
              <a:buClrTx/>
              <a:buFontTx/>
              <a:buAutoNum type="arabicParenR"/>
            </a:pP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/>
              </a:rPr>
              <a:t>How</a:t>
            </a: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ヒラギノ角ゴ Pro W3" pitchFamily="-60" charset="-128"/>
              </a:rPr>
              <a:t> can you incorporate physical activity into familiar everyday situations that are important to you? </a:t>
            </a:r>
          </a:p>
          <a:p>
            <a:pPr marL="457200" lvl="0" indent="-457200" algn="l" defTabSz="457200" rtl="0">
              <a:lnSpc>
                <a:spcPct val="100000"/>
              </a:lnSpc>
              <a:spcBef>
                <a:spcPct val="20000"/>
              </a:spcBef>
              <a:buClrTx/>
              <a:buFontTx/>
              <a:buAutoNum type="arabicParenR"/>
            </a:pP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/>
              </a:rPr>
              <a:t>Make use of UKK Institute’s tips on </a:t>
            </a: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start moving </a:t>
            </a: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/>
              </a:rPr>
              <a:t> </a:t>
            </a:r>
            <a:endParaRPr lang="en-gb" sz="1800" dirty="0">
              <a:solidFill>
                <a:schemeClr val="bg1"/>
              </a:solidFill>
              <a:ea typeface="ヒラギノ角ゴ Pro W3" charset="0"/>
              <a:cs typeface="Arial"/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97CC09-D3DF-413C-878A-F16C14A29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3" t="17057" r="14944" b="30685"/>
          <a:stretch/>
        </p:blipFill>
        <p:spPr>
          <a:xfrm>
            <a:off x="5137461" y="1820155"/>
            <a:ext cx="6193767" cy="32176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A7CD31F4-64FA-4BA0-9498-67783267A8C8}" type="slidenum">
              <a:rPr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4A8F1A0-E82D-5525-E1F2-02318ECED9F6}"/>
              </a:ext>
            </a:extLst>
          </p:cNvPr>
          <p:cNvSpPr txBox="1"/>
          <p:nvPr/>
        </p:nvSpPr>
        <p:spPr>
          <a:xfrm>
            <a:off x="6803752" y="1991032"/>
            <a:ext cx="2861187" cy="646331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b="1" i="0" u="none" baseline="0">
                <a:solidFill>
                  <a:schemeClr val="bg1"/>
                </a:solidFill>
              </a:rPr>
              <a:t>Tips</a:t>
            </a:r>
            <a:br>
              <a:rPr lang="en-gb">
                <a:solidFill>
                  <a:schemeClr val="bg1"/>
                </a:solidFill>
              </a:rPr>
            </a:br>
            <a:r>
              <a:rPr lang="en-gb" b="0" i="0" u="none" baseline="0">
                <a:solidFill>
                  <a:schemeClr val="bg1"/>
                </a:solidFill>
              </a:rPr>
              <a:t>for starting physical activity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55B92C6-6BE3-3E18-7C52-5E70AFC57838}"/>
              </a:ext>
            </a:extLst>
          </p:cNvPr>
          <p:cNvSpPr txBox="1"/>
          <p:nvPr/>
        </p:nvSpPr>
        <p:spPr>
          <a:xfrm>
            <a:off x="5368413" y="2888013"/>
            <a:ext cx="727587" cy="307777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i="0" u="none" baseline="0" dirty="0">
                <a:solidFill>
                  <a:schemeClr val="bg1"/>
                </a:solidFill>
              </a:rPr>
              <a:t>Reflect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AB48B5F-C5F4-6F59-9695-6CD239EA29BE}"/>
              </a:ext>
            </a:extLst>
          </p:cNvPr>
          <p:cNvSpPr txBox="1"/>
          <p:nvPr/>
        </p:nvSpPr>
        <p:spPr>
          <a:xfrm>
            <a:off x="6181456" y="2897713"/>
            <a:ext cx="819555" cy="307777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i="0" u="none" baseline="0" dirty="0">
                <a:solidFill>
                  <a:schemeClr val="bg1"/>
                </a:solidFill>
              </a:rPr>
              <a:t>     Try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B30E253-602F-9E5D-20F5-48F146146789}"/>
              </a:ext>
            </a:extLst>
          </p:cNvPr>
          <p:cNvSpPr txBox="1"/>
          <p:nvPr/>
        </p:nvSpPr>
        <p:spPr>
          <a:xfrm>
            <a:off x="7112204" y="2897713"/>
            <a:ext cx="1081105" cy="307777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i="0" u="none" baseline="0" dirty="0">
                <a:solidFill>
                  <a:schemeClr val="bg1"/>
                </a:solidFill>
              </a:rPr>
              <a:t>        Plan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AC6EEDC-E2F0-220B-E55A-59A54E38A76E}"/>
              </a:ext>
            </a:extLst>
          </p:cNvPr>
          <p:cNvSpPr txBox="1"/>
          <p:nvPr/>
        </p:nvSpPr>
        <p:spPr>
          <a:xfrm>
            <a:off x="8199914" y="2897713"/>
            <a:ext cx="727587" cy="307777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i="0" u="none" baseline="0" dirty="0">
                <a:solidFill>
                  <a:schemeClr val="bg1"/>
                </a:solidFill>
              </a:rPr>
              <a:t>Decide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A41B192-2DEB-2BBB-4FC0-CB9F08615629}"/>
              </a:ext>
            </a:extLst>
          </p:cNvPr>
          <p:cNvSpPr txBox="1"/>
          <p:nvPr/>
        </p:nvSpPr>
        <p:spPr>
          <a:xfrm>
            <a:off x="8990142" y="2897713"/>
            <a:ext cx="1256432" cy="307777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 i="0" u="none" baseline="0" dirty="0">
                <a:solidFill>
                  <a:schemeClr val="bg1"/>
                </a:solidFill>
              </a:rPr>
              <a:t>Acknowledge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F5A01C0-52B0-018D-3631-01883D4D3645}"/>
              </a:ext>
            </a:extLst>
          </p:cNvPr>
          <p:cNvSpPr txBox="1"/>
          <p:nvPr/>
        </p:nvSpPr>
        <p:spPr>
          <a:xfrm>
            <a:off x="10177541" y="2637363"/>
            <a:ext cx="968122" cy="738664"/>
          </a:xfrm>
          <a:prstGeom prst="rect">
            <a:avLst/>
          </a:prstGeom>
          <a:solidFill>
            <a:srgbClr val="2D5E5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 i="0" u="none" baseline="0" dirty="0">
                <a:solidFill>
                  <a:schemeClr val="bg1"/>
                </a:solidFill>
              </a:rPr>
              <a:t>Prepare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i="0" u="none" baseline="0" dirty="0">
                <a:solidFill>
                  <a:schemeClr val="bg1"/>
                </a:solidFill>
              </a:rPr>
              <a:t>and anticipate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8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8921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12. Functional 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Teach the group a short example of how to improve balance and/or muscle strength in everyday life, either with the following slides or by using the videos on strength and balance training (four videos on YouTube, Strength in Old Age)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gb" sz="1800" b="0" i="0" u="none" baseline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https://www.youtube.com/playlist?list=PLSGkbeFujqqHZT7pHktH6-eEGxTbGs0J7</a:t>
            </a:r>
            <a:endParaRPr lang="en-gb" sz="1800" dirty="0">
              <a:solidFill>
                <a:schemeClr val="accent2"/>
              </a:solidFill>
            </a:endParaRP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1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Balance exercise: ‘Rooster step’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06" y="2199873"/>
            <a:ext cx="6451109" cy="3635847"/>
          </a:xfrm>
        </p:spPr>
        <p:txBody>
          <a:bodyPr anchor="t">
            <a:normAutofit fontScale="92500" lnSpcReduction="20000"/>
          </a:bodyPr>
          <a:lstStyle/>
          <a:p>
            <a:pPr marL="34290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900" b="1" i="0" u="none" baseline="0" dirty="0">
                <a:solidFill>
                  <a:schemeClr val="bg1"/>
                </a:solidFill>
                <a:latin typeface="+mj-lt"/>
                <a:cs typeface="Arial"/>
              </a:rPr>
              <a:t>Starting position</a:t>
            </a:r>
          </a:p>
          <a:p>
            <a:pPr marL="628650" lvl="0" indent="-28575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b="0" i="0" u="none" baseline="0" dirty="0">
                <a:solidFill>
                  <a:schemeClr val="bg1"/>
                </a:solidFill>
                <a:latin typeface="+mj-lt"/>
                <a:cs typeface="Arial"/>
              </a:rPr>
              <a:t>Stand with your feet slightly apart and hands on your hips.</a:t>
            </a:r>
          </a:p>
          <a:p>
            <a:pPr marL="34290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900" b="1" i="0" u="none" baseline="0" dirty="0">
                <a:solidFill>
                  <a:schemeClr val="bg1"/>
                </a:solidFill>
                <a:latin typeface="+mj-lt"/>
                <a:cs typeface="Arial"/>
              </a:rPr>
              <a:t>Exercise description</a:t>
            </a:r>
          </a:p>
          <a:p>
            <a:pPr marL="628650" lvl="0" indent="-28575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b="0" i="0" u="none" baseline="0" dirty="0">
                <a:solidFill>
                  <a:schemeClr val="bg1"/>
                </a:solidFill>
                <a:latin typeface="+mj-lt"/>
                <a:cs typeface="Arial"/>
              </a:rPr>
              <a:t>Lift your right leg up with the knee bent and straighten the knee. Bend the knee and lower the leg. Repeat a few times and then switch legs.</a:t>
            </a:r>
          </a:p>
          <a:p>
            <a:pPr marL="34290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900" b="1" i="0" u="none" baseline="0" dirty="0">
                <a:solidFill>
                  <a:schemeClr val="bg1"/>
                </a:solidFill>
                <a:latin typeface="+mj-lt"/>
                <a:cs typeface="Arial"/>
              </a:rPr>
              <a:t>Things to note</a:t>
            </a:r>
          </a:p>
          <a:p>
            <a:pPr marL="628650" lvl="0" indent="-28575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b="0" i="0" u="none" baseline="0" dirty="0">
                <a:solidFill>
                  <a:schemeClr val="bg1"/>
                </a:solidFill>
                <a:latin typeface="+mj-lt"/>
                <a:cs typeface="Arial"/>
              </a:rPr>
              <a:t>Keep your back straight and your supporting leg slightly bent.</a:t>
            </a:r>
          </a:p>
          <a:p>
            <a:pPr marL="34290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900" b="1" i="0" u="none" baseline="0" dirty="0">
                <a:solidFill>
                  <a:schemeClr val="bg1"/>
                </a:solidFill>
                <a:latin typeface="+mj-lt"/>
                <a:cs typeface="Arial"/>
              </a:rPr>
              <a:t>Grounds for the exercise</a:t>
            </a:r>
          </a:p>
          <a:p>
            <a:pPr marL="628650" lvl="0" indent="-28575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b="0" i="0" u="none" baseline="0" dirty="0">
                <a:solidFill>
                  <a:schemeClr val="bg1"/>
                </a:solidFill>
                <a:latin typeface="+mj-lt"/>
                <a:cs typeface="Arial"/>
              </a:rPr>
              <a:t>The exercise strengthens the thigh muscles and improves balance.</a:t>
            </a:r>
          </a:p>
          <a:p>
            <a:endParaRPr lang="en-gb" sz="1700" dirty="0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83494F-2CCD-4AAC-8912-C8575726A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4826" b="3"/>
          <a:stretch/>
        </p:blipFill>
        <p:spPr>
          <a:xfrm flipH="1"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/>
              <a:t>Home safety coaching, voitas.fi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A7CD31F4-64FA-4BA0-9498-67783267A8C8}" type="slidenum">
              <a:rPr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8A972-61FA-435B-8CAD-661E368AB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75" y="0"/>
            <a:ext cx="1092177" cy="719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BCD8E-5B6F-4924-85F3-CFB6B9789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74" y="136525"/>
            <a:ext cx="2487220" cy="4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0120-3C60-43FC-BEE0-3F3422F3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>
                <a:solidFill>
                  <a:schemeClr val="bg1"/>
                </a:solidFill>
              </a:rPr>
              <a:t>Tasks and exercises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D83E-48CE-4D38-9D70-39B2A67AD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Task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1-2</a:t>
            </a:r>
            <a:r>
              <a:rPr lang="en-gb" sz="1600" b="0" i="0" u="none" baseline="0" dirty="0"/>
              <a:t> Accidents in general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3-5</a:t>
            </a:r>
            <a:r>
              <a:rPr lang="en-gb" sz="1600" b="0" i="0" u="none" baseline="0" dirty="0"/>
              <a:t> Falls and fall risk assessment</a:t>
            </a:r>
            <a:endParaRPr lang="en-gb" sz="1600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6-7</a:t>
            </a:r>
            <a:r>
              <a:rPr lang="en-gb" sz="1600" b="0" i="0" u="none" baseline="0" dirty="0"/>
              <a:t> Slips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8-9</a:t>
            </a:r>
            <a:r>
              <a:rPr lang="en-gb" sz="1600" b="0" i="0" u="none" baseline="0" dirty="0"/>
              <a:t> Falls from a height</a:t>
            </a:r>
            <a:endParaRPr lang="en-gb" sz="1600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10-</a:t>
            </a:r>
            <a:r>
              <a:rPr lang="en-GB" sz="1600" b="1" dirty="0"/>
              <a:t>11 </a:t>
            </a:r>
            <a:r>
              <a:rPr lang="en-gb" sz="1600" b="0" i="0" u="none" baseline="0" dirty="0"/>
              <a:t>Physical activity habit assessment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12</a:t>
            </a:r>
            <a:r>
              <a:rPr lang="en-gb" sz="1600" b="0" i="0" u="none" baseline="0" dirty="0"/>
              <a:t> Functional exercise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13-15</a:t>
            </a:r>
            <a:r>
              <a:rPr lang="en-gb" sz="1600" b="0" i="0" u="none" baseline="0" dirty="0"/>
              <a:t> Home safety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16</a:t>
            </a:r>
            <a:r>
              <a:rPr lang="en-gb" sz="1600" b="0" i="0" u="none" baseline="0" dirty="0"/>
              <a:t> Fire safety</a:t>
            </a:r>
            <a:endParaRPr lang="en-gb" sz="1600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17-18</a:t>
            </a:r>
            <a:r>
              <a:rPr lang="en-gb" sz="1600" b="0" i="0" u="none" baseline="0" dirty="0"/>
              <a:t> Water safety</a:t>
            </a:r>
            <a:endParaRPr lang="en-gb" sz="1600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19-21</a:t>
            </a:r>
            <a:r>
              <a:rPr lang="en-gb" sz="1600" b="0" i="0" u="none" baseline="0" dirty="0"/>
              <a:t> Bringing up the subject</a:t>
            </a:r>
            <a:endParaRPr lang="en-gb" sz="1600" dirty="0"/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22-23</a:t>
            </a:r>
            <a:r>
              <a:rPr lang="en-GB" sz="1600" b="0" i="0" u="none" baseline="0" dirty="0"/>
              <a:t> </a:t>
            </a:r>
            <a:r>
              <a:rPr lang="en-gb" sz="1600" b="0" i="0" u="none" baseline="0" dirty="0"/>
              <a:t>Memory disorders and accidents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gb" sz="1600" b="1" i="0" u="none" baseline="0" dirty="0"/>
              <a:t>24</a:t>
            </a:r>
            <a:r>
              <a:rPr lang="en-gb" sz="1600" b="0" i="0" u="none" baseline="0" dirty="0"/>
              <a:t> Safety Coach bag</a:t>
            </a: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D51E4-9DB1-4AEF-9F62-6C235A8A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0F1F8-AC86-4286-A1AB-F1E3FBE8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82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Balance exercise: ‘Jump-start’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22" y="2194372"/>
            <a:ext cx="6451109" cy="3785188"/>
          </a:xfrm>
        </p:spPr>
        <p:txBody>
          <a:bodyPr anchor="t">
            <a:normAutofit lnSpcReduction="10000"/>
          </a:bodyPr>
          <a:lstStyle/>
          <a:p>
            <a:pPr marL="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800" b="1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Starting position</a:t>
            </a:r>
          </a:p>
          <a:p>
            <a:pPr marL="342900" lvl="0" indent="-34290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Sit up straight at the edge of the seat.</a:t>
            </a:r>
          </a:p>
          <a:p>
            <a:pPr marL="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800" b="1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Exercise description</a:t>
            </a:r>
          </a:p>
          <a:p>
            <a:pPr marL="342900" lvl="0" indent="-34290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Lean your upper body forward and stand up. Sit back down very slowly. Repeat a few times.</a:t>
            </a:r>
          </a:p>
          <a:p>
            <a:pPr marL="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800" b="1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Things to note</a:t>
            </a:r>
          </a:p>
          <a:p>
            <a:pPr marL="342900" lvl="0" indent="-34290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 sufficient forward lean makes it easier to both stand up and take your time when sitting back down.</a:t>
            </a:r>
          </a:p>
          <a:p>
            <a:pPr marL="0" lvl="0" indent="0" algn="l" defTabSz="457200" rtl="0">
              <a:lnSpc>
                <a:spcPct val="110000"/>
              </a:lnSpc>
              <a:spcBef>
                <a:spcPct val="20000"/>
              </a:spcBef>
              <a:buClrTx/>
              <a:buNone/>
            </a:pPr>
            <a:r>
              <a:rPr lang="en-gb" sz="1800" b="1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Grounds for the exercise</a:t>
            </a:r>
          </a:p>
          <a:p>
            <a:pPr marL="342900" lvl="0" indent="-342900" algn="l" defTabSz="457200" rtl="0">
              <a:lnSpc>
                <a:spcPct val="110000"/>
              </a:lnSpc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exercise strengthens your leg muscles and makes it easier to stand up. 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buClrTx/>
              <a:buNone/>
            </a:pPr>
            <a:endParaRPr lang="en-gb" sz="1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889845A-9309-485B-A228-FD26FAA0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 r="2" b="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/>
              <a:t>Home safety coaching, voitas.fi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A7CD31F4-64FA-4BA0-9498-67783267A8C8}" type="slidenum">
              <a:rPr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1CA9A-9E7D-48EA-9ECC-E8854DA0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74" y="136525"/>
            <a:ext cx="2487220" cy="470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E9171-E5FD-43AE-AB23-F3BFD99BB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75" y="0"/>
            <a:ext cx="1092177" cy="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13. Home safety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>
                <a:latin typeface="+mj-lt"/>
                <a:ea typeface="+mj-lt"/>
                <a:cs typeface="+mj-lt"/>
                <a:sym typeface="+mj-lt"/>
              </a:rPr>
              <a:t> In groups or pairs</a:t>
            </a:r>
            <a:r>
              <a:rPr lang="en-gb" sz="1800" b="0" i="0" u="none" baseline="0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j-lt"/>
              </a:rPr>
              <a:t>, </a:t>
            </a:r>
            <a:r>
              <a:rPr lang="en-gb" sz="1800" b="0" i="0" u="none" baseline="0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have a look at the home safety checklist,</a:t>
            </a:r>
            <a:r>
              <a:rPr lang="en-gb" sz="1800" b="0" i="0" u="none" baseline="0" dirty="0">
                <a:latin typeface="+mj-lt"/>
                <a:ea typeface="+mj-lt"/>
                <a:cs typeface="+mj-lt"/>
                <a:sym typeface="+mj-lt"/>
              </a:rPr>
              <a:t> which can be completed online.</a:t>
            </a: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>
                <a:latin typeface="+mj-lt"/>
                <a:ea typeface="+mj-lt"/>
                <a:cs typeface="+mj-lt"/>
                <a:sym typeface="+mj-lt"/>
              </a:rPr>
              <a:t> Also take a look at the </a:t>
            </a:r>
            <a:r>
              <a:rPr lang="en-gb" sz="1800" b="0" i="0" u="none" baseline="0" dirty="0">
                <a:latin typeface="+mj-lt"/>
                <a:ea typeface="+mj-lt"/>
                <a:cs typeface="+mj-lt"/>
                <a:sym typeface="+mj-lt"/>
                <a:hlinkClick r:id="rId4"/>
              </a:rPr>
              <a:t>safety checklists for different age groups </a:t>
            </a:r>
            <a:r>
              <a:rPr lang="en-gb" sz="1800" b="0" i="0" u="none" baseline="0" dirty="0">
                <a:latin typeface="+mj-lt"/>
                <a:cs typeface="Arial" panose="020B0604020202020204" pitchFamily="34" charset="0"/>
              </a:rPr>
              <a:t>and those that can be downloaded or ordered from the </a:t>
            </a:r>
            <a:r>
              <a:rPr lang="en-gb" sz="1800" b="0" i="0" u="none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  <a:hlinkClick r:id="rId5"/>
              </a:rPr>
              <a:t>material bank</a:t>
            </a:r>
            <a:r>
              <a:rPr lang="en-gb" sz="1800" b="0" i="0" u="none" baseline="0" dirty="0">
                <a:latin typeface="+mj-lt"/>
                <a:cs typeface="Arial" panose="020B0604020202020204" pitchFamily="34" charset="0"/>
                <a:hlinkClick r:id="rId5"/>
              </a:rPr>
              <a:t>. </a:t>
            </a:r>
            <a:endParaRPr lang="en-gb" sz="1800" dirty="0">
              <a:latin typeface="+mj-lt"/>
            </a:endParaRP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>
                <a:latin typeface="+mj-lt"/>
                <a:cs typeface="Arial" panose="020B0604020202020204" pitchFamily="34" charset="0"/>
              </a:rPr>
              <a:t> Discuss how you could use the checklists. </a:t>
            </a: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>
                <a:latin typeface="+mj-lt"/>
                <a:cs typeface="Arial" panose="020B0604020202020204" pitchFamily="34" charset="0"/>
              </a:rPr>
              <a:t> How often should the lists be updated? </a:t>
            </a:r>
            <a:endParaRPr lang="en-gb" sz="18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4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Task 14. Home safety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marL="457200" lvl="0" indent="-45720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 panose="020B0604020202020204" pitchFamily="34" charset="0"/>
              </a:rPr>
              <a:t>Take a look at the most common hazards at home </a:t>
            </a: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 the help of this picture by the UKK Institute</a:t>
            </a: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 panose="020B0604020202020204" pitchFamily="34" charset="0"/>
              </a:rPr>
              <a:t>. </a:t>
            </a:r>
          </a:p>
          <a:p>
            <a:pPr marL="457200" lvl="0" indent="-45720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n-gb" sz="1800" b="0" i="0" u="none" baseline="0" dirty="0">
                <a:solidFill>
                  <a:schemeClr val="bg1"/>
                </a:solidFill>
                <a:ea typeface="ヒラギノ角ゴ Pro W3" pitchFamily="-60" charset="-128"/>
                <a:cs typeface="Arial" panose="020B0604020202020204" pitchFamily="34" charset="0"/>
              </a:rPr>
              <a:t>Think about how these things function in your own home.</a:t>
            </a:r>
          </a:p>
          <a:p>
            <a:pPr marL="457200" lvl="0" indent="-45720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n-gb" sz="1800" b="0" i="0" u="none" baseline="0" dirty="0">
                <a:solidFill>
                  <a:schemeClr val="bg1"/>
                </a:solidFill>
                <a:ea typeface="ヒラギノ角ゴ Pro W3" charset="0"/>
              </a:rPr>
              <a:t>If you had to choose one remedy, what would it be? </a:t>
            </a:r>
          </a:p>
        </p:txBody>
      </p:sp>
      <p:pic>
        <p:nvPicPr>
          <p:cNvPr id="6" name="Content Placeholder 5" descr="Diagram, timeline&#10;&#10;Description automatically generated">
            <a:extLst>
              <a:ext uri="{FF2B5EF4-FFF2-40B4-BE49-F238E27FC236}">
                <a16:creationId xmlns:a16="http://schemas.microsoft.com/office/drawing/2014/main" id="{A2312DFE-1401-46D9-A937-964092E22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3" t="21735" r="12313" b="5747"/>
          <a:stretch/>
        </p:blipFill>
        <p:spPr>
          <a:xfrm>
            <a:off x="5137463" y="1297892"/>
            <a:ext cx="6193767" cy="42667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A7CD31F4-64FA-4BA0-9498-67783267A8C8}" type="slidenum">
              <a:rPr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7185A4F-989A-F83C-8EFE-E1D5E0F82635}"/>
              </a:ext>
            </a:extLst>
          </p:cNvPr>
          <p:cNvSpPr txBox="1"/>
          <p:nvPr/>
        </p:nvSpPr>
        <p:spPr>
          <a:xfrm>
            <a:off x="5320076" y="1572006"/>
            <a:ext cx="783544" cy="507831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Lack of railings and handles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AC32858-47BD-DDE5-5935-CF67EB6965C3}"/>
              </a:ext>
            </a:extLst>
          </p:cNvPr>
          <p:cNvSpPr txBox="1"/>
          <p:nvPr/>
        </p:nvSpPr>
        <p:spPr>
          <a:xfrm>
            <a:off x="6214702" y="1641255"/>
            <a:ext cx="783544" cy="369332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Unstable furniture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A4F4CEF-2E40-50D5-D1D4-F0BAC1C9FB9C}"/>
              </a:ext>
            </a:extLst>
          </p:cNvPr>
          <p:cNvSpPr txBox="1"/>
          <p:nvPr/>
        </p:nvSpPr>
        <p:spPr>
          <a:xfrm>
            <a:off x="7109328" y="1641255"/>
            <a:ext cx="874984" cy="369332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Cabinets too high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2881542-3AAD-115B-0346-DF156210F884}"/>
              </a:ext>
            </a:extLst>
          </p:cNvPr>
          <p:cNvSpPr txBox="1"/>
          <p:nvPr/>
        </p:nvSpPr>
        <p:spPr>
          <a:xfrm>
            <a:off x="9084356" y="1587246"/>
            <a:ext cx="867364" cy="507831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Slippery floor and lack of safe support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D252278-FD4D-DFC0-E3AB-CB9546F5B7E7}"/>
              </a:ext>
            </a:extLst>
          </p:cNvPr>
          <p:cNvSpPr txBox="1"/>
          <p:nvPr/>
        </p:nvSpPr>
        <p:spPr>
          <a:xfrm>
            <a:off x="5334693" y="4985913"/>
            <a:ext cx="932792" cy="230832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 dirty="0">
                <a:solidFill>
                  <a:schemeClr val="bg1"/>
                </a:solidFill>
              </a:rPr>
              <a:t>Cords lying underfoot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07A269A-36D7-7E1E-5689-3ECFB1E7AAAE}"/>
              </a:ext>
            </a:extLst>
          </p:cNvPr>
          <p:cNvSpPr txBox="1"/>
          <p:nvPr/>
        </p:nvSpPr>
        <p:spPr>
          <a:xfrm>
            <a:off x="6388514" y="4916662"/>
            <a:ext cx="1135446" cy="507831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Bunched-up rugs and protruding corners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233F158-0024-25A4-4FC0-96FDEC12E3DF}"/>
              </a:ext>
            </a:extLst>
          </p:cNvPr>
          <p:cNvSpPr txBox="1"/>
          <p:nvPr/>
        </p:nvSpPr>
        <p:spPr>
          <a:xfrm>
            <a:off x="7714460" y="4916662"/>
            <a:ext cx="783544" cy="507831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Poor and inadequate lighting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42104F8-70FD-A20D-D8E5-62232CEF8866}"/>
              </a:ext>
            </a:extLst>
          </p:cNvPr>
          <p:cNvSpPr txBox="1"/>
          <p:nvPr/>
        </p:nvSpPr>
        <p:spPr>
          <a:xfrm>
            <a:off x="8731587" y="4985911"/>
            <a:ext cx="1041578" cy="369332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>
                <a:solidFill>
                  <a:schemeClr val="bg1"/>
                </a:solidFill>
              </a:rPr>
              <a:t>Obstructed pathways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0EF8D09-0C87-3E65-0B38-0DDF01656AC9}"/>
              </a:ext>
            </a:extLst>
          </p:cNvPr>
          <p:cNvSpPr txBox="1"/>
          <p:nvPr/>
        </p:nvSpPr>
        <p:spPr>
          <a:xfrm>
            <a:off x="9864113" y="4985911"/>
            <a:ext cx="1041578" cy="369332"/>
          </a:xfrm>
          <a:prstGeom prst="rect">
            <a:avLst/>
          </a:prstGeom>
          <a:solidFill>
            <a:srgbClr val="3A455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gb" sz="900" b="0" i="0" u="none" baseline="0" dirty="0">
                <a:solidFill>
                  <a:schemeClr val="bg1"/>
                </a:solidFill>
              </a:rPr>
              <a:t>High thresholds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7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5F2E-4882-47CD-838F-793F176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15. Sharp and hot objects 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24EA-E8E0-4758-9397-B298821E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 Discuss in groups/pairs what kinds of sharp objects you have at home.</a:t>
            </a: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 What are they used for?</a:t>
            </a: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 How often are they used?</a:t>
            </a: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 Are they hazards?</a:t>
            </a:r>
          </a:p>
          <a:p>
            <a:pPr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 Where do you store them?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75F4A-ADBE-4659-85F5-7FA9A1B8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9C5F-EB91-4F0D-8E4C-45DA68A0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797-2971-40C5-96CF-39D84190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3839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16. Fire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125-3593-47DE-A484-C064A040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gb" sz="1800" b="0" i="0" u="none" baseline="0" dirty="0"/>
              <a:t>In groups/pairs, think about at least two of these questions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Why should you not go into a stairwell or other space if there is smoke?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Why is there so much talk about fires when more people die of falls?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How have I handled fire safety in my own home?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What could I do better?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Am I able to exit my home via the emergency exit within 2–3 minutes of hearing the smoke alarm?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Why should the smoke alarm be on the ceiling?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3BB6-8462-4AC9-913E-F32AD1E0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2274-4BFB-4C21-86B9-62CEDD4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31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797-2971-40C5-96CF-39D84190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7797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17. Water safety: Discuss in pairs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125-3593-47DE-A484-C064A040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Have you or a loved one had a near miss on the water?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What happened? Could it have been prevented? How?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How could water safety be improved?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3BB6-8462-4AC9-913E-F32AD1E0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2274-4BFB-4C21-86B9-62CEDD4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0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797-2971-40C5-96CF-39D84190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18. Discussion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125-3593-47DE-A484-C064A0406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gb" sz="1800" b="0" i="0" u="none" baseline="0" dirty="0"/>
              <a:t>Watch the videos and discuss: </a:t>
            </a:r>
          </a:p>
          <a:p>
            <a:pPr>
              <a:lnSpc>
                <a:spcPct val="100000"/>
              </a:lnSpc>
            </a:pPr>
            <a:r>
              <a:rPr lang="en-gb" sz="1800" b="0" i="0" u="none" baseline="0" dirty="0"/>
              <a:t>Can you identify when a person is drowning?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0" i="0" u="none" baseline="0" dirty="0"/>
          </a:p>
          <a:p>
            <a:pPr marL="0" indent="0" algn="l" rtl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accent2"/>
                </a:solidFill>
                <a:hlinkClick r:id="rId3"/>
              </a:rPr>
              <a:t>Sport the drowning </a:t>
            </a:r>
            <a:r>
              <a:rPr lang="en-GB" sz="1800" dirty="0">
                <a:solidFill>
                  <a:schemeClr val="accent2"/>
                </a:solidFill>
                <a:hlinkClick r:id="rId3"/>
              </a:rPr>
              <a:t>–</a:t>
            </a:r>
            <a:r>
              <a:rPr lang="en-gb" sz="1800" dirty="0">
                <a:solidFill>
                  <a:schemeClr val="accent2"/>
                </a:solidFill>
                <a:hlinkClick r:id="rId3"/>
              </a:rPr>
              <a:t> </a:t>
            </a:r>
            <a:r>
              <a:rPr lang="en-gb" sz="1800" dirty="0" err="1">
                <a:solidFill>
                  <a:schemeClr val="accent2"/>
                </a:solidFill>
                <a:hlinkClick r:id="rId3"/>
              </a:rPr>
              <a:t>Youtube</a:t>
            </a:r>
            <a:r>
              <a:rPr lang="en-gb" sz="1800" dirty="0">
                <a:solidFill>
                  <a:schemeClr val="accent2"/>
                </a:solidFill>
                <a:hlinkClick r:id="rId3"/>
              </a:rPr>
              <a:t> video</a:t>
            </a:r>
            <a:endParaRPr lang="en-gb" sz="1800" dirty="0">
              <a:solidFill>
                <a:schemeClr val="accent2"/>
              </a:solidFill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en-gb" sz="1800" b="0" i="0" u="none" baseline="0" dirty="0">
                <a:solidFill>
                  <a:schemeClr val="accent2"/>
                </a:solidFill>
                <a:hlinkClick r:id="rId4"/>
              </a:rPr>
              <a:t>Spot and rescue a drowning person</a:t>
            </a:r>
            <a:endParaRPr lang="en-gb" sz="180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C3BB6-8462-4AC9-913E-F32AD1E0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2274-4BFB-4C21-86B9-62CEDD4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20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19.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Distribute slips of paper with these headings on tables: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Identifying risks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Increasing knowledge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Attitude change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Changes in behaviour</a:t>
            </a:r>
          </a:p>
          <a:p>
            <a:pPr lvl="1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i="0" u="none" baseline="0" dirty="0"/>
              <a:t>Safe products</a:t>
            </a:r>
          </a:p>
          <a:p>
            <a:pPr marL="457200" indent="-457200"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Envelopes with individual words / pairs of words.</a:t>
            </a:r>
          </a:p>
          <a:p>
            <a:pPr marL="457200" indent="-457200"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Ask the participants to put the words under the headings in order of importance (including the headings).</a:t>
            </a:r>
          </a:p>
          <a:p>
            <a:pPr marL="457200" indent="-457200"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See</a:t>
            </a:r>
            <a:r>
              <a:rPr lang="en-gb" sz="1800" b="0" i="0" u="none" baseline="0" dirty="0"/>
              <a:t> where the answers are different/similar.</a:t>
            </a:r>
          </a:p>
          <a:p>
            <a:pPr marL="457200" indent="-457200" algn="l" rtl="0">
              <a:lnSpc>
                <a:spcPct val="100000"/>
              </a:lnSpc>
              <a:buFont typeface="+mj-lt"/>
              <a:buAutoNum type="arabicParenR"/>
            </a:pPr>
            <a:r>
              <a:rPr lang="en-gb" sz="1800" b="0" i="0" u="none" baseline="0" dirty="0"/>
              <a:t>Discuss the topic.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58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20. Broaching the subject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How do I broach the subject of safety with my family and friends? 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Example: You go to visit a friend (aged 75+) and find that the rugs are slipping. How do you bring up the fact that your friend’s floors are dangerous? 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63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21. Broaching the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You have asked a friend to help you repair the roof of your cottage. You suggest wearing a safety harness, but your friend says that there is no need. 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How do you bring up the importance of wearing a safety harness? 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How do you personally feel about safety advice? 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DB25-E2DC-434B-9AAE-B76375D0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1. Discuss in groups/pairs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90DA-ADF9-4FDD-A4DA-C20F8458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How many accidents occur in Finland each year?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Where do accidents occur most often?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What is the most common type of accident?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Could they be prevented? How? Any experiences?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C96B5-0609-401E-B199-D04329D4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CD44-23DC-4080-8AC5-C5B5CF8A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8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1965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22. The many facets of memory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100000"/>
              </a:lnSpc>
              <a:spcBef>
                <a:spcPts val="2900"/>
              </a:spcBef>
              <a:buNone/>
            </a:pPr>
            <a:r>
              <a:rPr lang="en-gb" sz="1800" b="0" i="0" u="none" baseline="0" dirty="0"/>
              <a:t>Memory disorders affect the brain and, as they progress, bring a wide range of symptoms that also affect everyday safety and the risk of accidents.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What kinds of memory disorder symptoms do you know of? 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What kinds of safety risks might a memory disorder pose at home?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Font typeface="+mj-lt"/>
              <a:buAutoNum type="arabicParenR"/>
            </a:pPr>
            <a:r>
              <a:rPr lang="en-gb" sz="1800" b="0" i="0" u="none" baseline="0" dirty="0"/>
              <a:t>How could the risks be mitigated?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90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23. A person with a memory disorder getting lost or disappearing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AutoNum type="arabicParenR"/>
            </a:pPr>
            <a:r>
              <a:rPr lang="en-gb" sz="1800" b="0" i="0" u="none" baseline="0" dirty="0"/>
              <a:t>Watch the video of </a:t>
            </a:r>
            <a:r>
              <a:rPr lang="en-gb" sz="1800" b="0" i="0" u="none" baseline="0" dirty="0">
                <a:hlinkClick r:id="rId2"/>
              </a:rPr>
              <a:t>Preventing people with memory loss from getting lost</a:t>
            </a:r>
            <a:r>
              <a:rPr lang="en-gb" sz="1800" b="0" i="0" u="none" baseline="0" dirty="0"/>
              <a:t> on YouTube.</a:t>
            </a:r>
          </a:p>
          <a:p>
            <a:pPr marL="457200" indent="-457200" algn="l" rtl="0">
              <a:lnSpc>
                <a:spcPct val="100000"/>
              </a:lnSpc>
              <a:spcBef>
                <a:spcPts val="2900"/>
              </a:spcBef>
              <a:buAutoNum type="arabicParenR"/>
            </a:pPr>
            <a:r>
              <a:rPr lang="en-gb" sz="1800" b="0" i="0" u="none" baseline="0" dirty="0"/>
              <a:t>What do you do when you find a person with memory loss who is lost?</a:t>
            </a:r>
          </a:p>
          <a:p>
            <a:pPr lvl="1" algn="l" rtl="0">
              <a:lnSpc>
                <a:spcPct val="100000"/>
              </a:lnSpc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en-gb" b="0" i="0" u="none" baseline="0" dirty="0"/>
              <a:t>Encounter – What do you say? How can you be present in the situation?</a:t>
            </a:r>
          </a:p>
          <a:p>
            <a:pPr lvl="1" algn="l" rtl="0">
              <a:lnSpc>
                <a:spcPct val="100000"/>
              </a:lnSpc>
              <a:spcBef>
                <a:spcPts val="2900"/>
              </a:spcBef>
              <a:buFont typeface="Arial" panose="020B0604020202020204" pitchFamily="34" charset="0"/>
              <a:buChar char="•"/>
            </a:pPr>
            <a:r>
              <a:rPr lang="en-gb" b="0" i="0" u="none" baseline="0" dirty="0"/>
              <a:t>Follow-up – What do you do next?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8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B0297-1FC1-40B9-A4BD-C7F04406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24. Safety Coach bag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F609-F0D8-4DAD-9B3D-9E59B78C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342900" lvl="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bag contains essential everyday safety tools and examples of accident prevention materials that can be used to help you identify accident risks.</a:t>
            </a:r>
          </a:p>
          <a:p>
            <a:pPr marL="342900" lvl="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Get to know </a:t>
            </a:r>
            <a:r>
              <a:rPr lang="en-gb" sz="1800" b="0" i="0" u="none" baseline="0" dirty="0">
                <a:solidFill>
                  <a:schemeClr val="bg1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contents of the Safety Coach bag</a:t>
            </a:r>
            <a:endParaRPr lang="en-gb" altLang="fi-FI" sz="1800" dirty="0">
              <a:solidFill>
                <a:schemeClr val="bg1"/>
              </a:solidFill>
              <a:latin typeface="+mj-lt"/>
              <a:cs typeface="Arial"/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text, items, case, accessory&#10;&#10;Description automatically generated">
            <a:extLst>
              <a:ext uri="{FF2B5EF4-FFF2-40B4-BE49-F238E27FC236}">
                <a16:creationId xmlns:a16="http://schemas.microsoft.com/office/drawing/2014/main" id="{380F2D4C-91AA-4DB0-8AD2-12D39007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1491651"/>
            <a:ext cx="3778286" cy="38652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2535-B070-4F65-BF1B-349FE743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5E54-6BD0-4EA6-9A93-589DA70A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A7CD31F4-64FA-4BA0-9498-67783267A8C8}" type="slidenum">
              <a:rPr/>
              <a:pPr>
                <a:spcAft>
                  <a:spcPts val="600"/>
                </a:spcAft>
              </a:pPr>
              <a:t>32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DBC8B8-075E-43EA-9D02-84D6CA14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524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Home safety coaching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sz="1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 descr="A black cat with a tail&#10;&#10;Description automatically generated">
            <a:extLst>
              <a:ext uri="{FF2B5EF4-FFF2-40B4-BE49-F238E27FC236}">
                <a16:creationId xmlns:a16="http://schemas.microsoft.com/office/drawing/2014/main" id="{1EA9F4EF-7C71-9039-CACE-5595DF602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6" y="1952244"/>
            <a:ext cx="3675888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DB25-E2DC-434B-9AAE-B76375D0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128408"/>
            <a:ext cx="3143892" cy="4601183"/>
          </a:xfrm>
        </p:spPr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2. Use of accident indicators at events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90DA-ADF9-4FDD-A4DA-C20F8458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gb" sz="1800" b="0" i="0" u="none" baseline="0" dirty="0"/>
              <a:t>In groups/pairs, look at </a:t>
            </a:r>
            <a:r>
              <a:rPr lang="en-gb" sz="1800" b="0" i="0" u="none" baseline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Safety Coaches’ guidelines on the use of accident indicators</a:t>
            </a:r>
            <a:r>
              <a:rPr lang="en-gb" sz="1800" b="0" i="0" u="none" baseline="0" dirty="0">
                <a:solidFill>
                  <a:schemeClr val="accent2"/>
                </a:solidFill>
              </a:rPr>
              <a:t>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1800" b="0" i="0" u="none" baseline="0" dirty="0"/>
              <a:t>Select one or more indicators you want to examine.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1800" b="0" i="0" u="none" baseline="0" dirty="0"/>
              <a:t>Next, select the areas you want to include in the examination.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1800" b="0" i="0" u="none" baseline="0" dirty="0"/>
              <a:t>Discuss what you observe from the results.</a:t>
            </a:r>
            <a:endParaRPr lang="en-gb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C96B5-0609-401E-B199-D04329D4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CD44-23DC-4080-8AC5-C5B5CF8A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7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3. Falling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Discussion in pairs or groups (2 min) Have you fallen at home? What was the situation? How could you have prevented it?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Discussion (5 min): discussing the participants’ experiences together.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Fall-related</a:t>
            </a:r>
          </a:p>
          <a:p>
            <a:pPr lvl="2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statistics and theory</a:t>
            </a:r>
          </a:p>
          <a:p>
            <a:pPr lvl="2" indent="-34290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preventive measures (8 min).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If the group is large, you can take 2–3 discussion examples from each group to share.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Leave room for questions. 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05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Task 4. Fall risk assessment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lnSpc>
                <a:spcPct val="100000"/>
              </a:lnSpc>
              <a:buAutoNum type="arabicParenR"/>
            </a:pPr>
            <a:r>
              <a:rPr lang="en-gb" sz="1800" b="0" i="0" u="none" baseline="0" dirty="0">
                <a:latin typeface="+mj-lt"/>
                <a:ea typeface="+mj-lt"/>
                <a:cs typeface="+mj-lt"/>
                <a:sym typeface="+mj-lt"/>
              </a:rPr>
              <a:t>In groups or pairs, take a look at</a:t>
            </a:r>
            <a:r>
              <a:rPr lang="en-gb" sz="1800" b="0" i="0" u="none" baseline="0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j-lt"/>
              </a:rPr>
              <a:t> </a:t>
            </a:r>
            <a:r>
              <a:rPr lang="en-gb" sz="1800" b="0" i="0" u="none" baseline="0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electronic self-assessment questionnaire on the risk of falling.</a:t>
            </a:r>
            <a:endParaRPr lang="en-gb" sz="1800" dirty="0">
              <a:solidFill>
                <a:schemeClr val="accent2"/>
              </a:solidFill>
              <a:latin typeface="+mj-lt"/>
            </a:endParaRPr>
          </a:p>
          <a:p>
            <a:pPr marL="457200" indent="-457200" algn="l" rtl="0">
              <a:lnSpc>
                <a:spcPct val="100000"/>
              </a:lnSpc>
              <a:buAutoNum type="arabicParenR"/>
            </a:pPr>
            <a:r>
              <a:rPr lang="en-gb" sz="1800" b="0" i="0" u="none" baseline="0" dirty="0">
                <a:latin typeface="+mj-lt"/>
                <a:ea typeface="+mj-lt"/>
                <a:cs typeface="+mj-lt"/>
                <a:sym typeface="+mj-lt"/>
              </a:rPr>
              <a:t>The purpose of the questionnaire is to carry out a rough estimate of your risk of falling. Answer the following questions by selecting the option that best describes you.</a:t>
            </a:r>
          </a:p>
          <a:p>
            <a:pPr marL="457200" indent="-457200" algn="l" rtl="0">
              <a:lnSpc>
                <a:spcPct val="100000"/>
              </a:lnSpc>
              <a:buAutoNum type="arabicParenR"/>
            </a:pPr>
            <a:r>
              <a:rPr lang="en-gb" sz="1800" b="0" i="0" u="none" baseline="0" dirty="0">
                <a:latin typeface="+mj-lt"/>
                <a:cs typeface="Arial" panose="020B0604020202020204" pitchFamily="34" charset="0"/>
              </a:rPr>
              <a:t>Based on the answers, the person receives a rough estimate of their risk of falling. </a:t>
            </a:r>
            <a:endParaRPr lang="en-gb" sz="1800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86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rtl="0"/>
            <a:r>
              <a:rPr lang="en-gb" sz="3200" b="1" i="0" u="none" baseline="0" dirty="0"/>
              <a:t>Task 5. Fall risk assessment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457200" lvl="0" indent="-457200" defTabSz="457200" rtl="0">
              <a:lnSpc>
                <a:spcPct val="100000"/>
              </a:lnSpc>
              <a:spcBef>
                <a:spcPct val="20000"/>
              </a:spcBef>
              <a:buClrTx/>
              <a:buFont typeface="Lucida Grande"/>
              <a:buAutoNum type="arabicParenR"/>
            </a:pP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In groups or pairs, look at the </a:t>
            </a: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  <a:hlinkClick r:id="rId2"/>
              </a:rPr>
              <a:t>checklist of risk factors for falls</a:t>
            </a: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, either on the computer or on paper. </a:t>
            </a:r>
          </a:p>
          <a:p>
            <a:pPr marL="457200" lvl="0" indent="-457200" defTabSz="457200" rtl="0">
              <a:lnSpc>
                <a:spcPct val="100000"/>
              </a:lnSpc>
              <a:spcBef>
                <a:spcPct val="20000"/>
              </a:spcBef>
              <a:buClrTx/>
              <a:buFont typeface="Lucida Grande"/>
              <a:buAutoNum type="arabicParenR"/>
            </a:pP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The list contains risk factors for falls that everyone can influence themselves and thus have an impact on their own risk of falling.</a:t>
            </a:r>
          </a:p>
          <a:p>
            <a:pPr marL="457200" lvl="0" indent="-457200" defTabSz="457200" rtl="0">
              <a:lnSpc>
                <a:spcPct val="100000"/>
              </a:lnSpc>
              <a:spcBef>
                <a:spcPct val="20000"/>
              </a:spcBef>
              <a:buClrTx/>
              <a:buFont typeface="Lucida Grande"/>
              <a:buAutoNum type="arabicParenR"/>
            </a:pPr>
            <a:r>
              <a:rPr lang="en-gb" sz="1800" b="0" i="0" u="none" baseline="0" dirty="0">
                <a:solidFill>
                  <a:srgbClr val="FFFFFF"/>
                </a:solidFill>
                <a:latin typeface="+mj-lt"/>
                <a:cs typeface="Arial"/>
              </a:rPr>
              <a:t>Discuss the answers together and suggest changes to reduce the risk of falling.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A checklist with text on it&#10;&#10;Description automatically generated">
            <a:extLst>
              <a:ext uri="{FF2B5EF4-FFF2-40B4-BE49-F238E27FC236}">
                <a16:creationId xmlns:a16="http://schemas.microsoft.com/office/drawing/2014/main" id="{FE98AF41-AEE0-EA5F-0DDE-95982F3E8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" b="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b="0" i="0" u="none" baseline="0"/>
              <a:t>Home safety coaching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A7CD31F4-64FA-4BA0-9498-67783267A8C8}" type="slidenum">
              <a:rPr/>
              <a:pPr rtl="0"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10" name="Picture 9" descr="A black cat with a tail&#10;&#10;Description automatically generated">
            <a:extLst>
              <a:ext uri="{FF2B5EF4-FFF2-40B4-BE49-F238E27FC236}">
                <a16:creationId xmlns:a16="http://schemas.microsoft.com/office/drawing/2014/main" id="{B1D29A8E-E08B-4DC9-AA4E-D03D304C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524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sz="3200" b="1" i="0" u="none" baseline="0" dirty="0"/>
              <a:t>Task 6. Checking your winter footwear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0" i="0" u="none" baseline="0" dirty="0"/>
              <a:t>Take off your shoes.  </a:t>
            </a:r>
          </a:p>
          <a:p>
            <a:pPr marL="457200" indent="-457200" algn="l" rtl="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0" i="0" u="none" baseline="0" dirty="0"/>
              <a:t>Check the suitability of the sole for winter conditions.</a:t>
            </a:r>
          </a:p>
          <a:p>
            <a:pPr marL="457200" indent="-457200" algn="l" rtl="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1800" b="0" i="0" u="none" baseline="0" dirty="0"/>
              <a:t>Make use of the </a:t>
            </a:r>
            <a:r>
              <a:rPr lang="en-gb" sz="1800" b="0" i="0" u="none" baseline="0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Kengät</a:t>
            </a:r>
            <a:r>
              <a:rPr lang="en-gb" sz="1800" b="0" i="0" u="none" baseline="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0" i="0" u="none" baseline="0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kelin</a:t>
            </a:r>
            <a:r>
              <a:rPr lang="en-gb" sz="1800" b="0" i="0" u="none" baseline="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0" i="0" u="none" baseline="0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mukaan</a:t>
            </a:r>
            <a:r>
              <a:rPr lang="en-gb" sz="1800" b="0" i="0" u="none" baseline="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brochure</a:t>
            </a:r>
            <a:r>
              <a:rPr lang="en-gb" sz="1800" b="0" i="0" u="none" baseline="0" dirty="0">
                <a:solidFill>
                  <a:schemeClr val="accent2"/>
                </a:solidFill>
              </a:rPr>
              <a:t> </a:t>
            </a:r>
            <a:r>
              <a:rPr lang="en-gb" sz="1800" b="0" i="0" u="none" baseline="0" dirty="0"/>
              <a:t>and the following slide on criteria for safe winter footwear.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97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4248-91B0-42C0-A8C7-D83ABFFE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 dirty="0"/>
              <a:t>Criteria for safe winter footwear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06DA-D10F-4587-AB1C-1287C373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The heel is low and wide, with a slanted and textured rear edge.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The sole is flexible and made of a soft and porous material. 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The sole has a pronounced, criss-cross pattern at least 5–8 mm deep. The grooves in the sole pattern are open on the sides.</a:t>
            </a:r>
          </a:p>
          <a:p>
            <a:pPr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u="none" baseline="0" dirty="0"/>
              <a:t>The heel is textured and made of soft material. </a:t>
            </a:r>
          </a:p>
          <a:p>
            <a:pPr marL="0" indent="0" algn="l" rt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ECEDD-8CA1-4D93-B36A-F66BEAC1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Home safety coaching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91364-8A20-4E23-B19D-92D2E476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7CD31F4-64FA-4BA0-9498-67783267A8C8}" type="slidenum">
              <a:r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58743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f34a3f-8cef-4d58-91c0-b71399955b23">
      <Terms xmlns="http://schemas.microsoft.com/office/infopath/2007/PartnerControls"/>
    </lcf76f155ced4ddcb4097134ff3c332f>
    <TaxCatchAll xmlns="672109ba-20b3-4268-a09c-ddb1ec7e71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A30B0CBC4BD146A4417078D797F170" ma:contentTypeVersion="10" ma:contentTypeDescription="Skapa ett nytt dokument." ma:contentTypeScope="" ma:versionID="be23665dc3e0fefa864e8dcc7ba6bdcd">
  <xsd:schema xmlns:xsd="http://www.w3.org/2001/XMLSchema" xmlns:xs="http://www.w3.org/2001/XMLSchema" xmlns:p="http://schemas.microsoft.com/office/2006/metadata/properties" xmlns:ns2="c1f34a3f-8cef-4d58-91c0-b71399955b23" xmlns:ns3="672109ba-20b3-4268-a09c-ddb1ec7e71a1" targetNamespace="http://schemas.microsoft.com/office/2006/metadata/properties" ma:root="true" ma:fieldsID="bf2b6d37f73c2a03bf395a0a4a91e37a" ns2:_="" ns3:_="">
    <xsd:import namespace="c1f34a3f-8cef-4d58-91c0-b71399955b23"/>
    <xsd:import namespace="672109ba-20b3-4268-a09c-ddb1ec7e7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a3f-8cef-4d58-91c0-b71399955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109ba-20b3-4268-a09c-ddb1ec7e71a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0bf0e6e-6d56-4639-9ab5-85b4cfd28b9a}" ma:internalName="TaxCatchAll" ma:showField="CatchAllData" ma:web="672109ba-20b3-4268-a09c-ddb1ec7e7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911AE-9B60-4FCF-994A-0AAC9E4D9F5E}">
  <ds:schemaRefs>
    <ds:schemaRef ds:uri="http://schemas.microsoft.com/office/2006/metadata/properties"/>
    <ds:schemaRef ds:uri="http://schemas.microsoft.com/office/infopath/2007/PartnerControls"/>
    <ds:schemaRef ds:uri="c1f34a3f-8cef-4d58-91c0-b71399955b23"/>
    <ds:schemaRef ds:uri="672109ba-20b3-4268-a09c-ddb1ec7e71a1"/>
  </ds:schemaRefs>
</ds:datastoreItem>
</file>

<file path=customXml/itemProps2.xml><?xml version="1.0" encoding="utf-8"?>
<ds:datastoreItem xmlns:ds="http://schemas.openxmlformats.org/officeDocument/2006/customXml" ds:itemID="{4728090A-11B3-4AB8-93F2-AB0AC2285B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8B2F8-69E8-4A25-A0BF-9582A7B2C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34a3f-8cef-4d58-91c0-b71399955b23"/>
    <ds:schemaRef ds:uri="672109ba-20b3-4268-a09c-ddb1ec7e7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2480</Words>
  <Application>Microsoft Office PowerPoint</Application>
  <PresentationFormat>Laajakuva</PresentationFormat>
  <Paragraphs>294</Paragraphs>
  <Slides>33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33</vt:i4>
      </vt:variant>
    </vt:vector>
  </HeadingPairs>
  <TitlesOfParts>
    <vt:vector size="36" baseType="lpstr">
      <vt:lpstr>Frame</vt:lpstr>
      <vt:lpstr>Custom Design</vt:lpstr>
      <vt:lpstr>1_Frame</vt:lpstr>
      <vt:lpstr>Prevention of home and leisure accidents – tasks</vt:lpstr>
      <vt:lpstr>Tasks and exercises</vt:lpstr>
      <vt:lpstr>Task 1. Discuss in groups/pairs</vt:lpstr>
      <vt:lpstr>Task 2. Use of accident indicators at events</vt:lpstr>
      <vt:lpstr>Task 3. Falling</vt:lpstr>
      <vt:lpstr>Task 4. Fall risk assessment</vt:lpstr>
      <vt:lpstr>Task 5. Fall risk assessment</vt:lpstr>
      <vt:lpstr>Task 6. Checking your winter footwear </vt:lpstr>
      <vt:lpstr>Criteria for safe winter footwear</vt:lpstr>
      <vt:lpstr>Task 7. Slip prevention</vt:lpstr>
      <vt:lpstr>Task 8. Discussion in pairs, falls from a height </vt:lpstr>
      <vt:lpstr>Task 9. Discussion in pairs, falls from a height</vt:lpstr>
      <vt:lpstr>Factors associated with falls</vt:lpstr>
      <vt:lpstr>Examples of falls from a height 1</vt:lpstr>
      <vt:lpstr>Examples of falls from a height 2</vt:lpstr>
      <vt:lpstr>Task 10. Physical activity habit assessment</vt:lpstr>
      <vt:lpstr>Task 11.  How do I start moving?</vt:lpstr>
      <vt:lpstr>Task 12. Functional exercise </vt:lpstr>
      <vt:lpstr>Balance exercise: ‘Rooster step’</vt:lpstr>
      <vt:lpstr>Balance exercise: ‘Jump-start’ </vt:lpstr>
      <vt:lpstr>Task 13. Home safety</vt:lpstr>
      <vt:lpstr>Task 14. Home safety</vt:lpstr>
      <vt:lpstr>Task 15. Sharp and hot objects </vt:lpstr>
      <vt:lpstr>Task 16. Fire safety</vt:lpstr>
      <vt:lpstr>Task 17. Water safety: Discuss in pairs </vt:lpstr>
      <vt:lpstr>Task 18. Discussion</vt:lpstr>
      <vt:lpstr>Task 19.</vt:lpstr>
      <vt:lpstr>Task 20. Broaching the subject </vt:lpstr>
      <vt:lpstr>Task 21. Broaching the subject</vt:lpstr>
      <vt:lpstr>Task 22. The many facets of memory disorders</vt:lpstr>
      <vt:lpstr>Task 23. A person with a memory disorder getting lost or disappearing</vt:lpstr>
      <vt:lpstr>Task 24. Safety Coach bag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Förebyggande av olyckor i hemmet och på fritiden - Uppgifter</dc:title>
  <dc:creator>Kopperi Eeva</dc:creator>
  <cp:lastModifiedBy>Karhunen Iida</cp:lastModifiedBy>
  <cp:revision>18</cp:revision>
  <dcterms:created xsi:type="dcterms:W3CDTF">2021-05-25T11:42:03Z</dcterms:created>
  <dcterms:modified xsi:type="dcterms:W3CDTF">2023-10-26T06:54:55Z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0x01010072A30B0CBC4BD146A4417078D797F170</vt:lpwstr>
  </property>
</Properties>
</file>