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4"/>
  </p:notesMasterIdLst>
  <p:sldIdLst>
    <p:sldId id="256" r:id="rId6"/>
    <p:sldId id="278" r:id="rId7"/>
    <p:sldId id="279" r:id="rId8"/>
    <p:sldId id="280" r:id="rId9"/>
    <p:sldId id="281" r:id="rId10"/>
    <p:sldId id="282" r:id="rId11"/>
    <p:sldId id="283" r:id="rId12"/>
    <p:sldId id="27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92C7"/>
    <a:srgbClr val="D4EAFF"/>
    <a:srgbClr val="9EC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Normaali tyyli 1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89" autoAdjust="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D480-8EE8-4499-B158-FD62B00060B3}" type="datetimeFigureOut">
              <a:rPr lang="fi-FI" smtClean="0"/>
              <a:t>25.10.2023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CA8BC5-4375-4067-8267-1368BF654209}" type="slidenum">
              <a:rPr lang="fi-FI" smtClean="0"/>
              <a:t>‹#›</a:t>
            </a:fld>
            <a:endParaRPr lang="fi-FI"/>
          </a:p>
        </p:txBody>
      </p:sp>
    </p:spTree>
    <p:extLst>
      <p:ext uri="{BB962C8B-B14F-4D97-AF65-F5344CB8AC3E}">
        <p14:creationId xmlns:p14="http://schemas.microsoft.com/office/powerpoint/2010/main" val="380208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E0ED30-59A2-4C98-B133-324D0E7BE2FC}" type="datetime1">
              <a:rPr lang="fi-FI" smtClean="0"/>
              <a:t>25.10.2023</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144785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BA31B-FEC4-41C2-8E86-F1E534F0B77E}" type="datetime1">
              <a:rPr lang="fi-FI" smtClean="0"/>
              <a:t>25.10.2023</a:t>
            </a:fld>
            <a:endParaRPr lang="fi-FI"/>
          </a:p>
        </p:txBody>
      </p:sp>
      <p:sp>
        <p:nvSpPr>
          <p:cNvPr id="8" name="Footer Placeholder 7"/>
          <p:cNvSpPr>
            <a:spLocks noGrp="1"/>
          </p:cNvSpPr>
          <p:nvPr>
            <p:ph type="ftr" sz="quarter" idx="11"/>
          </p:nvPr>
        </p:nvSpPr>
        <p:spPr/>
        <p:txBody>
          <a:bodyPr/>
          <a:lstStyle/>
          <a:p>
            <a:r>
              <a:rPr lang="fi-FI"/>
              <a:t>Kodin turvallisuusvalmennus</a:t>
            </a:r>
          </a:p>
        </p:txBody>
      </p:sp>
      <p:sp>
        <p:nvSpPr>
          <p:cNvPr id="9" name="Slide Number Placeholder 8"/>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164594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A1312A-7234-4842-A9B3-3713160ED0FF}" type="datetime1">
              <a:rPr lang="fi-FI" smtClean="0"/>
              <a:t>25.10.2023</a:t>
            </a:fld>
            <a:endParaRPr lang="fi-FI"/>
          </a:p>
        </p:txBody>
      </p:sp>
      <p:sp>
        <p:nvSpPr>
          <p:cNvPr id="8" name="Footer Placeholder 7"/>
          <p:cNvSpPr>
            <a:spLocks noGrp="1"/>
          </p:cNvSpPr>
          <p:nvPr>
            <p:ph type="ftr" sz="quarter" idx="11"/>
          </p:nvPr>
        </p:nvSpPr>
        <p:spPr/>
        <p:txBody>
          <a:bodyPr/>
          <a:lstStyle/>
          <a:p>
            <a:r>
              <a:rPr lang="fi-FI"/>
              <a:t>Kodin turvallisuusvalmennus</a:t>
            </a:r>
          </a:p>
        </p:txBody>
      </p:sp>
      <p:sp>
        <p:nvSpPr>
          <p:cNvPr id="9" name="Slide Number Placeholder 8"/>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125639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E2DEA8-CCDD-4CF3-848A-FA2F567266E0}" type="datetime1">
              <a:rPr lang="fi-FI" smtClean="0"/>
              <a:t>25.10.2023</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3390283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7A5EE1-5E50-43AC-8F59-196CB2FD222E}" type="datetime1">
              <a:rPr lang="fi-FI" smtClean="0"/>
              <a:t>25.10.2023</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1096027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A667EC-696A-4520-94C2-948F02202577}" type="datetime1">
              <a:rPr lang="fi-FI" smtClean="0"/>
              <a:t>25.10.2023</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5173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1306AC3-9FEB-4D4E-86CF-1B53814867FE}" type="datetime1">
              <a:rPr lang="fi-FI" smtClean="0"/>
              <a:t>25.10.2023</a:t>
            </a:fld>
            <a:endParaRPr lang="fi-FI"/>
          </a:p>
        </p:txBody>
      </p:sp>
      <p:sp>
        <p:nvSpPr>
          <p:cNvPr id="9" name="Footer Placeholder 8"/>
          <p:cNvSpPr>
            <a:spLocks noGrp="1"/>
          </p:cNvSpPr>
          <p:nvPr>
            <p:ph type="ftr" sz="quarter" idx="11"/>
          </p:nvPr>
        </p:nvSpPr>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228326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949760B-AC6C-4FC2-B939-CC85FB970405}" type="datetime1">
              <a:rPr lang="fi-FI" smtClean="0"/>
              <a:t>25.10.2023</a:t>
            </a:fld>
            <a:endParaRPr lang="fi-FI"/>
          </a:p>
        </p:txBody>
      </p:sp>
      <p:sp>
        <p:nvSpPr>
          <p:cNvPr id="11" name="Footer Placeholder 10"/>
          <p:cNvSpPr>
            <a:spLocks noGrp="1"/>
          </p:cNvSpPr>
          <p:nvPr>
            <p:ph type="ftr" sz="quarter" idx="11"/>
          </p:nvPr>
        </p:nvSpPr>
        <p:spPr/>
        <p:txBody>
          <a:bodyPr/>
          <a:lstStyle/>
          <a:p>
            <a:r>
              <a:rPr lang="fi-FI"/>
              <a:t>Kodin turvallisuusvalmennus</a:t>
            </a:r>
          </a:p>
        </p:txBody>
      </p:sp>
      <p:sp>
        <p:nvSpPr>
          <p:cNvPr id="12" name="Slide Number Placeholder 11"/>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7369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09BBB6A3-E276-474B-92D2-583A7D4A356A}" type="datetime1">
              <a:rPr lang="fi-FI" smtClean="0"/>
              <a:t>25.10.2023</a:t>
            </a:fld>
            <a:endParaRPr lang="fi-FI"/>
          </a:p>
        </p:txBody>
      </p:sp>
      <p:sp>
        <p:nvSpPr>
          <p:cNvPr id="7" name="Footer Placeholder 6"/>
          <p:cNvSpPr>
            <a:spLocks noGrp="1"/>
          </p:cNvSpPr>
          <p:nvPr>
            <p:ph type="ftr" sz="quarter" idx="11"/>
          </p:nvPr>
        </p:nvSpPr>
        <p:spPr/>
        <p:txBody>
          <a:bodyPr/>
          <a:lstStyle/>
          <a:p>
            <a:r>
              <a:rPr lang="fi-FI"/>
              <a:t>Kodin turvallisuusvalmennus</a:t>
            </a:r>
          </a:p>
        </p:txBody>
      </p:sp>
      <p:sp>
        <p:nvSpPr>
          <p:cNvPr id="8" name="Slide Number Placeholder 7"/>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356360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7243848-5A5A-4706-9153-C0EF509836DE}" type="datetime1">
              <a:rPr lang="fi-FI" smtClean="0"/>
              <a:t>25.10.2023</a:t>
            </a:fld>
            <a:endParaRPr lang="fi-FI"/>
          </a:p>
        </p:txBody>
      </p:sp>
      <p:sp>
        <p:nvSpPr>
          <p:cNvPr id="6" name="Footer Placeholder 5"/>
          <p:cNvSpPr>
            <a:spLocks noGrp="1"/>
          </p:cNvSpPr>
          <p:nvPr>
            <p:ph type="ftr" sz="quarter" idx="11"/>
          </p:nvPr>
        </p:nvSpPr>
        <p:spPr/>
        <p:txBody>
          <a:bodyPr/>
          <a:lstStyle/>
          <a:p>
            <a:r>
              <a:rPr lang="fi-FI"/>
              <a:t>Kodin turvallisuusvalmennus</a:t>
            </a:r>
          </a:p>
        </p:txBody>
      </p:sp>
      <p:sp>
        <p:nvSpPr>
          <p:cNvPr id="7" name="Slide Number Placeholder 6"/>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347937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BD3B68A-D8AA-42C3-A8D9-418A024F967B}" type="datetime1">
              <a:rPr lang="fi-FI" smtClean="0"/>
              <a:t>25.10.2023</a:t>
            </a:fld>
            <a:endParaRPr lang="fi-FI"/>
          </a:p>
        </p:txBody>
      </p:sp>
      <p:sp>
        <p:nvSpPr>
          <p:cNvPr id="9" name="Footer Placeholder 8"/>
          <p:cNvSpPr>
            <a:spLocks noGrp="1"/>
          </p:cNvSpPr>
          <p:nvPr>
            <p:ph type="ftr" sz="quarter" idx="11"/>
          </p:nvPr>
        </p:nvSpPr>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280639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C7D3ED-9599-477B-970B-A6B7904FB373}" type="datetime1">
              <a:rPr lang="fi-FI" smtClean="0"/>
              <a:t>25.10.2023</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2130748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FB70743-EC94-435D-96F7-9ABDEAAACDB6}" type="datetime1">
              <a:rPr lang="fi-FI" smtClean="0"/>
              <a:t>25.10.2023</a:t>
            </a:fld>
            <a:endParaRPr lang="fi-FI"/>
          </a:p>
        </p:txBody>
      </p:sp>
      <p:sp>
        <p:nvSpPr>
          <p:cNvPr id="9" name="Footer Placeholder 8"/>
          <p:cNvSpPr>
            <a:spLocks noGrp="1"/>
          </p:cNvSpPr>
          <p:nvPr>
            <p:ph type="ftr" sz="quarter" idx="11"/>
          </p:nvPr>
        </p:nvSpPr>
        <p:spPr>
          <a:xfrm>
            <a:off x="3499101" y="6356350"/>
            <a:ext cx="5911517" cy="365125"/>
          </a:xfrm>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1288859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BF6875-9E60-4215-BE09-E4CE53D4470F}" type="datetime1">
              <a:rPr lang="fi-FI" smtClean="0"/>
              <a:t>25.10.2023</a:t>
            </a:fld>
            <a:endParaRPr lang="fi-FI"/>
          </a:p>
        </p:txBody>
      </p:sp>
      <p:sp>
        <p:nvSpPr>
          <p:cNvPr id="8" name="Footer Placeholder 7"/>
          <p:cNvSpPr>
            <a:spLocks noGrp="1"/>
          </p:cNvSpPr>
          <p:nvPr>
            <p:ph type="ftr" sz="quarter" idx="11"/>
          </p:nvPr>
        </p:nvSpPr>
        <p:spPr/>
        <p:txBody>
          <a:bodyPr/>
          <a:lstStyle/>
          <a:p>
            <a:r>
              <a:rPr lang="fi-FI"/>
              <a:t>Kodin turvallisuusvalmennus</a:t>
            </a:r>
          </a:p>
        </p:txBody>
      </p:sp>
      <p:sp>
        <p:nvSpPr>
          <p:cNvPr id="9" name="Slide Number Placeholder 8"/>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2293336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599772-5D27-406A-B96C-ACF50C685D2E}" type="datetime1">
              <a:rPr lang="fi-FI" smtClean="0"/>
              <a:t>25.10.2023</a:t>
            </a:fld>
            <a:endParaRPr lang="fi-FI"/>
          </a:p>
        </p:txBody>
      </p:sp>
      <p:sp>
        <p:nvSpPr>
          <p:cNvPr id="8" name="Footer Placeholder 7"/>
          <p:cNvSpPr>
            <a:spLocks noGrp="1"/>
          </p:cNvSpPr>
          <p:nvPr>
            <p:ph type="ftr" sz="quarter" idx="11"/>
          </p:nvPr>
        </p:nvSpPr>
        <p:spPr/>
        <p:txBody>
          <a:bodyPr/>
          <a:lstStyle/>
          <a:p>
            <a:r>
              <a:rPr lang="fi-FI"/>
              <a:t>Kodin turvallisuusvalmennus</a:t>
            </a:r>
          </a:p>
        </p:txBody>
      </p:sp>
      <p:sp>
        <p:nvSpPr>
          <p:cNvPr id="9" name="Slide Number Placeholder 8"/>
          <p:cNvSpPr>
            <a:spLocks noGrp="1"/>
          </p:cNvSpPr>
          <p:nvPr>
            <p:ph type="sldNum" sz="quarter" idx="12"/>
          </p:nvPr>
        </p:nvSpPr>
        <p:spPr/>
        <p:txBody>
          <a:bodyPr/>
          <a:lstStyle/>
          <a:p>
            <a:fld id="{F040D1AC-0989-41DD-9D74-3919B7094DCE}" type="slidenum">
              <a:rPr lang="fi-FI" smtClean="0"/>
              <a:t>‹#›</a:t>
            </a:fld>
            <a:endParaRPr lang="fi-FI"/>
          </a:p>
        </p:txBody>
      </p:sp>
    </p:spTree>
    <p:extLst>
      <p:ext uri="{BB962C8B-B14F-4D97-AF65-F5344CB8AC3E}">
        <p14:creationId xmlns:p14="http://schemas.microsoft.com/office/powerpoint/2010/main" val="407569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8855E1-3FF3-4BB8-8FB4-3B43C8B1EC31}" type="datetime1">
              <a:rPr lang="fi-FI" smtClean="0"/>
              <a:t>25.10.2023</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31803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66A9A7E-2B27-4645-8A26-56ABC9A90402}" type="datetime1">
              <a:rPr lang="fi-FI" smtClean="0"/>
              <a:t>25.10.2023</a:t>
            </a:fld>
            <a:endParaRPr lang="fi-FI"/>
          </a:p>
        </p:txBody>
      </p:sp>
      <p:sp>
        <p:nvSpPr>
          <p:cNvPr id="9" name="Footer Placeholder 8"/>
          <p:cNvSpPr>
            <a:spLocks noGrp="1"/>
          </p:cNvSpPr>
          <p:nvPr>
            <p:ph type="ftr" sz="quarter" idx="11"/>
          </p:nvPr>
        </p:nvSpPr>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408671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9A53D42-1730-42E5-B53F-FF99FAD9061A}" type="datetime1">
              <a:rPr lang="fi-FI" smtClean="0"/>
              <a:t>25.10.2023</a:t>
            </a:fld>
            <a:endParaRPr lang="fi-FI"/>
          </a:p>
        </p:txBody>
      </p:sp>
      <p:sp>
        <p:nvSpPr>
          <p:cNvPr id="11" name="Footer Placeholder 10"/>
          <p:cNvSpPr>
            <a:spLocks noGrp="1"/>
          </p:cNvSpPr>
          <p:nvPr>
            <p:ph type="ftr" sz="quarter" idx="11"/>
          </p:nvPr>
        </p:nvSpPr>
        <p:spPr/>
        <p:txBody>
          <a:bodyPr/>
          <a:lstStyle/>
          <a:p>
            <a:r>
              <a:rPr lang="fi-FI"/>
              <a:t>Kodin turvallisuusvalmennus</a:t>
            </a:r>
          </a:p>
        </p:txBody>
      </p:sp>
      <p:sp>
        <p:nvSpPr>
          <p:cNvPr id="12" name="Slide Number Placeholder 11"/>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57887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0F1CCEA6-3ADD-445E-862B-1E9894ADF402}" type="datetime1">
              <a:rPr lang="fi-FI" smtClean="0"/>
              <a:t>25.10.2023</a:t>
            </a:fld>
            <a:endParaRPr lang="fi-FI"/>
          </a:p>
        </p:txBody>
      </p:sp>
      <p:sp>
        <p:nvSpPr>
          <p:cNvPr id="7" name="Footer Placeholder 6"/>
          <p:cNvSpPr>
            <a:spLocks noGrp="1"/>
          </p:cNvSpPr>
          <p:nvPr>
            <p:ph type="ftr" sz="quarter" idx="11"/>
          </p:nvPr>
        </p:nvSpPr>
        <p:spPr/>
        <p:txBody>
          <a:bodyPr/>
          <a:lstStyle/>
          <a:p>
            <a:r>
              <a:rPr lang="fi-FI"/>
              <a:t>Kodin turvallisuusvalmennus</a:t>
            </a:r>
          </a:p>
        </p:txBody>
      </p:sp>
      <p:sp>
        <p:nvSpPr>
          <p:cNvPr id="8" name="Slide Number Placeholder 7"/>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31706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9D9EE4E-40DE-4524-9D98-8CB33DF3A27B}" type="datetime1">
              <a:rPr lang="fi-FI" smtClean="0"/>
              <a:t>25.10.2023</a:t>
            </a:fld>
            <a:endParaRPr lang="fi-FI"/>
          </a:p>
        </p:txBody>
      </p:sp>
      <p:sp>
        <p:nvSpPr>
          <p:cNvPr id="6" name="Footer Placeholder 5"/>
          <p:cNvSpPr>
            <a:spLocks noGrp="1"/>
          </p:cNvSpPr>
          <p:nvPr>
            <p:ph type="ftr" sz="quarter" idx="11"/>
          </p:nvPr>
        </p:nvSpPr>
        <p:spPr/>
        <p:txBody>
          <a:bodyPr/>
          <a:lstStyle/>
          <a:p>
            <a:r>
              <a:rPr lang="fi-FI"/>
              <a:t>Kodin turvallisuusvalmennus</a:t>
            </a:r>
          </a:p>
        </p:txBody>
      </p:sp>
      <p:sp>
        <p:nvSpPr>
          <p:cNvPr id="7" name="Slide Number Placeholder 6"/>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3756907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1C0121E-50C2-4BAF-821E-3ACC7998B595}" type="datetime1">
              <a:rPr lang="fi-FI" smtClean="0"/>
              <a:t>25.10.2023</a:t>
            </a:fld>
            <a:endParaRPr lang="fi-FI"/>
          </a:p>
        </p:txBody>
      </p:sp>
      <p:sp>
        <p:nvSpPr>
          <p:cNvPr id="9" name="Footer Placeholder 8"/>
          <p:cNvSpPr>
            <a:spLocks noGrp="1"/>
          </p:cNvSpPr>
          <p:nvPr>
            <p:ph type="ftr" sz="quarter" idx="11"/>
          </p:nvPr>
        </p:nvSpPr>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268426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9E2A949-168A-4F0B-996C-E41712994D76}" type="datetime1">
              <a:rPr lang="fi-FI" smtClean="0"/>
              <a:t>25.10.2023</a:t>
            </a:fld>
            <a:endParaRPr lang="fi-FI"/>
          </a:p>
        </p:txBody>
      </p:sp>
      <p:sp>
        <p:nvSpPr>
          <p:cNvPr id="9" name="Footer Placeholder 8"/>
          <p:cNvSpPr>
            <a:spLocks noGrp="1"/>
          </p:cNvSpPr>
          <p:nvPr>
            <p:ph type="ftr" sz="quarter" idx="11"/>
          </p:nvPr>
        </p:nvSpPr>
        <p:spPr>
          <a:xfrm>
            <a:off x="3499101" y="6356350"/>
            <a:ext cx="5911517" cy="365125"/>
          </a:xfrm>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FBB799C3-6FDF-4B12-A7E3-2684940BCD21}" type="slidenum">
              <a:rPr lang="fi-FI" smtClean="0"/>
              <a:t>‹#›</a:t>
            </a:fld>
            <a:endParaRPr lang="fi-FI"/>
          </a:p>
        </p:txBody>
      </p:sp>
    </p:spTree>
    <p:extLst>
      <p:ext uri="{BB962C8B-B14F-4D97-AF65-F5344CB8AC3E}">
        <p14:creationId xmlns:p14="http://schemas.microsoft.com/office/powerpoint/2010/main" val="233534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71DEB36-9A21-4016-8F9B-D83B42F05890}" type="datetime1">
              <a:rPr lang="fi-FI" smtClean="0"/>
              <a:t>25.10.2023</a:t>
            </a:fld>
            <a:endParaRPr lang="fi-FI"/>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fi-FI"/>
              <a:t>Kodin turvallisuusvalmennus</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BB799C3-6FDF-4B12-A7E3-2684940BCD21}" type="slidenum">
              <a:rPr lang="fi-FI" smtClean="0"/>
              <a:t>‹#›</a:t>
            </a:fld>
            <a:endParaRPr lang="fi-FI"/>
          </a:p>
        </p:txBody>
      </p:sp>
    </p:spTree>
    <p:extLst>
      <p:ext uri="{BB962C8B-B14F-4D97-AF65-F5344CB8AC3E}">
        <p14:creationId xmlns:p14="http://schemas.microsoft.com/office/powerpoint/2010/main" val="2457377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61E97B4-B691-44E2-909B-A6AEEF4C6168}" type="datetime1">
              <a:rPr lang="fi-FI" smtClean="0"/>
              <a:t>25.10.2023</a:t>
            </a:fld>
            <a:endParaRPr lang="fi-FI"/>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fi-FI"/>
              <a:t>Kodin turvallisuusvalmennus</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040D1AC-0989-41DD-9D74-3919B7094DCE}" type="slidenum">
              <a:rPr lang="fi-FI" smtClean="0"/>
              <a:t>‹#›</a:t>
            </a:fld>
            <a:endParaRPr lang="fi-FI"/>
          </a:p>
        </p:txBody>
      </p:sp>
    </p:spTree>
    <p:extLst>
      <p:ext uri="{BB962C8B-B14F-4D97-AF65-F5344CB8AC3E}">
        <p14:creationId xmlns:p14="http://schemas.microsoft.com/office/powerpoint/2010/main" val="4154864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redcross.fi/first-aid/first-aid-instructions/wounds/" TargetMode="External"/><Relationship Id="rId2" Type="http://schemas.openxmlformats.org/officeDocument/2006/relationships/hyperlink" Target="https://www.redcross.fi/first-aid/first-aid-instructions/burns/" TargetMode="External"/><Relationship Id="rId1" Type="http://schemas.openxmlformats.org/officeDocument/2006/relationships/slideLayout" Target="../slideLayouts/slideLayout2.xml"/><Relationship Id="rId4" Type="http://schemas.openxmlformats.org/officeDocument/2006/relationships/hyperlink" Target="https://www.redcross.fi/first-aid/first-aid-instructions/how-to-stop-bleedin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763BD7-03BF-4C99-9A3B-C7C927D466D9}"/>
              </a:ext>
            </a:extLst>
          </p:cNvPr>
          <p:cNvSpPr>
            <a:spLocks noGrp="1"/>
          </p:cNvSpPr>
          <p:nvPr>
            <p:ph type="ctrTitle"/>
          </p:nvPr>
        </p:nvSpPr>
        <p:spPr>
          <a:xfrm>
            <a:off x="1069848" y="1298448"/>
            <a:ext cx="6068070" cy="3255264"/>
          </a:xfrm>
        </p:spPr>
        <p:txBody>
          <a:bodyPr>
            <a:normAutofit/>
          </a:bodyPr>
          <a:lstStyle/>
          <a:p>
            <a:pPr rtl="0"/>
            <a:r>
              <a:rPr lang="en-gb" sz="5000" b="1" i="0" u="none" baseline="0" dirty="0"/>
              <a:t>Prevention of home and leisure accidents – sharp and hot objects around the house</a:t>
            </a:r>
          </a:p>
        </p:txBody>
      </p:sp>
      <p:sp>
        <p:nvSpPr>
          <p:cNvPr id="3" name="Subtitle 2">
            <a:extLst>
              <a:ext uri="{FF2B5EF4-FFF2-40B4-BE49-F238E27FC236}">
                <a16:creationId xmlns:a16="http://schemas.microsoft.com/office/drawing/2014/main" id="{37C66410-3C71-4866-8EA0-326541CD78C3}"/>
              </a:ext>
            </a:extLst>
          </p:cNvPr>
          <p:cNvSpPr>
            <a:spLocks noGrp="1"/>
          </p:cNvSpPr>
          <p:nvPr>
            <p:ph type="subTitle" idx="1"/>
          </p:nvPr>
        </p:nvSpPr>
        <p:spPr>
          <a:xfrm>
            <a:off x="1100014" y="4670246"/>
            <a:ext cx="6037903" cy="914400"/>
          </a:xfrm>
        </p:spPr>
        <p:txBody>
          <a:bodyPr>
            <a:normAutofit/>
          </a:bodyPr>
          <a:lstStyle/>
          <a:p>
            <a:pPr rtl="0"/>
            <a:r>
              <a:rPr lang="en-gb" sz="2000" b="0" i="0" u="none" baseline="0"/>
              <a:t>The content is based on the content of the project for </a:t>
            </a:r>
          </a:p>
          <a:p>
            <a:pPr rtl="0"/>
            <a:r>
              <a:rPr lang="en-gb" sz="2000" b="0" i="0" u="none" baseline="0"/>
              <a:t>the prevention of home and leisure accidents</a:t>
            </a:r>
          </a:p>
        </p:txBody>
      </p:sp>
      <p:pic>
        <p:nvPicPr>
          <p:cNvPr id="5" name="Picture 4" descr="A black cat with a tail&#10;&#10;Description automatically generated">
            <a:extLst>
              <a:ext uri="{FF2B5EF4-FFF2-40B4-BE49-F238E27FC236}">
                <a16:creationId xmlns:a16="http://schemas.microsoft.com/office/drawing/2014/main" id="{DB24D388-3864-3541-F64E-31B66B292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574" y="2037302"/>
            <a:ext cx="3458249" cy="2775244"/>
          </a:xfrm>
          <a:prstGeom prst="rect">
            <a:avLst/>
          </a:prstGeom>
        </p:spPr>
      </p:pic>
      <p:sp>
        <p:nvSpPr>
          <p:cNvPr id="16" name="Rectangle 15">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Footer Placeholder 5">
            <a:extLst>
              <a:ext uri="{FF2B5EF4-FFF2-40B4-BE49-F238E27FC236}">
                <a16:creationId xmlns:a16="http://schemas.microsoft.com/office/drawing/2014/main" id="{FB1D29A6-0DBE-42AF-9777-96B1A99EC31E}"/>
              </a:ext>
            </a:extLst>
          </p:cNvPr>
          <p:cNvSpPr>
            <a:spLocks noGrp="1"/>
          </p:cNvSpPr>
          <p:nvPr>
            <p:ph type="ftr" sz="quarter" idx="11"/>
          </p:nvPr>
        </p:nvSpPr>
        <p:spPr>
          <a:xfrm>
            <a:off x="3869268" y="6356350"/>
            <a:ext cx="5911517" cy="365125"/>
          </a:xfrm>
        </p:spPr>
        <p:txBody>
          <a:bodyPr>
            <a:normAutofit/>
          </a:bodyPr>
          <a:lstStyle/>
          <a:p>
            <a:pPr rtl="0">
              <a:spcAft>
                <a:spcPts val="600"/>
              </a:spcAft>
            </a:pPr>
            <a:r>
              <a:rPr lang="en-gb" b="0" i="0" u="none" baseline="0"/>
              <a:t>Home safety coaching</a:t>
            </a:r>
          </a:p>
        </p:txBody>
      </p:sp>
      <p:sp>
        <p:nvSpPr>
          <p:cNvPr id="7" name="Slide Number Placeholder 6">
            <a:extLst>
              <a:ext uri="{FF2B5EF4-FFF2-40B4-BE49-F238E27FC236}">
                <a16:creationId xmlns:a16="http://schemas.microsoft.com/office/drawing/2014/main" id="{3FA68969-E2CF-4BAA-A730-4B650283AB70}"/>
              </a:ext>
            </a:extLst>
          </p:cNvPr>
          <p:cNvSpPr>
            <a:spLocks noGrp="1"/>
          </p:cNvSpPr>
          <p:nvPr>
            <p:ph type="sldNum" sz="quarter" idx="12"/>
          </p:nvPr>
        </p:nvSpPr>
        <p:spPr>
          <a:xfrm>
            <a:off x="10634135" y="6356350"/>
            <a:ext cx="1530927" cy="365125"/>
          </a:xfrm>
        </p:spPr>
        <p:txBody>
          <a:bodyPr>
            <a:normAutofit/>
          </a:bodyPr>
          <a:lstStyle/>
          <a:p>
            <a:pPr rtl="0">
              <a:spcAft>
                <a:spcPts val="600"/>
              </a:spcAft>
            </a:pPr>
            <a:fld id="{FBB799C3-6FDF-4B12-A7E3-2684940BCD21}" type="slidenum">
              <a:rPr/>
              <a:pPr rtl="0">
                <a:spcAft>
                  <a:spcPts val="600"/>
                </a:spcAft>
              </a:pPr>
              <a:t>1</a:t>
            </a:fld>
            <a:endParaRPr lang="en-gb"/>
          </a:p>
        </p:txBody>
      </p:sp>
    </p:spTree>
    <p:extLst>
      <p:ext uri="{BB962C8B-B14F-4D97-AF65-F5344CB8AC3E}">
        <p14:creationId xmlns:p14="http://schemas.microsoft.com/office/powerpoint/2010/main" val="352799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32BBA82-669E-4462-8F0C-8B3B5F134B5C}"/>
              </a:ext>
            </a:extLst>
          </p:cNvPr>
          <p:cNvSpPr>
            <a:spLocks noGrp="1"/>
          </p:cNvSpPr>
          <p:nvPr>
            <p:ph type="title"/>
          </p:nvPr>
        </p:nvSpPr>
        <p:spPr>
          <a:xfrm>
            <a:off x="289248" y="1123837"/>
            <a:ext cx="6451110" cy="1255469"/>
          </a:xfrm>
        </p:spPr>
        <p:txBody>
          <a:bodyPr>
            <a:normAutofit/>
          </a:bodyPr>
          <a:lstStyle/>
          <a:p>
            <a:pPr algn="l" rtl="0"/>
            <a:r>
              <a:rPr lang="en-gb" sz="3200" b="1" i="0" u="none" baseline="0" dirty="0"/>
              <a:t>Sharp objects in housework and exposure to heat</a:t>
            </a:r>
            <a:endParaRPr lang="en-gb" sz="3200" b="1" dirty="0"/>
          </a:p>
        </p:txBody>
      </p:sp>
      <p:sp>
        <p:nvSpPr>
          <p:cNvPr id="3" name="Content Placeholder 2">
            <a:extLst>
              <a:ext uri="{FF2B5EF4-FFF2-40B4-BE49-F238E27FC236}">
                <a16:creationId xmlns:a16="http://schemas.microsoft.com/office/drawing/2014/main" id="{289379D6-7E62-4B82-9AD0-0129A7FAE2AA}"/>
              </a:ext>
            </a:extLst>
          </p:cNvPr>
          <p:cNvSpPr>
            <a:spLocks noGrp="1"/>
          </p:cNvSpPr>
          <p:nvPr>
            <p:ph idx="1"/>
          </p:nvPr>
        </p:nvSpPr>
        <p:spPr>
          <a:xfrm>
            <a:off x="289248" y="2510395"/>
            <a:ext cx="6451109" cy="3274586"/>
          </a:xfrm>
        </p:spPr>
        <p:txBody>
          <a:bodyPr anchor="t">
            <a:normAutofit/>
          </a:bodyPr>
          <a:lstStyle/>
          <a:p>
            <a:pPr defTabSz="457200">
              <a:lnSpc>
                <a:spcPct val="100000"/>
              </a:lnSpc>
              <a:spcBef>
                <a:spcPct val="20000"/>
              </a:spcBef>
              <a:buClrTx/>
            </a:pPr>
            <a:r>
              <a:rPr lang="en-gb" sz="1800" b="0" i="0" u="none" baseline="0" dirty="0">
                <a:solidFill>
                  <a:schemeClr val="bg1"/>
                </a:solidFill>
                <a:cs typeface="Arial"/>
              </a:rPr>
              <a:t>Different types of wounds can be caused by the careless use of sharp objects.</a:t>
            </a:r>
          </a:p>
          <a:p>
            <a:pPr defTabSz="457200">
              <a:lnSpc>
                <a:spcPct val="100000"/>
              </a:lnSpc>
              <a:spcBef>
                <a:spcPct val="20000"/>
              </a:spcBef>
              <a:buClrTx/>
            </a:pPr>
            <a:r>
              <a:rPr lang="en-gb" sz="1800" b="0" i="0" u="none" baseline="0" dirty="0">
                <a:solidFill>
                  <a:schemeClr val="bg1"/>
                </a:solidFill>
                <a:cs typeface="Arial"/>
              </a:rPr>
              <a:t>Exposure to heat can result in burns.</a:t>
            </a:r>
          </a:p>
          <a:p>
            <a:pPr defTabSz="457200">
              <a:lnSpc>
                <a:spcPct val="100000"/>
              </a:lnSpc>
              <a:spcBef>
                <a:spcPct val="20000"/>
              </a:spcBef>
              <a:buClrTx/>
            </a:pPr>
            <a:r>
              <a:rPr lang="en-US" sz="1800" b="0" i="0" dirty="0">
                <a:solidFill>
                  <a:schemeClr val="bg1"/>
                </a:solidFill>
                <a:effectLst/>
              </a:rPr>
              <a:t>A burn is tissue damage caused by heat or a corrosive chemical substance, in which damage is caused to the skin and possibly the tissues beneath it. If the skin is not cooled, the injury will spread to the deeper layers.</a:t>
            </a:r>
          </a:p>
          <a:p>
            <a:pPr defTabSz="457200">
              <a:lnSpc>
                <a:spcPct val="100000"/>
              </a:lnSpc>
              <a:spcBef>
                <a:spcPct val="20000"/>
              </a:spcBef>
              <a:buClrTx/>
            </a:pPr>
            <a:r>
              <a:rPr lang="en-US" sz="1800" b="0" i="0" dirty="0">
                <a:solidFill>
                  <a:schemeClr val="bg1"/>
                </a:solidFill>
                <a:effectLst/>
              </a:rPr>
              <a:t>Tissue damage can be caused by a hot object, liquid or steam. Other causes include a corrosive substance, radiation and electricity.</a:t>
            </a:r>
            <a:endParaRPr lang="en-gb" sz="1800" b="0" i="0" u="none" baseline="0" dirty="0">
              <a:solidFill>
                <a:schemeClr val="bg1"/>
              </a:solidFill>
              <a:cs typeface="Arial"/>
            </a:endParaRPr>
          </a:p>
        </p:txBody>
      </p:sp>
      <p:pic>
        <p:nvPicPr>
          <p:cNvPr id="6" name="Kuvan paikkamerkki 13" descr="Suomi_ensiapu_2017-53.jpg">
            <a:extLst>
              <a:ext uri="{FF2B5EF4-FFF2-40B4-BE49-F238E27FC236}">
                <a16:creationId xmlns:a16="http://schemas.microsoft.com/office/drawing/2014/main" id="{9A2F9578-00E6-4A49-8C02-E2C6DF6B5ABC}"/>
              </a:ext>
            </a:extLst>
          </p:cNvPr>
          <p:cNvPicPr>
            <a:picLocks noChangeAspect="1"/>
          </p:cNvPicPr>
          <p:nvPr/>
        </p:nvPicPr>
        <p:blipFill rotWithShape="1">
          <a:blip r:embed="rId2"/>
          <a:srcRect l="28984" r="23704"/>
          <a:stretch/>
        </p:blipFill>
        <p:spPr>
          <a:xfrm>
            <a:off x="7545032" y="759599"/>
            <a:ext cx="3778286" cy="5330650"/>
          </a:xfrm>
          <a:prstGeom prst="rect">
            <a:avLst/>
          </a:prstGeom>
        </p:spPr>
      </p:pic>
      <p:sp>
        <p:nvSpPr>
          <p:cNvPr id="4" name="Footer Placeholder 3">
            <a:extLst>
              <a:ext uri="{FF2B5EF4-FFF2-40B4-BE49-F238E27FC236}">
                <a16:creationId xmlns:a16="http://schemas.microsoft.com/office/drawing/2014/main" id="{4650BAFF-BB00-4EB6-91EC-42D0466B25A8}"/>
              </a:ext>
            </a:extLst>
          </p:cNvPr>
          <p:cNvSpPr>
            <a:spLocks noGrp="1"/>
          </p:cNvSpPr>
          <p:nvPr>
            <p:ph type="ftr" sz="quarter" idx="11"/>
          </p:nvPr>
        </p:nvSpPr>
        <p:spPr>
          <a:xfrm>
            <a:off x="3869268" y="6356350"/>
            <a:ext cx="5911517" cy="365125"/>
          </a:xfrm>
        </p:spPr>
        <p:txBody>
          <a:bodyPr>
            <a:normAutofit/>
          </a:bodyPr>
          <a:lstStyle/>
          <a:p>
            <a:pPr algn="l" rtl="0">
              <a:spcAft>
                <a:spcPts val="600"/>
              </a:spcAft>
            </a:pPr>
            <a:r>
              <a:rPr lang="en-gb" b="0" i="0" u="none" baseline="0"/>
              <a:t>Home safety coaching, photo: Jarkko Mikkonen / FRC</a:t>
            </a:r>
            <a:endParaRPr lang="en-gb" dirty="0"/>
          </a:p>
        </p:txBody>
      </p:sp>
      <p:sp>
        <p:nvSpPr>
          <p:cNvPr id="5" name="Slide Number Placeholder 4">
            <a:extLst>
              <a:ext uri="{FF2B5EF4-FFF2-40B4-BE49-F238E27FC236}">
                <a16:creationId xmlns:a16="http://schemas.microsoft.com/office/drawing/2014/main" id="{B6CD8F62-B9B7-4242-8927-E0FF1A57EDA3}"/>
              </a:ext>
            </a:extLst>
          </p:cNvPr>
          <p:cNvSpPr>
            <a:spLocks noGrp="1"/>
          </p:cNvSpPr>
          <p:nvPr>
            <p:ph type="sldNum" sz="quarter" idx="12"/>
          </p:nvPr>
        </p:nvSpPr>
        <p:spPr>
          <a:xfrm>
            <a:off x="10634135" y="6356350"/>
            <a:ext cx="1530927" cy="365125"/>
          </a:xfrm>
        </p:spPr>
        <p:txBody>
          <a:bodyPr>
            <a:normAutofit/>
          </a:bodyPr>
          <a:lstStyle/>
          <a:p>
            <a:pPr algn="r" rtl="0">
              <a:spcAft>
                <a:spcPts val="600"/>
              </a:spcAft>
            </a:pPr>
            <a:fld id="{FBB799C3-6FDF-4B12-A7E3-2684940BCD21}" type="slidenum">
              <a:rPr/>
              <a:pPr>
                <a:spcAft>
                  <a:spcPts val="600"/>
                </a:spcAft>
              </a:pPr>
              <a:t>2</a:t>
            </a:fld>
            <a:endParaRPr lang="en-gb"/>
          </a:p>
        </p:txBody>
      </p:sp>
      <p:pic>
        <p:nvPicPr>
          <p:cNvPr id="8" name="Picture 7">
            <a:extLst>
              <a:ext uri="{FF2B5EF4-FFF2-40B4-BE49-F238E27FC236}">
                <a16:creationId xmlns:a16="http://schemas.microsoft.com/office/drawing/2014/main" id="{CF661EBA-5739-47B3-9CA7-5CCA85B96849}"/>
              </a:ext>
            </a:extLst>
          </p:cNvPr>
          <p:cNvPicPr>
            <a:picLocks noChangeAspect="1"/>
          </p:cNvPicPr>
          <p:nvPr/>
        </p:nvPicPr>
        <p:blipFill>
          <a:blip r:embed="rId3"/>
          <a:stretch>
            <a:fillRect/>
          </a:stretch>
        </p:blipFill>
        <p:spPr>
          <a:xfrm>
            <a:off x="128337" y="1"/>
            <a:ext cx="1040063" cy="698628"/>
          </a:xfrm>
          <a:prstGeom prst="rect">
            <a:avLst/>
          </a:prstGeom>
        </p:spPr>
      </p:pic>
    </p:spTree>
    <p:extLst>
      <p:ext uri="{BB962C8B-B14F-4D97-AF65-F5344CB8AC3E}">
        <p14:creationId xmlns:p14="http://schemas.microsoft.com/office/powerpoint/2010/main" val="14134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C164-1ABE-4806-B148-08FA94EC9720}"/>
              </a:ext>
            </a:extLst>
          </p:cNvPr>
          <p:cNvSpPr>
            <a:spLocks noGrp="1"/>
          </p:cNvSpPr>
          <p:nvPr>
            <p:ph type="title"/>
          </p:nvPr>
        </p:nvSpPr>
        <p:spPr>
          <a:xfrm>
            <a:off x="128337" y="1123836"/>
            <a:ext cx="3228219" cy="4601183"/>
          </a:xfrm>
        </p:spPr>
        <p:txBody>
          <a:bodyPr>
            <a:normAutofit/>
          </a:bodyPr>
          <a:lstStyle/>
          <a:p>
            <a:pPr algn="l" rtl="0"/>
            <a:r>
              <a:rPr lang="en-gb" sz="3200" b="1" i="0" u="none" baseline="0" dirty="0"/>
              <a:t>Factors associated with wounds and burns</a:t>
            </a:r>
          </a:p>
        </p:txBody>
      </p:sp>
      <p:sp>
        <p:nvSpPr>
          <p:cNvPr id="3" name="Content Placeholder 2">
            <a:extLst>
              <a:ext uri="{FF2B5EF4-FFF2-40B4-BE49-F238E27FC236}">
                <a16:creationId xmlns:a16="http://schemas.microsoft.com/office/drawing/2014/main" id="{9C2F2B66-A649-4072-A742-90ED08903690}"/>
              </a:ext>
            </a:extLst>
          </p:cNvPr>
          <p:cNvSpPr>
            <a:spLocks noGrp="1"/>
          </p:cNvSpPr>
          <p:nvPr>
            <p:ph idx="1"/>
          </p:nvPr>
        </p:nvSpPr>
        <p:spPr/>
        <p:txBody>
          <a:bodyPr>
            <a:normAutofit/>
          </a:bodyPr>
          <a:lstStyle/>
          <a:p>
            <a:pPr marL="0" indent="0" algn="l" rtl="0">
              <a:lnSpc>
                <a:spcPct val="100000"/>
              </a:lnSpc>
              <a:buNone/>
            </a:pPr>
            <a:r>
              <a:rPr lang="en-gb" sz="1800" b="0" i="0" u="none" baseline="0" dirty="0"/>
              <a:t>Sharp objects: </a:t>
            </a:r>
          </a:p>
          <a:p>
            <a:pPr algn="l" rtl="0">
              <a:lnSpc>
                <a:spcPct val="100000"/>
              </a:lnSpc>
              <a:buFont typeface="Arial" panose="020B0604020202020204" pitchFamily="34" charset="0"/>
              <a:buChar char="•"/>
            </a:pPr>
            <a:r>
              <a:rPr lang="en-gb" sz="1800" dirty="0"/>
              <a:t>V</a:t>
            </a:r>
            <a:r>
              <a:rPr lang="en-gb" sz="1800" b="0" i="0" u="none" baseline="0" dirty="0"/>
              <a:t>arious knives, scissors, axes, billhooks, saws, etc. </a:t>
            </a:r>
          </a:p>
          <a:p>
            <a:pPr marL="0" indent="0" algn="l" rtl="0">
              <a:lnSpc>
                <a:spcPct val="100000"/>
              </a:lnSpc>
              <a:buNone/>
            </a:pPr>
            <a:r>
              <a:rPr lang="en-gb" sz="1800" b="0" i="0" u="none" baseline="0" dirty="0"/>
              <a:t>Sources of heat: </a:t>
            </a:r>
          </a:p>
          <a:p>
            <a:pPr algn="l" rtl="0">
              <a:lnSpc>
                <a:spcPct val="100000"/>
              </a:lnSpc>
              <a:buFont typeface="Arial" panose="020B0604020202020204" pitchFamily="34" charset="0"/>
              <a:buChar char="•"/>
            </a:pPr>
            <a:r>
              <a:rPr lang="en-gb" sz="1800" dirty="0"/>
              <a:t>C</a:t>
            </a:r>
            <a:r>
              <a:rPr lang="en-gb" sz="1800" b="0" i="0" u="none" baseline="0" dirty="0"/>
              <a:t>ooker, steam, oven, barbecue, sauna heater, etc. </a:t>
            </a:r>
          </a:p>
          <a:p>
            <a:pPr marL="0" indent="0" algn="l" rtl="0">
              <a:lnSpc>
                <a:spcPct val="100000"/>
              </a:lnSpc>
              <a:buNone/>
            </a:pPr>
            <a:r>
              <a:rPr lang="en-gb" sz="1800" b="0" i="0" u="none" baseline="0" dirty="0"/>
              <a:t>Rushing and carelessness during housework. </a:t>
            </a:r>
          </a:p>
          <a:p>
            <a:pPr marL="0" indent="0" algn="l" rtl="0">
              <a:lnSpc>
                <a:spcPct val="100000"/>
              </a:lnSpc>
              <a:buNone/>
            </a:pPr>
            <a:r>
              <a:rPr lang="en-gb" sz="1800" b="0" i="0" u="none" baseline="0" dirty="0"/>
              <a:t>Insufficient familiarity with the tools.</a:t>
            </a:r>
          </a:p>
          <a:p>
            <a:pPr marL="0" indent="0" algn="l" rtl="0">
              <a:lnSpc>
                <a:spcPct val="100000"/>
              </a:lnSpc>
              <a:buNone/>
            </a:pPr>
            <a:r>
              <a:rPr lang="en-gb" sz="1800" b="0" i="0" u="none" baseline="0" dirty="0"/>
              <a:t>Impractical facilities, lighting.</a:t>
            </a:r>
          </a:p>
          <a:p>
            <a:pPr marL="0" indent="0" algn="l" rtl="0">
              <a:lnSpc>
                <a:spcPct val="100000"/>
              </a:lnSpc>
              <a:buNone/>
            </a:pPr>
            <a:endParaRPr lang="en-gb" sz="1800" b="0" i="0" u="none" baseline="0" dirty="0"/>
          </a:p>
          <a:p>
            <a:pPr marL="0" indent="0" algn="l" rtl="0">
              <a:lnSpc>
                <a:spcPct val="100000"/>
              </a:lnSpc>
              <a:buNone/>
            </a:pPr>
            <a:r>
              <a:rPr lang="en-gb" sz="1800" b="0" i="0" u="none" baseline="0" dirty="0"/>
              <a:t>Special features of housework in families with children, for older people and for people with reduced functional ability. </a:t>
            </a:r>
          </a:p>
        </p:txBody>
      </p:sp>
      <p:sp>
        <p:nvSpPr>
          <p:cNvPr id="4" name="Footer Placeholder 3">
            <a:extLst>
              <a:ext uri="{FF2B5EF4-FFF2-40B4-BE49-F238E27FC236}">
                <a16:creationId xmlns:a16="http://schemas.microsoft.com/office/drawing/2014/main" id="{7C92DE33-C076-4DBF-837C-12809EBEAADC}"/>
              </a:ext>
            </a:extLst>
          </p:cNvPr>
          <p:cNvSpPr>
            <a:spLocks noGrp="1"/>
          </p:cNvSpPr>
          <p:nvPr>
            <p:ph type="ftr" sz="quarter" idx="11"/>
          </p:nvPr>
        </p:nvSpPr>
        <p:spPr/>
        <p:txBody>
          <a:bodyPr/>
          <a:lstStyle/>
          <a:p>
            <a:pPr algn="l" rtl="0"/>
            <a:r>
              <a:rPr lang="en-gb" b="0" i="0" u="none" baseline="0" dirty="0"/>
              <a:t>Home safety coaching</a:t>
            </a:r>
          </a:p>
        </p:txBody>
      </p:sp>
      <p:sp>
        <p:nvSpPr>
          <p:cNvPr id="5" name="Slide Number Placeholder 4">
            <a:extLst>
              <a:ext uri="{FF2B5EF4-FFF2-40B4-BE49-F238E27FC236}">
                <a16:creationId xmlns:a16="http://schemas.microsoft.com/office/drawing/2014/main" id="{CDDD3033-1A6F-4E2F-8B74-CC4C2E22479C}"/>
              </a:ext>
            </a:extLst>
          </p:cNvPr>
          <p:cNvSpPr>
            <a:spLocks noGrp="1"/>
          </p:cNvSpPr>
          <p:nvPr>
            <p:ph type="sldNum" sz="quarter" idx="12"/>
          </p:nvPr>
        </p:nvSpPr>
        <p:spPr/>
        <p:txBody>
          <a:bodyPr/>
          <a:lstStyle/>
          <a:p>
            <a:pPr algn="r" rtl="0"/>
            <a:fld id="{FBB799C3-6FDF-4B12-A7E3-2684940BCD21}" type="slidenum">
              <a:rPr/>
              <a:t>3</a:t>
            </a:fld>
            <a:endParaRPr lang="en-gb"/>
          </a:p>
        </p:txBody>
      </p:sp>
      <p:pic>
        <p:nvPicPr>
          <p:cNvPr id="6" name="Picture 5">
            <a:extLst>
              <a:ext uri="{FF2B5EF4-FFF2-40B4-BE49-F238E27FC236}">
                <a16:creationId xmlns:a16="http://schemas.microsoft.com/office/drawing/2014/main" id="{080CB183-C174-4536-8D3E-66D8DD4FBFDF}"/>
              </a:ext>
            </a:extLst>
          </p:cNvPr>
          <p:cNvPicPr>
            <a:picLocks noChangeAspect="1"/>
          </p:cNvPicPr>
          <p:nvPr/>
        </p:nvPicPr>
        <p:blipFill>
          <a:blip r:embed="rId2"/>
          <a:stretch>
            <a:fillRect/>
          </a:stretch>
        </p:blipFill>
        <p:spPr>
          <a:xfrm>
            <a:off x="128337" y="1"/>
            <a:ext cx="1040063" cy="698628"/>
          </a:xfrm>
          <a:prstGeom prst="rect">
            <a:avLst/>
          </a:prstGeom>
        </p:spPr>
      </p:pic>
    </p:spTree>
    <p:extLst>
      <p:ext uri="{BB962C8B-B14F-4D97-AF65-F5344CB8AC3E}">
        <p14:creationId xmlns:p14="http://schemas.microsoft.com/office/powerpoint/2010/main" val="181131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6533AF-528C-483E-BA6A-9486CB5EDEE2}"/>
              </a:ext>
            </a:extLst>
          </p:cNvPr>
          <p:cNvSpPr>
            <a:spLocks noGrp="1"/>
          </p:cNvSpPr>
          <p:nvPr>
            <p:ph type="title"/>
          </p:nvPr>
        </p:nvSpPr>
        <p:spPr>
          <a:xfrm>
            <a:off x="289248" y="1123837"/>
            <a:ext cx="6451110" cy="1255469"/>
          </a:xfrm>
        </p:spPr>
        <p:txBody>
          <a:bodyPr>
            <a:normAutofit/>
          </a:bodyPr>
          <a:lstStyle/>
          <a:p>
            <a:pPr algn="l" rtl="0"/>
            <a:r>
              <a:rPr lang="en-gb" sz="3200" b="1" i="0" u="none" baseline="0" dirty="0"/>
              <a:t>Prevent: identify risks, avoid wounds</a:t>
            </a:r>
            <a:endParaRPr lang="en-gb" sz="3200" dirty="0"/>
          </a:p>
        </p:txBody>
      </p:sp>
      <p:sp>
        <p:nvSpPr>
          <p:cNvPr id="3" name="Content Placeholder 2">
            <a:extLst>
              <a:ext uri="{FF2B5EF4-FFF2-40B4-BE49-F238E27FC236}">
                <a16:creationId xmlns:a16="http://schemas.microsoft.com/office/drawing/2014/main" id="{BE18FBE4-0624-4045-89EA-BCEB98F1EE91}"/>
              </a:ext>
            </a:extLst>
          </p:cNvPr>
          <p:cNvSpPr>
            <a:spLocks noGrp="1"/>
          </p:cNvSpPr>
          <p:nvPr>
            <p:ph idx="1"/>
          </p:nvPr>
        </p:nvSpPr>
        <p:spPr>
          <a:xfrm>
            <a:off x="289248" y="2510395"/>
            <a:ext cx="6451109" cy="3274586"/>
          </a:xfrm>
        </p:spPr>
        <p:txBody>
          <a:bodyPr anchor="t">
            <a:normAutofit/>
          </a:bodyPr>
          <a:lstStyle/>
          <a:p>
            <a:pPr marL="342900" lvl="0" indent="-342900" algn="l" defTabSz="457200" rtl="0">
              <a:lnSpc>
                <a:spcPct val="100000"/>
              </a:lnSpc>
              <a:spcBef>
                <a:spcPct val="20000"/>
              </a:spcBef>
              <a:buClrTx/>
              <a:buFont typeface="Arial" panose="020B0604020202020204" pitchFamily="34" charset="0"/>
              <a:buChar char="•"/>
            </a:pPr>
            <a:r>
              <a:rPr lang="en-gb" sz="1800" b="0" i="0" u="none" baseline="0" dirty="0">
                <a:solidFill>
                  <a:schemeClr val="bg1"/>
                </a:solidFill>
                <a:latin typeface="+mj-lt"/>
                <a:cs typeface="Arial"/>
              </a:rPr>
              <a:t>Avoid the risks associated with sharp tools, use tools safely. </a:t>
            </a:r>
          </a:p>
          <a:p>
            <a:pPr marL="342900" lvl="0" indent="-342900" algn="l" defTabSz="457200" rtl="0">
              <a:lnSpc>
                <a:spcPct val="100000"/>
              </a:lnSpc>
              <a:spcBef>
                <a:spcPct val="20000"/>
              </a:spcBef>
              <a:buClrTx/>
              <a:buFont typeface="Arial" panose="020B0604020202020204" pitchFamily="34" charset="0"/>
              <a:buChar char="•"/>
            </a:pPr>
            <a:r>
              <a:rPr lang="en-gb" sz="1800" b="0" i="0" u="none" baseline="0" dirty="0">
                <a:solidFill>
                  <a:schemeClr val="bg1"/>
                </a:solidFill>
                <a:latin typeface="+mj-lt"/>
                <a:cs typeface="Arial"/>
              </a:rPr>
              <a:t>Familiarise yourself with the safe and correct use of new tools.</a:t>
            </a:r>
          </a:p>
          <a:p>
            <a:pPr marL="342900" lvl="0" indent="-342900" algn="l" defTabSz="457200" rtl="0">
              <a:lnSpc>
                <a:spcPct val="100000"/>
              </a:lnSpc>
              <a:spcBef>
                <a:spcPct val="20000"/>
              </a:spcBef>
              <a:buClrTx/>
              <a:buFont typeface="Arial" panose="020B0604020202020204" pitchFamily="34" charset="0"/>
              <a:buChar char="•"/>
            </a:pPr>
            <a:r>
              <a:rPr lang="en-gb" sz="1800" b="0" i="0" u="none" baseline="0" dirty="0">
                <a:solidFill>
                  <a:schemeClr val="bg1"/>
                </a:solidFill>
                <a:latin typeface="+mj-lt"/>
                <a:cs typeface="Arial"/>
              </a:rPr>
              <a:t>Store the tools safely.</a:t>
            </a:r>
          </a:p>
          <a:p>
            <a:endParaRPr lang="en-gb" dirty="0">
              <a:solidFill>
                <a:srgbClr val="FFFFFF"/>
              </a:solidFill>
            </a:endParaRPr>
          </a:p>
        </p:txBody>
      </p:sp>
      <p:pic>
        <p:nvPicPr>
          <p:cNvPr id="6" name="Kuvan paikkamerkki 14" descr="Suomi_ensiapu_2017-46.jpg">
            <a:extLst>
              <a:ext uri="{FF2B5EF4-FFF2-40B4-BE49-F238E27FC236}">
                <a16:creationId xmlns:a16="http://schemas.microsoft.com/office/drawing/2014/main" id="{E69B277D-7A70-43C2-BD86-CC32411CCE02}"/>
              </a:ext>
            </a:extLst>
          </p:cNvPr>
          <p:cNvPicPr>
            <a:picLocks noChangeAspect="1"/>
          </p:cNvPicPr>
          <p:nvPr/>
        </p:nvPicPr>
        <p:blipFill rotWithShape="1">
          <a:blip r:embed="rId2"/>
          <a:srcRect l="5668" r="47020"/>
          <a:stretch/>
        </p:blipFill>
        <p:spPr>
          <a:xfrm>
            <a:off x="7545032" y="759599"/>
            <a:ext cx="3778286" cy="5330650"/>
          </a:xfrm>
          <a:prstGeom prst="rect">
            <a:avLst/>
          </a:prstGeom>
        </p:spPr>
      </p:pic>
      <p:sp>
        <p:nvSpPr>
          <p:cNvPr id="4" name="Footer Placeholder 3">
            <a:extLst>
              <a:ext uri="{FF2B5EF4-FFF2-40B4-BE49-F238E27FC236}">
                <a16:creationId xmlns:a16="http://schemas.microsoft.com/office/drawing/2014/main" id="{2554B72A-A5A7-449C-9A1F-38025AC4A4AD}"/>
              </a:ext>
            </a:extLst>
          </p:cNvPr>
          <p:cNvSpPr>
            <a:spLocks noGrp="1"/>
          </p:cNvSpPr>
          <p:nvPr>
            <p:ph type="ftr" sz="quarter" idx="11"/>
          </p:nvPr>
        </p:nvSpPr>
        <p:spPr>
          <a:xfrm>
            <a:off x="3869268" y="6356350"/>
            <a:ext cx="5911517" cy="365125"/>
          </a:xfrm>
        </p:spPr>
        <p:txBody>
          <a:bodyPr>
            <a:normAutofit/>
          </a:bodyPr>
          <a:lstStyle/>
          <a:p>
            <a:pPr algn="l" rtl="0">
              <a:spcAft>
                <a:spcPts val="600"/>
              </a:spcAft>
            </a:pPr>
            <a:r>
              <a:rPr lang="en-gb" b="0" i="0" u="none" baseline="0"/>
              <a:t>Home safety coaching, photo: Jarkko Mikkonen / FRC</a:t>
            </a:r>
            <a:endParaRPr lang="en-gb" dirty="0"/>
          </a:p>
        </p:txBody>
      </p:sp>
      <p:sp>
        <p:nvSpPr>
          <p:cNvPr id="5" name="Slide Number Placeholder 4">
            <a:extLst>
              <a:ext uri="{FF2B5EF4-FFF2-40B4-BE49-F238E27FC236}">
                <a16:creationId xmlns:a16="http://schemas.microsoft.com/office/drawing/2014/main" id="{F845BBE4-0535-440A-93B6-6F3AD01A33DA}"/>
              </a:ext>
            </a:extLst>
          </p:cNvPr>
          <p:cNvSpPr>
            <a:spLocks noGrp="1"/>
          </p:cNvSpPr>
          <p:nvPr>
            <p:ph type="sldNum" sz="quarter" idx="12"/>
          </p:nvPr>
        </p:nvSpPr>
        <p:spPr>
          <a:xfrm>
            <a:off x="10634135" y="6356350"/>
            <a:ext cx="1530927" cy="365125"/>
          </a:xfrm>
        </p:spPr>
        <p:txBody>
          <a:bodyPr>
            <a:normAutofit/>
          </a:bodyPr>
          <a:lstStyle/>
          <a:p>
            <a:pPr algn="r" rtl="0">
              <a:spcAft>
                <a:spcPts val="600"/>
              </a:spcAft>
            </a:pPr>
            <a:fld id="{FBB799C3-6FDF-4B12-A7E3-2684940BCD21}" type="slidenum">
              <a:rPr/>
              <a:pPr>
                <a:spcAft>
                  <a:spcPts val="600"/>
                </a:spcAft>
              </a:pPr>
              <a:t>4</a:t>
            </a:fld>
            <a:endParaRPr lang="en-gb"/>
          </a:p>
        </p:txBody>
      </p:sp>
      <p:pic>
        <p:nvPicPr>
          <p:cNvPr id="8" name="Picture 7">
            <a:extLst>
              <a:ext uri="{FF2B5EF4-FFF2-40B4-BE49-F238E27FC236}">
                <a16:creationId xmlns:a16="http://schemas.microsoft.com/office/drawing/2014/main" id="{8BCFB9AE-E652-45C1-927E-9D21C2AAB342}"/>
              </a:ext>
            </a:extLst>
          </p:cNvPr>
          <p:cNvPicPr>
            <a:picLocks noChangeAspect="1"/>
          </p:cNvPicPr>
          <p:nvPr/>
        </p:nvPicPr>
        <p:blipFill>
          <a:blip r:embed="rId3"/>
          <a:stretch>
            <a:fillRect/>
          </a:stretch>
        </p:blipFill>
        <p:spPr>
          <a:xfrm>
            <a:off x="128337" y="1"/>
            <a:ext cx="1040063" cy="698628"/>
          </a:xfrm>
          <a:prstGeom prst="rect">
            <a:avLst/>
          </a:prstGeom>
        </p:spPr>
      </p:pic>
    </p:spTree>
    <p:extLst>
      <p:ext uri="{BB962C8B-B14F-4D97-AF65-F5344CB8AC3E}">
        <p14:creationId xmlns:p14="http://schemas.microsoft.com/office/powerpoint/2010/main" val="30273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2764C3C-F0EE-4927-AE13-80F4BEFD4DA0}"/>
              </a:ext>
            </a:extLst>
          </p:cNvPr>
          <p:cNvSpPr>
            <a:spLocks noGrp="1"/>
          </p:cNvSpPr>
          <p:nvPr>
            <p:ph type="title"/>
          </p:nvPr>
        </p:nvSpPr>
        <p:spPr>
          <a:xfrm>
            <a:off x="289248" y="1123837"/>
            <a:ext cx="6451110" cy="1255469"/>
          </a:xfrm>
        </p:spPr>
        <p:txBody>
          <a:bodyPr>
            <a:normAutofit/>
          </a:bodyPr>
          <a:lstStyle/>
          <a:p>
            <a:pPr algn="l" rtl="0"/>
            <a:r>
              <a:rPr lang="en-gb" sz="3200" b="1" i="0" u="none" baseline="0" dirty="0"/>
              <a:t>Measures to prevent burns</a:t>
            </a:r>
            <a:endParaRPr lang="en-gb" sz="3200" b="1" dirty="0"/>
          </a:p>
        </p:txBody>
      </p:sp>
      <p:sp>
        <p:nvSpPr>
          <p:cNvPr id="3" name="Content Placeholder 2">
            <a:extLst>
              <a:ext uri="{FF2B5EF4-FFF2-40B4-BE49-F238E27FC236}">
                <a16:creationId xmlns:a16="http://schemas.microsoft.com/office/drawing/2014/main" id="{107EA0C3-6E59-47FB-8B67-514E29AF6F4B}"/>
              </a:ext>
            </a:extLst>
          </p:cNvPr>
          <p:cNvSpPr>
            <a:spLocks noGrp="1"/>
          </p:cNvSpPr>
          <p:nvPr>
            <p:ph idx="1"/>
          </p:nvPr>
        </p:nvSpPr>
        <p:spPr>
          <a:xfrm>
            <a:off x="289248" y="2510395"/>
            <a:ext cx="6451109" cy="3274586"/>
          </a:xfrm>
        </p:spPr>
        <p:txBody>
          <a:bodyPr anchor="t">
            <a:normAutofit/>
          </a:bodyPr>
          <a:lstStyle/>
          <a:p>
            <a:pPr marL="342900" lvl="0" indent="-342900" algn="l" defTabSz="457200" rtl="0">
              <a:lnSpc>
                <a:spcPct val="100000"/>
              </a:lnSpc>
              <a:spcBef>
                <a:spcPct val="20000"/>
              </a:spcBef>
              <a:buClrTx/>
              <a:buFont typeface="Arial" panose="020B0604020202020204" pitchFamily="34" charset="0"/>
              <a:buChar char="•"/>
            </a:pPr>
            <a:r>
              <a:rPr lang="en-gb" sz="1800" b="0" i="0" u="none" baseline="0" dirty="0">
                <a:solidFill>
                  <a:schemeClr val="bg1"/>
                </a:solidFill>
                <a:latin typeface="+mj-lt"/>
                <a:cs typeface="Arial"/>
              </a:rPr>
              <a:t>Prevent burns by avoiding contact with</a:t>
            </a:r>
          </a:p>
          <a:p>
            <a:pPr marL="742950" lvl="1" indent="-285750" algn="l" defTabSz="457200" rtl="0">
              <a:lnSpc>
                <a:spcPct val="100000"/>
              </a:lnSpc>
              <a:spcBef>
                <a:spcPct val="20000"/>
              </a:spcBef>
              <a:spcAft>
                <a:spcPts val="0"/>
              </a:spcAft>
              <a:buClrTx/>
              <a:buFont typeface="Arial" panose="020B0604020202020204" pitchFamily="34" charset="0"/>
              <a:buChar char="•"/>
            </a:pPr>
            <a:r>
              <a:rPr lang="en-gb" b="0" i="0" u="none" baseline="0" dirty="0">
                <a:solidFill>
                  <a:schemeClr val="bg1"/>
                </a:solidFill>
                <a:latin typeface="+mj-lt"/>
                <a:cs typeface="Arial"/>
              </a:rPr>
              <a:t>hot steam</a:t>
            </a:r>
          </a:p>
          <a:p>
            <a:pPr marL="742950" lvl="1" indent="-285750" algn="l" defTabSz="457200" rtl="0">
              <a:lnSpc>
                <a:spcPct val="100000"/>
              </a:lnSpc>
              <a:spcBef>
                <a:spcPct val="20000"/>
              </a:spcBef>
              <a:spcAft>
                <a:spcPts val="0"/>
              </a:spcAft>
              <a:buClrTx/>
              <a:buFont typeface="Arial" panose="020B0604020202020204" pitchFamily="34" charset="0"/>
              <a:buChar char="•"/>
            </a:pPr>
            <a:r>
              <a:rPr lang="en-gb" b="0" i="0" u="none" baseline="0" dirty="0">
                <a:solidFill>
                  <a:schemeClr val="bg1"/>
                </a:solidFill>
                <a:latin typeface="+mj-lt"/>
                <a:cs typeface="Arial"/>
              </a:rPr>
              <a:t>the sauna heater</a:t>
            </a:r>
          </a:p>
          <a:p>
            <a:pPr marL="742950" lvl="1" indent="-285750" algn="l" defTabSz="457200" rtl="0">
              <a:lnSpc>
                <a:spcPct val="100000"/>
              </a:lnSpc>
              <a:spcBef>
                <a:spcPct val="20000"/>
              </a:spcBef>
              <a:spcAft>
                <a:spcPts val="0"/>
              </a:spcAft>
              <a:buClrTx/>
              <a:buFont typeface="Arial" panose="020B0604020202020204" pitchFamily="34" charset="0"/>
              <a:buChar char="•"/>
            </a:pPr>
            <a:r>
              <a:rPr lang="en-gb" b="0" i="0" u="none" baseline="0" dirty="0">
                <a:solidFill>
                  <a:schemeClr val="bg1"/>
                </a:solidFill>
                <a:latin typeface="+mj-lt"/>
                <a:cs typeface="Arial"/>
              </a:rPr>
              <a:t>the iron</a:t>
            </a:r>
          </a:p>
          <a:p>
            <a:pPr marL="742950" lvl="1" indent="-285750" algn="l" defTabSz="457200" rtl="0">
              <a:lnSpc>
                <a:spcPct val="100000"/>
              </a:lnSpc>
              <a:spcBef>
                <a:spcPct val="20000"/>
              </a:spcBef>
              <a:spcAft>
                <a:spcPts val="0"/>
              </a:spcAft>
              <a:buClrTx/>
              <a:buFont typeface="Arial" panose="020B0604020202020204" pitchFamily="34" charset="0"/>
              <a:buChar char="•"/>
            </a:pPr>
            <a:r>
              <a:rPr lang="en-gb" b="0" i="0" u="none" baseline="0" dirty="0">
                <a:solidFill>
                  <a:schemeClr val="bg1"/>
                </a:solidFill>
                <a:latin typeface="+mj-lt"/>
                <a:cs typeface="Arial"/>
              </a:rPr>
              <a:t>the oven, barbecue.</a:t>
            </a:r>
          </a:p>
          <a:p>
            <a:pPr marL="342900" lvl="0" indent="-342900" algn="l" defTabSz="457200" rtl="0">
              <a:lnSpc>
                <a:spcPct val="100000"/>
              </a:lnSpc>
              <a:spcBef>
                <a:spcPct val="20000"/>
              </a:spcBef>
              <a:buClrTx/>
              <a:buFont typeface="Arial" panose="020B0604020202020204" pitchFamily="34" charset="0"/>
              <a:buChar char="•"/>
            </a:pPr>
            <a:r>
              <a:rPr lang="en-gb" sz="1800" b="0" i="0" u="none" baseline="0" dirty="0">
                <a:solidFill>
                  <a:schemeClr val="bg1"/>
                </a:solidFill>
                <a:latin typeface="+mj-lt"/>
                <a:cs typeface="Arial"/>
              </a:rPr>
              <a:t>Take special care when working with hot objects.</a:t>
            </a:r>
          </a:p>
          <a:p>
            <a:pPr marL="342900" lvl="0" indent="-342900" algn="l" defTabSz="457200" rtl="0">
              <a:lnSpc>
                <a:spcPct val="100000"/>
              </a:lnSpc>
              <a:spcBef>
                <a:spcPct val="20000"/>
              </a:spcBef>
              <a:buClrTx/>
              <a:buFont typeface="Arial" panose="020B0604020202020204" pitchFamily="34" charset="0"/>
              <a:buChar char="•"/>
            </a:pPr>
            <a:r>
              <a:rPr lang="en-gb" sz="1800" b="0" i="0" u="none" baseline="0" dirty="0">
                <a:solidFill>
                  <a:schemeClr val="bg1"/>
                </a:solidFill>
                <a:latin typeface="+mj-lt"/>
                <a:cs typeface="Arial"/>
              </a:rPr>
              <a:t>Take into account children and people with reduced functional ability. </a:t>
            </a:r>
          </a:p>
          <a:p>
            <a:endParaRPr lang="en-gb" dirty="0">
              <a:solidFill>
                <a:srgbClr val="FFFFFF"/>
              </a:solidFill>
            </a:endParaRPr>
          </a:p>
        </p:txBody>
      </p:sp>
      <p:pic>
        <p:nvPicPr>
          <p:cNvPr id="6" name="Kuvan paikkamerkki 11" descr="Suomi_ensiapu_2017-17.jpg">
            <a:extLst>
              <a:ext uri="{FF2B5EF4-FFF2-40B4-BE49-F238E27FC236}">
                <a16:creationId xmlns:a16="http://schemas.microsoft.com/office/drawing/2014/main" id="{FB4FE7AB-0817-4CAB-A8B9-2615B4327320}"/>
              </a:ext>
            </a:extLst>
          </p:cNvPr>
          <p:cNvPicPr>
            <a:picLocks noChangeAspect="1"/>
          </p:cNvPicPr>
          <p:nvPr/>
        </p:nvPicPr>
        <p:blipFill rotWithShape="1">
          <a:blip r:embed="rId2"/>
          <a:srcRect l="31089" r="21600"/>
          <a:stretch/>
        </p:blipFill>
        <p:spPr>
          <a:xfrm>
            <a:off x="7545032" y="759599"/>
            <a:ext cx="3778286" cy="5330650"/>
          </a:xfrm>
          <a:prstGeom prst="rect">
            <a:avLst/>
          </a:prstGeom>
        </p:spPr>
      </p:pic>
      <p:sp>
        <p:nvSpPr>
          <p:cNvPr id="4" name="Footer Placeholder 3">
            <a:extLst>
              <a:ext uri="{FF2B5EF4-FFF2-40B4-BE49-F238E27FC236}">
                <a16:creationId xmlns:a16="http://schemas.microsoft.com/office/drawing/2014/main" id="{686C35AA-36ED-4E6E-BC4B-92185000D950}"/>
              </a:ext>
            </a:extLst>
          </p:cNvPr>
          <p:cNvSpPr>
            <a:spLocks noGrp="1"/>
          </p:cNvSpPr>
          <p:nvPr>
            <p:ph type="ftr" sz="quarter" idx="11"/>
          </p:nvPr>
        </p:nvSpPr>
        <p:spPr>
          <a:xfrm>
            <a:off x="3869268" y="6356350"/>
            <a:ext cx="5911517" cy="365125"/>
          </a:xfrm>
        </p:spPr>
        <p:txBody>
          <a:bodyPr>
            <a:normAutofit/>
          </a:bodyPr>
          <a:lstStyle/>
          <a:p>
            <a:pPr algn="l" rtl="0">
              <a:spcAft>
                <a:spcPts val="600"/>
              </a:spcAft>
            </a:pPr>
            <a:r>
              <a:rPr lang="en-gb" b="0" i="0" u="none" baseline="0"/>
              <a:t>Home safety coaching</a:t>
            </a:r>
            <a:endParaRPr lang="en-gb"/>
          </a:p>
        </p:txBody>
      </p:sp>
      <p:sp>
        <p:nvSpPr>
          <p:cNvPr id="5" name="Slide Number Placeholder 4">
            <a:extLst>
              <a:ext uri="{FF2B5EF4-FFF2-40B4-BE49-F238E27FC236}">
                <a16:creationId xmlns:a16="http://schemas.microsoft.com/office/drawing/2014/main" id="{B109D82F-6BF7-4206-9279-44170F86881B}"/>
              </a:ext>
            </a:extLst>
          </p:cNvPr>
          <p:cNvSpPr>
            <a:spLocks noGrp="1"/>
          </p:cNvSpPr>
          <p:nvPr>
            <p:ph type="sldNum" sz="quarter" idx="12"/>
          </p:nvPr>
        </p:nvSpPr>
        <p:spPr>
          <a:xfrm>
            <a:off x="10634135" y="6356350"/>
            <a:ext cx="1530927" cy="365125"/>
          </a:xfrm>
        </p:spPr>
        <p:txBody>
          <a:bodyPr>
            <a:normAutofit/>
          </a:bodyPr>
          <a:lstStyle/>
          <a:p>
            <a:pPr algn="r" rtl="0">
              <a:spcAft>
                <a:spcPts val="600"/>
              </a:spcAft>
            </a:pPr>
            <a:fld id="{FBB799C3-6FDF-4B12-A7E3-2684940BCD21}" type="slidenum">
              <a:rPr/>
              <a:pPr>
                <a:spcAft>
                  <a:spcPts val="600"/>
                </a:spcAft>
              </a:pPr>
              <a:t>5</a:t>
            </a:fld>
            <a:endParaRPr lang="en-gb"/>
          </a:p>
        </p:txBody>
      </p:sp>
      <p:pic>
        <p:nvPicPr>
          <p:cNvPr id="8" name="Picture 7">
            <a:extLst>
              <a:ext uri="{FF2B5EF4-FFF2-40B4-BE49-F238E27FC236}">
                <a16:creationId xmlns:a16="http://schemas.microsoft.com/office/drawing/2014/main" id="{2AAB6CE4-0329-4322-A0A3-18DFE19AD096}"/>
              </a:ext>
            </a:extLst>
          </p:cNvPr>
          <p:cNvPicPr>
            <a:picLocks noChangeAspect="1"/>
          </p:cNvPicPr>
          <p:nvPr/>
        </p:nvPicPr>
        <p:blipFill>
          <a:blip r:embed="rId3"/>
          <a:stretch>
            <a:fillRect/>
          </a:stretch>
        </p:blipFill>
        <p:spPr>
          <a:xfrm>
            <a:off x="128337" y="1"/>
            <a:ext cx="1040063" cy="698628"/>
          </a:xfrm>
          <a:prstGeom prst="rect">
            <a:avLst/>
          </a:prstGeom>
        </p:spPr>
      </p:pic>
    </p:spTree>
    <p:extLst>
      <p:ext uri="{BB962C8B-B14F-4D97-AF65-F5344CB8AC3E}">
        <p14:creationId xmlns:p14="http://schemas.microsoft.com/office/powerpoint/2010/main" val="2979107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0" name="Rectangle 1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BAC5BF-4934-4B9F-A9D9-6568D9A97D87}"/>
              </a:ext>
            </a:extLst>
          </p:cNvPr>
          <p:cNvSpPr>
            <a:spLocks noGrp="1"/>
          </p:cNvSpPr>
          <p:nvPr>
            <p:ph type="title"/>
          </p:nvPr>
        </p:nvSpPr>
        <p:spPr>
          <a:xfrm>
            <a:off x="508891" y="1352875"/>
            <a:ext cx="3624448" cy="3835527"/>
          </a:xfrm>
        </p:spPr>
        <p:txBody>
          <a:bodyPr vert="horz" lIns="91440" tIns="45720" rIns="91440" bIns="45720" rtlCol="0" anchor="b">
            <a:normAutofit/>
          </a:bodyPr>
          <a:lstStyle/>
          <a:p>
            <a:pPr algn="l" rtl="0"/>
            <a:r>
              <a:rPr lang="en-gb" sz="3200" b="1" i="0" u="none" spc="-100" baseline="0" dirty="0"/>
              <a:t>Accidents at home by activity at the time of the accident</a:t>
            </a:r>
            <a:br>
              <a:rPr lang="en-gb" sz="3700" b="1" spc="-100" dirty="0"/>
            </a:br>
            <a:br>
              <a:rPr lang="en-gb" sz="3700" b="1" spc="-100" dirty="0"/>
            </a:br>
            <a:endParaRPr lang="en-gb" sz="3700" spc="-100" dirty="0"/>
          </a:p>
        </p:txBody>
      </p:sp>
      <p:pic>
        <p:nvPicPr>
          <p:cNvPr id="9" name="Content Placeholder 8" descr="Table&#10;&#10;Description automatically generated">
            <a:extLst>
              <a:ext uri="{FF2B5EF4-FFF2-40B4-BE49-F238E27FC236}">
                <a16:creationId xmlns:a16="http://schemas.microsoft.com/office/drawing/2014/main" id="{749FD7EB-1248-4D6E-9C18-6DE7F52FF219}"/>
              </a:ext>
            </a:extLst>
          </p:cNvPr>
          <p:cNvPicPr>
            <a:picLocks noGrp="1" noChangeAspect="1"/>
          </p:cNvPicPr>
          <p:nvPr>
            <p:ph idx="1"/>
          </p:nvPr>
        </p:nvPicPr>
        <p:blipFill>
          <a:blip r:embed="rId2"/>
          <a:stretch>
            <a:fillRect/>
          </a:stretch>
        </p:blipFill>
        <p:spPr>
          <a:xfrm>
            <a:off x="5120640" y="1466988"/>
            <a:ext cx="6367271" cy="3915872"/>
          </a:xfrm>
          <a:prstGeom prst="rect">
            <a:avLst/>
          </a:prstGeom>
        </p:spPr>
      </p:pic>
      <p:sp>
        <p:nvSpPr>
          <p:cNvPr id="22" name="Rectangle 2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57A1B06-7507-463C-85CC-08D0C93EA570}"/>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lgn="l" rtl="0">
              <a:spcAft>
                <a:spcPts val="600"/>
              </a:spcAft>
            </a:pPr>
            <a:r>
              <a:rPr lang="en-gb" b="0" i="0" u="none" kern="1200" baseline="0">
                <a:solidFill>
                  <a:schemeClr val="tx1">
                    <a:lumMod val="50000"/>
                    <a:lumOff val="50000"/>
                  </a:schemeClr>
                </a:solidFill>
                <a:latin typeface="+mn-lt"/>
                <a:ea typeface="+mn-ea"/>
                <a:cs typeface="+mn-cs"/>
              </a:rPr>
              <a:t>Home safety coaching</a:t>
            </a:r>
          </a:p>
        </p:txBody>
      </p:sp>
      <p:sp>
        <p:nvSpPr>
          <p:cNvPr id="5" name="Slide Number Placeholder 4">
            <a:extLst>
              <a:ext uri="{FF2B5EF4-FFF2-40B4-BE49-F238E27FC236}">
                <a16:creationId xmlns:a16="http://schemas.microsoft.com/office/drawing/2014/main" id="{2DB616F7-1166-4101-9A43-0144986B485B}"/>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lgn="r" rtl="0">
              <a:spcAft>
                <a:spcPts val="600"/>
              </a:spcAft>
            </a:pPr>
            <a:fld id="{FBB799C3-6FDF-4B12-A7E3-2684940BCD21}" type="slidenum">
              <a:rPr b="1" kern="1200">
                <a:solidFill>
                  <a:schemeClr val="accent1"/>
                </a:solidFill>
                <a:latin typeface="+mn-lt"/>
                <a:ea typeface="+mn-ea"/>
                <a:cs typeface="+mn-cs"/>
              </a:rPr>
              <a:pPr>
                <a:spcAft>
                  <a:spcPts val="600"/>
                </a:spcAft>
              </a:pPr>
              <a:t>6</a:t>
            </a:fld>
            <a:endParaRPr lang="en-gb" b="1" kern="1200" dirty="0">
              <a:solidFill>
                <a:schemeClr val="accent1"/>
              </a:solidFill>
              <a:latin typeface="+mn-lt"/>
              <a:ea typeface="+mn-ea"/>
              <a:cs typeface="+mn-cs"/>
            </a:endParaRPr>
          </a:p>
        </p:txBody>
      </p:sp>
      <p:pic>
        <p:nvPicPr>
          <p:cNvPr id="7" name="Picture 6" descr="A picture containing silhouette&#10;&#10;Description automatically generated">
            <a:extLst>
              <a:ext uri="{FF2B5EF4-FFF2-40B4-BE49-F238E27FC236}">
                <a16:creationId xmlns:a16="http://schemas.microsoft.com/office/drawing/2014/main" id="{53954F57-A902-47F7-914D-FACA7ABE4562}"/>
              </a:ext>
            </a:extLst>
          </p:cNvPr>
          <p:cNvPicPr>
            <a:picLocks noChangeAspect="1"/>
          </p:cNvPicPr>
          <p:nvPr/>
        </p:nvPicPr>
        <p:blipFill>
          <a:blip r:embed="rId3"/>
          <a:stretch>
            <a:fillRect/>
          </a:stretch>
        </p:blipFill>
        <p:spPr>
          <a:xfrm>
            <a:off x="128337" y="1"/>
            <a:ext cx="1040063" cy="698628"/>
          </a:xfrm>
          <a:prstGeom prst="rect">
            <a:avLst/>
          </a:prstGeom>
        </p:spPr>
      </p:pic>
      <p:graphicFrame>
        <p:nvGraphicFramePr>
          <p:cNvPr id="3" name="Taulukko 5">
            <a:extLst>
              <a:ext uri="{FF2B5EF4-FFF2-40B4-BE49-F238E27FC236}">
                <a16:creationId xmlns:a16="http://schemas.microsoft.com/office/drawing/2014/main" id="{BD5173A1-0D8C-4CFE-B909-08DA3D514E1A}"/>
              </a:ext>
            </a:extLst>
          </p:cNvPr>
          <p:cNvGraphicFramePr>
            <a:graphicFrameLocks noGrp="1"/>
          </p:cNvGraphicFramePr>
          <p:nvPr>
            <p:extLst>
              <p:ext uri="{D42A27DB-BD31-4B8C-83A1-F6EECF244321}">
                <p14:modId xmlns:p14="http://schemas.microsoft.com/office/powerpoint/2010/main" val="2899079771"/>
              </p:ext>
            </p:extLst>
          </p:nvPr>
        </p:nvGraphicFramePr>
        <p:xfrm>
          <a:off x="5120640" y="1074524"/>
          <a:ext cx="6381534" cy="5030640"/>
        </p:xfrm>
        <a:graphic>
          <a:graphicData uri="http://schemas.openxmlformats.org/drawingml/2006/table">
            <a:tbl>
              <a:tblPr firstRow="1" bandRow="1">
                <a:tableStyleId>{9DCAF9ED-07DC-4A11-8D7F-57B35C25682E}</a:tableStyleId>
              </a:tblPr>
              <a:tblGrid>
                <a:gridCol w="3263083">
                  <a:extLst>
                    <a:ext uri="{9D8B030D-6E8A-4147-A177-3AD203B41FA5}">
                      <a16:colId xmlns:a16="http://schemas.microsoft.com/office/drawing/2014/main" val="3199880101"/>
                    </a:ext>
                  </a:extLst>
                </a:gridCol>
                <a:gridCol w="1505527">
                  <a:extLst>
                    <a:ext uri="{9D8B030D-6E8A-4147-A177-3AD203B41FA5}">
                      <a16:colId xmlns:a16="http://schemas.microsoft.com/office/drawing/2014/main" val="3801181311"/>
                    </a:ext>
                  </a:extLst>
                </a:gridCol>
                <a:gridCol w="1612924">
                  <a:extLst>
                    <a:ext uri="{9D8B030D-6E8A-4147-A177-3AD203B41FA5}">
                      <a16:colId xmlns:a16="http://schemas.microsoft.com/office/drawing/2014/main" val="4102044639"/>
                    </a:ext>
                  </a:extLst>
                </a:gridCol>
              </a:tblGrid>
              <a:tr h="0">
                <a:tc>
                  <a:txBody>
                    <a:bodyPr/>
                    <a:lstStyle/>
                    <a:p>
                      <a:pPr algn="l" rtl="0"/>
                      <a:r>
                        <a:rPr lang="en-gb" b="1" i="0" u="none" baseline="0"/>
                        <a:t>Housework</a:t>
                      </a:r>
                      <a:endParaRPr lang="en-gb" dirty="0"/>
                    </a:p>
                  </a:txBody>
                  <a:tcPr>
                    <a:lnB w="12700" cap="flat" cmpd="sng" algn="ctr">
                      <a:solidFill>
                        <a:srgbClr val="4592C7"/>
                      </a:solidFill>
                      <a:prstDash val="solid"/>
                      <a:round/>
                      <a:headEnd type="none" w="med" len="med"/>
                      <a:tailEnd type="none" w="med" len="med"/>
                    </a:lnB>
                    <a:solidFill>
                      <a:srgbClr val="4592C7"/>
                    </a:solidFill>
                  </a:tcPr>
                </a:tc>
                <a:tc>
                  <a:txBody>
                    <a:bodyPr/>
                    <a:lstStyle/>
                    <a:p>
                      <a:pPr algn="l" rtl="0"/>
                      <a:r>
                        <a:rPr lang="en-gb" b="1" i="0" u="none" baseline="0"/>
                        <a:t>Number of accidents</a:t>
                      </a:r>
                      <a:endParaRPr lang="en-gb" dirty="0"/>
                    </a:p>
                  </a:txBody>
                  <a:tcPr>
                    <a:lnB w="12700" cap="flat" cmpd="sng" algn="ctr">
                      <a:solidFill>
                        <a:srgbClr val="4592C7"/>
                      </a:solidFill>
                      <a:prstDash val="solid"/>
                      <a:round/>
                      <a:headEnd type="none" w="med" len="med"/>
                      <a:tailEnd type="none" w="med" len="med"/>
                    </a:lnB>
                    <a:solidFill>
                      <a:srgbClr val="4592C7"/>
                    </a:solidFill>
                  </a:tcPr>
                </a:tc>
                <a:tc>
                  <a:txBody>
                    <a:bodyPr/>
                    <a:lstStyle/>
                    <a:p>
                      <a:pPr algn="l" rtl="0"/>
                      <a:r>
                        <a:rPr lang="en-gb" b="1" i="0" u="none" baseline="0"/>
                        <a:t>Other notes</a:t>
                      </a:r>
                      <a:endParaRPr lang="en-gb" dirty="0"/>
                    </a:p>
                  </a:txBody>
                  <a:tcPr>
                    <a:lnB w="12700" cap="flat" cmpd="sng" algn="ctr">
                      <a:solidFill>
                        <a:srgbClr val="4592C7"/>
                      </a:solidFill>
                      <a:prstDash val="solid"/>
                      <a:round/>
                      <a:headEnd type="none" w="med" len="med"/>
                      <a:tailEnd type="none" w="med" len="med"/>
                    </a:lnB>
                    <a:solidFill>
                      <a:srgbClr val="4592C7"/>
                    </a:solidFill>
                  </a:tcPr>
                </a:tc>
                <a:extLst>
                  <a:ext uri="{0D108BD9-81ED-4DB2-BD59-A6C34878D82A}">
                    <a16:rowId xmlns:a16="http://schemas.microsoft.com/office/drawing/2014/main" val="2552840035"/>
                  </a:ext>
                </a:extLst>
              </a:tr>
              <a:tr h="249553">
                <a:tc>
                  <a:txBody>
                    <a:bodyPr/>
                    <a:lstStyle/>
                    <a:p>
                      <a:pPr algn="l" rtl="0"/>
                      <a:r>
                        <a:rPr lang="en-gb" b="0" i="0" u="none" baseline="0"/>
                        <a:t>Cooking</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65,000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extLst>
                  <a:ext uri="{0D108BD9-81ED-4DB2-BD59-A6C34878D82A}">
                    <a16:rowId xmlns:a16="http://schemas.microsoft.com/office/drawing/2014/main" val="1660248177"/>
                  </a:ext>
                </a:extLst>
              </a:tr>
              <a:tr h="327139">
                <a:tc>
                  <a:txBody>
                    <a:bodyPr/>
                    <a:lstStyle/>
                    <a:p>
                      <a:pPr algn="l" rtl="0"/>
                      <a:r>
                        <a:rPr lang="en-gb" b="0" i="0" u="none" baseline="0"/>
                        <a:t>Maintenance, repair and construction work</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50,000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pPr algn="l" rtl="0"/>
                      <a:r>
                        <a:rPr lang="en-gb" b="0" i="0" u="none" baseline="0"/>
                        <a:t>Outdoors</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extLst>
                  <a:ext uri="{0D108BD9-81ED-4DB2-BD59-A6C34878D82A}">
                    <a16:rowId xmlns:a16="http://schemas.microsoft.com/office/drawing/2014/main" val="884088561"/>
                  </a:ext>
                </a:extLst>
              </a:tr>
              <a:tr h="290055">
                <a:tc>
                  <a:txBody>
                    <a:bodyPr/>
                    <a:lstStyle/>
                    <a:p>
                      <a:pPr algn="l" rtl="0"/>
                      <a:r>
                        <a:rPr lang="en-gb" b="0" i="0" u="none" baseline="0"/>
                        <a:t>Heating, maintenance and repair work</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29,000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pPr algn="l" rtl="0"/>
                      <a:r>
                        <a:rPr lang="en-gb" b="0" i="0" u="none" baseline="0"/>
                        <a:t>Indoors</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extLst>
                  <a:ext uri="{0D108BD9-81ED-4DB2-BD59-A6C34878D82A}">
                    <a16:rowId xmlns:a16="http://schemas.microsoft.com/office/drawing/2014/main" val="1379196666"/>
                  </a:ext>
                </a:extLst>
              </a:tr>
              <a:tr h="291117">
                <a:tc>
                  <a:txBody>
                    <a:bodyPr/>
                    <a:lstStyle/>
                    <a:p>
                      <a:pPr algn="l" rtl="0"/>
                      <a:r>
                        <a:rPr lang="en-gb" b="0" i="0" u="none" baseline="0"/>
                        <a:t>Cleaning, laundry, clothing maintenance</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23,000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extLst>
                  <a:ext uri="{0D108BD9-81ED-4DB2-BD59-A6C34878D82A}">
                    <a16:rowId xmlns:a16="http://schemas.microsoft.com/office/drawing/2014/main" val="1631829645"/>
                  </a:ext>
                </a:extLst>
              </a:tr>
              <a:tr h="0">
                <a:tc>
                  <a:txBody>
                    <a:bodyPr/>
                    <a:lstStyle/>
                    <a:p>
                      <a:pPr algn="l" rtl="0"/>
                      <a:r>
                        <a:rPr lang="en-gb" b="0" i="0" u="none" baseline="0"/>
                        <a:t>Hobbies</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19,000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extLst>
                  <a:ext uri="{0D108BD9-81ED-4DB2-BD59-A6C34878D82A}">
                    <a16:rowId xmlns:a16="http://schemas.microsoft.com/office/drawing/2014/main" val="4285749502"/>
                  </a:ext>
                </a:extLst>
              </a:tr>
              <a:tr h="353924">
                <a:tc>
                  <a:txBody>
                    <a:bodyPr/>
                    <a:lstStyle/>
                    <a:p>
                      <a:pPr algn="l" rtl="0"/>
                      <a:r>
                        <a:rPr lang="en-gb" b="0" i="0" u="none" baseline="0"/>
                        <a:t>Sauna and other personal hygiene</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18,000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extLst>
                  <a:ext uri="{0D108BD9-81ED-4DB2-BD59-A6C34878D82A}">
                    <a16:rowId xmlns:a16="http://schemas.microsoft.com/office/drawing/2014/main" val="2410843368"/>
                  </a:ext>
                </a:extLst>
              </a:tr>
              <a:tr h="0">
                <a:tc>
                  <a:txBody>
                    <a:bodyPr/>
                    <a:lstStyle/>
                    <a:p>
                      <a:pPr algn="l" rtl="0"/>
                      <a:r>
                        <a:rPr lang="en-gb" b="0" i="0" u="none" baseline="0"/>
                        <a:t>Childcare</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2,000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extLst>
                  <a:ext uri="{0D108BD9-81ED-4DB2-BD59-A6C34878D82A}">
                    <a16:rowId xmlns:a16="http://schemas.microsoft.com/office/drawing/2014/main" val="806631647"/>
                  </a:ext>
                </a:extLst>
              </a:tr>
              <a:tr h="315131">
                <a:tc>
                  <a:txBody>
                    <a:bodyPr/>
                    <a:lstStyle/>
                    <a:p>
                      <a:pPr algn="l" rtl="0"/>
                      <a:r>
                        <a:rPr lang="en-gb" b="0" i="0" u="none" baseline="0"/>
                        <a:t>Other moving around at home</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63,000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D4EAFF"/>
                    </a:solidFill>
                  </a:tcPr>
                </a:tc>
                <a:extLst>
                  <a:ext uri="{0D108BD9-81ED-4DB2-BD59-A6C34878D82A}">
                    <a16:rowId xmlns:a16="http://schemas.microsoft.com/office/drawing/2014/main" val="3159047252"/>
                  </a:ext>
                </a:extLst>
              </a:tr>
              <a:tr h="367200">
                <a:tc>
                  <a:txBody>
                    <a:bodyPr/>
                    <a:lstStyle/>
                    <a:p>
                      <a:pPr algn="l" rtl="0"/>
                      <a:r>
                        <a:rPr lang="en-gb" b="0" i="0" u="none" baseline="0"/>
                        <a:t>Other forms of spending time</a:t>
                      </a:r>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pPr algn="l" rtl="0"/>
                      <a:r>
                        <a:rPr lang="en-gb"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52,000</a:t>
                      </a:r>
                      <a:endParaRPr lang="en-gb" dirty="0">
                        <a:latin typeface="Arial" panose="020B0604020202020204" pitchFamily="34" charset="0"/>
                        <a:cs typeface="Arial" panose="020B0604020202020204" pitchFamily="34" charset="0"/>
                      </a:endParaRPr>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tc>
                  <a:txBody>
                    <a:bodyPr/>
                    <a:lstStyle/>
                    <a:p>
                      <a:endParaRPr lang="en-gb" dirty="0"/>
                    </a:p>
                  </a:txBody>
                  <a:tcPr>
                    <a:lnL w="12700" cap="flat" cmpd="sng" algn="ctr">
                      <a:solidFill>
                        <a:srgbClr val="4592C7"/>
                      </a:solidFill>
                      <a:prstDash val="solid"/>
                      <a:round/>
                      <a:headEnd type="none" w="med" len="med"/>
                      <a:tailEnd type="none" w="med" len="med"/>
                    </a:lnL>
                    <a:lnR w="12700" cap="flat" cmpd="sng" algn="ctr">
                      <a:solidFill>
                        <a:srgbClr val="4592C7"/>
                      </a:solidFill>
                      <a:prstDash val="solid"/>
                      <a:round/>
                      <a:headEnd type="none" w="med" len="med"/>
                      <a:tailEnd type="none" w="med" len="med"/>
                    </a:lnR>
                    <a:lnT w="12700" cap="flat" cmpd="sng" algn="ctr">
                      <a:solidFill>
                        <a:srgbClr val="4592C7"/>
                      </a:solidFill>
                      <a:prstDash val="solid"/>
                      <a:round/>
                      <a:headEnd type="none" w="med" len="med"/>
                      <a:tailEnd type="none" w="med" len="med"/>
                    </a:lnT>
                    <a:lnB w="12700" cap="flat" cmpd="sng" algn="ctr">
                      <a:solidFill>
                        <a:srgbClr val="4592C7"/>
                      </a:solidFill>
                      <a:prstDash val="solid"/>
                      <a:round/>
                      <a:headEnd type="none" w="med" len="med"/>
                      <a:tailEnd type="none" w="med" len="med"/>
                    </a:lnB>
                    <a:lnTlToBr w="12700" cmpd="sng">
                      <a:noFill/>
                      <a:prstDash val="solid"/>
                    </a:lnTlToBr>
                    <a:lnBlToTr w="12700" cmpd="sng">
                      <a:noFill/>
                      <a:prstDash val="solid"/>
                    </a:lnBlToTr>
                    <a:solidFill>
                      <a:srgbClr val="9EC8E9"/>
                    </a:solidFill>
                  </a:tcPr>
                </a:tc>
                <a:extLst>
                  <a:ext uri="{0D108BD9-81ED-4DB2-BD59-A6C34878D82A}">
                    <a16:rowId xmlns:a16="http://schemas.microsoft.com/office/drawing/2014/main" val="2940378431"/>
                  </a:ext>
                </a:extLst>
              </a:tr>
            </a:tbl>
          </a:graphicData>
        </a:graphic>
      </p:graphicFrame>
    </p:spTree>
    <p:extLst>
      <p:ext uri="{BB962C8B-B14F-4D97-AF65-F5344CB8AC3E}">
        <p14:creationId xmlns:p14="http://schemas.microsoft.com/office/powerpoint/2010/main" val="31923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F214-D638-AC40-E077-0E20936EB5E9}"/>
              </a:ext>
            </a:extLst>
          </p:cNvPr>
          <p:cNvSpPr>
            <a:spLocks noGrp="1"/>
          </p:cNvSpPr>
          <p:nvPr>
            <p:ph type="title"/>
          </p:nvPr>
        </p:nvSpPr>
        <p:spPr/>
        <p:txBody>
          <a:bodyPr>
            <a:normAutofit/>
          </a:bodyPr>
          <a:lstStyle/>
          <a:p>
            <a:r>
              <a:rPr lang="fi-FI" sz="3200" b="1" dirty="0" err="1"/>
              <a:t>First</a:t>
            </a:r>
            <a:r>
              <a:rPr lang="fi-FI" sz="3200" b="1" dirty="0"/>
              <a:t> </a:t>
            </a:r>
            <a:r>
              <a:rPr lang="fi-FI" sz="3200" b="1" dirty="0" err="1"/>
              <a:t>aid</a:t>
            </a:r>
            <a:r>
              <a:rPr lang="fi-FI" sz="3200" b="1" dirty="0"/>
              <a:t> </a:t>
            </a:r>
            <a:r>
              <a:rPr lang="fi-FI" sz="3200" b="1" dirty="0" err="1"/>
              <a:t>instructions</a:t>
            </a:r>
            <a:endParaRPr lang="fi-FI" sz="3200" b="1" dirty="0"/>
          </a:p>
        </p:txBody>
      </p:sp>
      <p:sp>
        <p:nvSpPr>
          <p:cNvPr id="3" name="Content Placeholder 2">
            <a:extLst>
              <a:ext uri="{FF2B5EF4-FFF2-40B4-BE49-F238E27FC236}">
                <a16:creationId xmlns:a16="http://schemas.microsoft.com/office/drawing/2014/main" id="{145FE333-1C88-FB13-810D-C826C31DFAB5}"/>
              </a:ext>
            </a:extLst>
          </p:cNvPr>
          <p:cNvSpPr>
            <a:spLocks noGrp="1"/>
          </p:cNvSpPr>
          <p:nvPr>
            <p:ph idx="1"/>
          </p:nvPr>
        </p:nvSpPr>
        <p:spPr/>
        <p:txBody>
          <a:bodyPr/>
          <a:lstStyle/>
          <a:p>
            <a:r>
              <a:rPr lang="fi-FI" dirty="0">
                <a:hlinkClick r:id="rId2"/>
              </a:rPr>
              <a:t>Burns</a:t>
            </a:r>
            <a:endParaRPr lang="fi-FI" dirty="0"/>
          </a:p>
          <a:p>
            <a:r>
              <a:rPr lang="fi-FI" dirty="0">
                <a:hlinkClick r:id="rId3"/>
              </a:rPr>
              <a:t>Wounds</a:t>
            </a:r>
            <a:endParaRPr lang="fi-FI" dirty="0"/>
          </a:p>
          <a:p>
            <a:r>
              <a:rPr lang="fi-FI" dirty="0">
                <a:hlinkClick r:id="rId4"/>
              </a:rPr>
              <a:t>How to stop </a:t>
            </a:r>
            <a:r>
              <a:rPr lang="fi-FI" dirty="0" err="1">
                <a:hlinkClick r:id="rId4"/>
              </a:rPr>
              <a:t>bleeding</a:t>
            </a:r>
            <a:endParaRPr lang="fi-FI" dirty="0"/>
          </a:p>
        </p:txBody>
      </p:sp>
      <p:sp>
        <p:nvSpPr>
          <p:cNvPr id="4" name="Footer Placeholder 3">
            <a:extLst>
              <a:ext uri="{FF2B5EF4-FFF2-40B4-BE49-F238E27FC236}">
                <a16:creationId xmlns:a16="http://schemas.microsoft.com/office/drawing/2014/main" id="{49A20DFE-1924-1491-C0E4-D089B73FE9AE}"/>
              </a:ext>
            </a:extLst>
          </p:cNvPr>
          <p:cNvSpPr>
            <a:spLocks noGrp="1"/>
          </p:cNvSpPr>
          <p:nvPr>
            <p:ph type="ftr" sz="quarter" idx="11"/>
          </p:nvPr>
        </p:nvSpPr>
        <p:spPr/>
        <p:txBody>
          <a:bodyPr/>
          <a:lstStyle/>
          <a:p>
            <a:r>
              <a:rPr lang="fi-FI"/>
              <a:t>Kodin turvallisuusvalmennus</a:t>
            </a:r>
          </a:p>
        </p:txBody>
      </p:sp>
      <p:sp>
        <p:nvSpPr>
          <p:cNvPr id="5" name="Slide Number Placeholder 4">
            <a:extLst>
              <a:ext uri="{FF2B5EF4-FFF2-40B4-BE49-F238E27FC236}">
                <a16:creationId xmlns:a16="http://schemas.microsoft.com/office/drawing/2014/main" id="{2EB525E5-E4FD-67E5-59B3-BCA404D93B47}"/>
              </a:ext>
            </a:extLst>
          </p:cNvPr>
          <p:cNvSpPr>
            <a:spLocks noGrp="1"/>
          </p:cNvSpPr>
          <p:nvPr>
            <p:ph type="sldNum" sz="quarter" idx="12"/>
          </p:nvPr>
        </p:nvSpPr>
        <p:spPr/>
        <p:txBody>
          <a:bodyPr/>
          <a:lstStyle/>
          <a:p>
            <a:fld id="{FBB799C3-6FDF-4B12-A7E3-2684940BCD21}" type="slidenum">
              <a:rPr lang="fi-FI" smtClean="0"/>
              <a:t>7</a:t>
            </a:fld>
            <a:endParaRPr lang="fi-FI"/>
          </a:p>
        </p:txBody>
      </p:sp>
    </p:spTree>
    <p:extLst>
      <p:ext uri="{BB962C8B-B14F-4D97-AF65-F5344CB8AC3E}">
        <p14:creationId xmlns:p14="http://schemas.microsoft.com/office/powerpoint/2010/main" val="480733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Footer Placeholder 1">
            <a:extLst>
              <a:ext uri="{FF2B5EF4-FFF2-40B4-BE49-F238E27FC236}">
                <a16:creationId xmlns:a16="http://schemas.microsoft.com/office/drawing/2014/main" id="{3724D9BB-6928-4A21-A7A4-F85759754C18}"/>
              </a:ext>
            </a:extLst>
          </p:cNvPr>
          <p:cNvSpPr>
            <a:spLocks noGrp="1"/>
          </p:cNvSpPr>
          <p:nvPr>
            <p:ph type="ftr" sz="quarter" idx="11"/>
          </p:nvPr>
        </p:nvSpPr>
        <p:spPr>
          <a:xfrm>
            <a:off x="3869268" y="6404118"/>
            <a:ext cx="5911517"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a:ln>
                  <a:noFill/>
                </a:ln>
                <a:solidFill>
                  <a:srgbClr val="FFFFFF"/>
                </a:solidFill>
                <a:effectLst/>
                <a:uLnTx/>
                <a:uFillTx/>
                <a:latin typeface="Corbel" panose="020B0503020204020204"/>
                <a:ea typeface="+mn-ea"/>
                <a:cs typeface="+mn-cs"/>
              </a:rPr>
              <a:t>Home safety coaching</a:t>
            </a:r>
          </a:p>
        </p:txBody>
      </p:sp>
      <p:sp>
        <p:nvSpPr>
          <p:cNvPr id="3" name="Slide Number Placeholder 2">
            <a:extLst>
              <a:ext uri="{FF2B5EF4-FFF2-40B4-BE49-F238E27FC236}">
                <a16:creationId xmlns:a16="http://schemas.microsoft.com/office/drawing/2014/main" id="{8C996F07-879D-48E8-81F8-1153E0B9EA08}"/>
              </a:ext>
            </a:extLst>
          </p:cNvPr>
          <p:cNvSpPr>
            <a:spLocks noGrp="1"/>
          </p:cNvSpPr>
          <p:nvPr>
            <p:ph type="sldNum" sz="quarter" idx="12"/>
          </p:nvPr>
        </p:nvSpPr>
        <p:spPr>
          <a:xfrm>
            <a:off x="10634135" y="6356350"/>
            <a:ext cx="153092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7CD31F4-64FA-4BA0-9498-67783267A8C8}" type="slidenum">
              <a:rPr kumimoji="0" sz="1200" b="1" i="0" u="none" strike="noStrike" kern="1200" cap="none" spc="0" normalizeH="0" baseline="0">
                <a:ln>
                  <a:noFill/>
                </a:ln>
                <a:solidFill>
                  <a:srgbClr val="FFFFF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gb" sz="1200" b="1"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 name="Picture 4" descr="A black cat with a tail&#10;&#10;Description automatically generated">
            <a:extLst>
              <a:ext uri="{FF2B5EF4-FFF2-40B4-BE49-F238E27FC236}">
                <a16:creationId xmlns:a16="http://schemas.microsoft.com/office/drawing/2014/main" id="{28E6F66B-DED5-9E96-F252-38C38B4C5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056" y="1952244"/>
            <a:ext cx="3675888" cy="2953512"/>
          </a:xfrm>
          <a:prstGeom prst="rect">
            <a:avLst/>
          </a:prstGeom>
        </p:spPr>
      </p:pic>
    </p:spTree>
    <p:extLst>
      <p:ext uri="{BB962C8B-B14F-4D97-AF65-F5344CB8AC3E}">
        <p14:creationId xmlns:p14="http://schemas.microsoft.com/office/powerpoint/2010/main" val="2212541954"/>
      </p:ext>
    </p:extLst>
  </p:cSld>
  <p:clrMapOvr>
    <a:masterClrMapping/>
  </p:clrMapOvr>
</p:sld>
</file>

<file path=ppt/theme/theme1.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2A30B0CBC4BD146A4417078D797F170" ma:contentTypeVersion="10" ma:contentTypeDescription="Skapa ett nytt dokument." ma:contentTypeScope="" ma:versionID="be23665dc3e0fefa864e8dcc7ba6bdcd">
  <xsd:schema xmlns:xsd="http://www.w3.org/2001/XMLSchema" xmlns:xs="http://www.w3.org/2001/XMLSchema" xmlns:p="http://schemas.microsoft.com/office/2006/metadata/properties" xmlns:ns2="c1f34a3f-8cef-4d58-91c0-b71399955b23" xmlns:ns3="672109ba-20b3-4268-a09c-ddb1ec7e71a1" targetNamespace="http://schemas.microsoft.com/office/2006/metadata/properties" ma:root="true" ma:fieldsID="bf2b6d37f73c2a03bf395a0a4a91e37a" ns2:_="" ns3:_="">
    <xsd:import namespace="c1f34a3f-8cef-4d58-91c0-b71399955b23"/>
    <xsd:import namespace="672109ba-20b3-4268-a09c-ddb1ec7e71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34a3f-8cef-4d58-91c0-b71399955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2109ba-20b3-4268-a09c-ddb1ec7e71a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bf0e6e-6d56-4639-9ab5-85b4cfd28b9a}" ma:internalName="TaxCatchAll" ma:showField="CatchAllData" ma:web="672109ba-20b3-4268-a09c-ddb1ec7e71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f34a3f-8cef-4d58-91c0-b71399955b23">
      <Terms xmlns="http://schemas.microsoft.com/office/infopath/2007/PartnerControls"/>
    </lcf76f155ced4ddcb4097134ff3c332f>
    <TaxCatchAll xmlns="672109ba-20b3-4268-a09c-ddb1ec7e71a1" xsi:nil="true"/>
  </documentManagement>
</p:properties>
</file>

<file path=customXml/itemProps1.xml><?xml version="1.0" encoding="utf-8"?>
<ds:datastoreItem xmlns:ds="http://schemas.openxmlformats.org/officeDocument/2006/customXml" ds:itemID="{27B6CE07-98EB-408E-8536-858C44AFEC2B}">
  <ds:schemaRefs>
    <ds:schemaRef ds:uri="http://schemas.microsoft.com/sharepoint/v3/contenttype/forms"/>
  </ds:schemaRefs>
</ds:datastoreItem>
</file>

<file path=customXml/itemProps2.xml><?xml version="1.0" encoding="utf-8"?>
<ds:datastoreItem xmlns:ds="http://schemas.openxmlformats.org/officeDocument/2006/customXml" ds:itemID="{28DC6698-DF1C-4BAB-8BE2-4CD8A8511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34a3f-8cef-4d58-91c0-b71399955b23"/>
    <ds:schemaRef ds:uri="672109ba-20b3-4268-a09c-ddb1ec7e71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773FD0-20AB-493D-9BA2-ED03A1C95862}">
  <ds:schemaRefs>
    <ds:schemaRef ds:uri="http://schemas.microsoft.com/office/2006/metadata/properties"/>
    <ds:schemaRef ds:uri="http://schemas.microsoft.com/office/infopath/2007/PartnerControls"/>
    <ds:schemaRef ds:uri="c1f34a3f-8cef-4d58-91c0-b71399955b23"/>
    <ds:schemaRef ds:uri="672109ba-20b3-4268-a09c-ddb1ec7e71a1"/>
  </ds:schemaRefs>
</ds:datastoreItem>
</file>

<file path=docProps/app.xml><?xml version="1.0" encoding="utf-8"?>
<Properties xmlns="http://schemas.openxmlformats.org/officeDocument/2006/extended-properties" xmlns:vt="http://schemas.openxmlformats.org/officeDocument/2006/docPropsVTypes">
  <TotalTime>525</TotalTime>
  <Words>407</Words>
  <Application>Microsoft Office PowerPoint</Application>
  <PresentationFormat>Laajakuva</PresentationFormat>
  <Paragraphs>74</Paragraphs>
  <Slides>8</Slides>
  <Notes>0</Notes>
  <HiddenSlides>0</HiddenSlides>
  <MMClips>0</MMClips>
  <ScaleCrop>false</ScaleCrop>
  <HeadingPairs>
    <vt:vector size="4" baseType="variant">
      <vt:variant>
        <vt:lpstr>Teema</vt:lpstr>
      </vt:variant>
      <vt:variant>
        <vt:i4>2</vt:i4>
      </vt:variant>
      <vt:variant>
        <vt:lpstr>Dian otsikot</vt:lpstr>
      </vt:variant>
      <vt:variant>
        <vt:i4>8</vt:i4>
      </vt:variant>
    </vt:vector>
  </HeadingPairs>
  <TitlesOfParts>
    <vt:vector size="10" baseType="lpstr">
      <vt:lpstr>Frame</vt:lpstr>
      <vt:lpstr>1_Frame</vt:lpstr>
      <vt:lpstr>Prevention of home and leisure accidents – sharp and hot objects around the house</vt:lpstr>
      <vt:lpstr>Sharp objects in housework and exposure to heat</vt:lpstr>
      <vt:lpstr>Factors associated with wounds and burns</vt:lpstr>
      <vt:lpstr>Prevent: identify risks, avoid wounds</vt:lpstr>
      <vt:lpstr>Measures to prevent burns</vt:lpstr>
      <vt:lpstr>Accidents at home by activity at the time of the accident  </vt:lpstr>
      <vt:lpstr>First aid instructions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Förebyggande av olyckor i hemmet och på fritiden – Vassa och heta föremål i hemmet</dc:title>
  <dc:creator>Kopperi Eeva</dc:creator>
  <cp:lastModifiedBy>Karhunen Iida</cp:lastModifiedBy>
  <cp:revision>15</cp:revision>
  <dcterms:created xsi:type="dcterms:W3CDTF">2021-05-28T05:56:39Z</dcterms:created>
  <dcterms:modified xsi:type="dcterms:W3CDTF">2023-10-26T06:54:06Z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0x01010072A30B0CBC4BD146A4417078D797F170</vt:lpwstr>
  </property>
</Properties>
</file>