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63" r:id="rId6"/>
    <p:sldId id="257" r:id="rId7"/>
    <p:sldId id="258" r:id="rId8"/>
    <p:sldId id="259" r:id="rId9"/>
    <p:sldId id="260" r:id="rId10"/>
    <p:sldId id="281" r:id="rId11"/>
    <p:sldId id="278" r:id="rId12"/>
    <p:sldId id="279" r:id="rId13"/>
    <p:sldId id="264" r:id="rId14"/>
    <p:sldId id="28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B062C-630B-61C4-AD23-0315AD27DD34}" v="30" dt="2023-10-26T07:13:06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6640" autoAdjust="0"/>
  </p:normalViewPr>
  <p:slideViewPr>
    <p:cSldViewPr snapToGrid="0">
      <p:cViewPr>
        <p:scale>
          <a:sx n="50" d="100"/>
          <a:sy n="50" d="100"/>
        </p:scale>
        <p:origin x="12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elfs01.thl.fi\documents\HYVI-yksikko\Tietopalvelupyynn&#246;t\STM%20kokous%20kuolemat%202020\kuolemat_29_12_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elfs01.thl.fi\documents\HYVI-yksikko\Tietopalvelupyynn&#246;t\STM%20kokous%20kuolemat%202020\kuolemat_29_12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Myrkytykset!$B$4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Myrkytykset!$C$3:$Y$3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Myrkytykset!$C$4:$Y$4</c:f>
              <c:numCache>
                <c:formatCode>General</c:formatCode>
                <c:ptCount val="23"/>
                <c:pt idx="0">
                  <c:v>560</c:v>
                </c:pt>
                <c:pt idx="1">
                  <c:v>545</c:v>
                </c:pt>
                <c:pt idx="2">
                  <c:v>556</c:v>
                </c:pt>
                <c:pt idx="3">
                  <c:v>581</c:v>
                </c:pt>
                <c:pt idx="4">
                  <c:v>516</c:v>
                </c:pt>
                <c:pt idx="5">
                  <c:v>582</c:v>
                </c:pt>
                <c:pt idx="6">
                  <c:v>697</c:v>
                </c:pt>
                <c:pt idx="7">
                  <c:v>799</c:v>
                </c:pt>
                <c:pt idx="8">
                  <c:v>861</c:v>
                </c:pt>
                <c:pt idx="9">
                  <c:v>894</c:v>
                </c:pt>
                <c:pt idx="10">
                  <c:v>873</c:v>
                </c:pt>
                <c:pt idx="11">
                  <c:v>838</c:v>
                </c:pt>
                <c:pt idx="12">
                  <c:v>704</c:v>
                </c:pt>
                <c:pt idx="13">
                  <c:v>719</c:v>
                </c:pt>
                <c:pt idx="14">
                  <c:v>651</c:v>
                </c:pt>
                <c:pt idx="15">
                  <c:v>597</c:v>
                </c:pt>
                <c:pt idx="16">
                  <c:v>493</c:v>
                </c:pt>
                <c:pt idx="17">
                  <c:v>481</c:v>
                </c:pt>
                <c:pt idx="18">
                  <c:v>472</c:v>
                </c:pt>
                <c:pt idx="19">
                  <c:v>476</c:v>
                </c:pt>
                <c:pt idx="20">
                  <c:v>525</c:v>
                </c:pt>
                <c:pt idx="21">
                  <c:v>467</c:v>
                </c:pt>
                <c:pt idx="22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E-45AE-B594-0588449BA404}"/>
            </c:ext>
          </c:extLst>
        </c:ser>
        <c:ser>
          <c:idx val="1"/>
          <c:order val="1"/>
          <c:tx>
            <c:strRef>
              <c:f>Myrkytykset!$B$5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Myrkytykset!$C$3:$Y$3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Myrkytykset!$C$5:$Y$5</c:f>
              <c:numCache>
                <c:formatCode>General</c:formatCode>
                <c:ptCount val="23"/>
                <c:pt idx="0">
                  <c:v>423</c:v>
                </c:pt>
                <c:pt idx="1">
                  <c:v>428</c:v>
                </c:pt>
                <c:pt idx="2">
                  <c:v>431</c:v>
                </c:pt>
                <c:pt idx="3">
                  <c:v>435</c:v>
                </c:pt>
                <c:pt idx="4">
                  <c:v>398</c:v>
                </c:pt>
                <c:pt idx="5">
                  <c:v>438</c:v>
                </c:pt>
                <c:pt idx="6">
                  <c:v>526</c:v>
                </c:pt>
                <c:pt idx="7">
                  <c:v>603</c:v>
                </c:pt>
                <c:pt idx="8">
                  <c:v>644</c:v>
                </c:pt>
                <c:pt idx="9">
                  <c:v>696</c:v>
                </c:pt>
                <c:pt idx="10">
                  <c:v>656</c:v>
                </c:pt>
                <c:pt idx="11">
                  <c:v>647</c:v>
                </c:pt>
                <c:pt idx="12">
                  <c:v>524</c:v>
                </c:pt>
                <c:pt idx="13">
                  <c:v>553</c:v>
                </c:pt>
                <c:pt idx="14">
                  <c:v>491</c:v>
                </c:pt>
                <c:pt idx="15">
                  <c:v>440</c:v>
                </c:pt>
                <c:pt idx="16">
                  <c:v>383</c:v>
                </c:pt>
                <c:pt idx="17">
                  <c:v>361</c:v>
                </c:pt>
                <c:pt idx="18">
                  <c:v>355</c:v>
                </c:pt>
                <c:pt idx="19">
                  <c:v>346</c:v>
                </c:pt>
                <c:pt idx="20">
                  <c:v>395</c:v>
                </c:pt>
                <c:pt idx="21">
                  <c:v>338</c:v>
                </c:pt>
                <c:pt idx="22">
                  <c:v>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E-45AE-B594-0588449BA404}"/>
            </c:ext>
          </c:extLst>
        </c:ser>
        <c:ser>
          <c:idx val="2"/>
          <c:order val="2"/>
          <c:tx>
            <c:strRef>
              <c:f>Myrkytykset!$B$6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Myrkytykset!$C$3:$Y$3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Myrkytykset!$C$6:$Y$6</c:f>
              <c:numCache>
                <c:formatCode>General</c:formatCode>
                <c:ptCount val="23"/>
                <c:pt idx="0">
                  <c:v>137</c:v>
                </c:pt>
                <c:pt idx="1">
                  <c:v>117</c:v>
                </c:pt>
                <c:pt idx="2">
                  <c:v>125</c:v>
                </c:pt>
                <c:pt idx="3">
                  <c:v>146</c:v>
                </c:pt>
                <c:pt idx="4">
                  <c:v>118</c:v>
                </c:pt>
                <c:pt idx="5">
                  <c:v>144</c:v>
                </c:pt>
                <c:pt idx="6">
                  <c:v>171</c:v>
                </c:pt>
                <c:pt idx="7">
                  <c:v>196</c:v>
                </c:pt>
                <c:pt idx="8">
                  <c:v>217</c:v>
                </c:pt>
                <c:pt idx="9">
                  <c:v>198</c:v>
                </c:pt>
                <c:pt idx="10">
                  <c:v>217</c:v>
                </c:pt>
                <c:pt idx="11">
                  <c:v>191</c:v>
                </c:pt>
                <c:pt idx="12">
                  <c:v>180</c:v>
                </c:pt>
                <c:pt idx="13">
                  <c:v>166</c:v>
                </c:pt>
                <c:pt idx="14">
                  <c:v>160</c:v>
                </c:pt>
                <c:pt idx="15">
                  <c:v>157</c:v>
                </c:pt>
                <c:pt idx="16">
                  <c:v>110</c:v>
                </c:pt>
                <c:pt idx="17">
                  <c:v>120</c:v>
                </c:pt>
                <c:pt idx="18">
                  <c:v>117</c:v>
                </c:pt>
                <c:pt idx="19">
                  <c:v>130</c:v>
                </c:pt>
                <c:pt idx="20">
                  <c:v>130</c:v>
                </c:pt>
                <c:pt idx="21">
                  <c:v>129</c:v>
                </c:pt>
                <c:pt idx="2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CE-45AE-B594-0588449B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65856"/>
        <c:axId val="141471744"/>
      </c:lineChart>
      <c:catAx>
        <c:axId val="14146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rtl="0">
              <a:defRPr sz="1200"/>
            </a:pPr>
            <a:endParaRPr lang="fi-FI"/>
          </a:p>
        </c:txPr>
        <c:crossAx val="141471744"/>
        <c:crosses val="autoZero"/>
        <c:auto val="1"/>
        <c:lblAlgn val="ctr"/>
        <c:lblOffset val="100"/>
        <c:noMultiLvlLbl val="0"/>
      </c:catAx>
      <c:valAx>
        <c:axId val="14147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/>
                </a:pPr>
                <a:r>
                  <a:rPr lang="en-gb" b="0" i="0" u="none" baseline="0"/>
                  <a:t>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46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6715847412279"/>
          <c:y val="3.4214376253640474E-2"/>
          <c:w val="0.13629691919578013"/>
          <c:h val="0.18700013842633684"/>
        </c:manualLayout>
      </c:layout>
      <c:overlay val="0"/>
      <c:txPr>
        <a:bodyPr/>
        <a:lstStyle/>
        <a:p>
          <a:pPr rtl="0">
            <a:defRPr sz="11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Myrkytykset!$B$63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Myrkytykset!$C$62:$I$62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Myrkytykset!$C$63:$I$63</c:f>
              <c:numCache>
                <c:formatCode>General</c:formatCode>
                <c:ptCount val="7"/>
                <c:pt idx="0">
                  <c:v>0</c:v>
                </c:pt>
                <c:pt idx="1">
                  <c:v>47.333333333333336</c:v>
                </c:pt>
                <c:pt idx="2">
                  <c:v>118.33333333333333</c:v>
                </c:pt>
                <c:pt idx="3">
                  <c:v>141</c:v>
                </c:pt>
                <c:pt idx="4">
                  <c:v>47</c:v>
                </c:pt>
                <c:pt idx="5">
                  <c:v>10.666666666666666</c:v>
                </c:pt>
                <c:pt idx="6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E-46E5-B9C0-8C3E06FF8C24}"/>
            </c:ext>
          </c:extLst>
        </c:ser>
        <c:ser>
          <c:idx val="1"/>
          <c:order val="1"/>
          <c:tx>
            <c:strRef>
              <c:f>Myrkytykset!$B$64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Myrkytykset!$C$62:$I$62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Myrkytykset!$C$64:$I$64</c:f>
              <c:numCache>
                <c:formatCode>General</c:formatCode>
                <c:ptCount val="7"/>
                <c:pt idx="0">
                  <c:v>0</c:v>
                </c:pt>
                <c:pt idx="1">
                  <c:v>12.333333333333334</c:v>
                </c:pt>
                <c:pt idx="2">
                  <c:v>26</c:v>
                </c:pt>
                <c:pt idx="3">
                  <c:v>52</c:v>
                </c:pt>
                <c:pt idx="4">
                  <c:v>22</c:v>
                </c:pt>
                <c:pt idx="5">
                  <c:v>7</c:v>
                </c:pt>
                <c:pt idx="6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E-46E5-B9C0-8C3E06FF8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92800"/>
        <c:axId val="140902784"/>
      </c:barChart>
      <c:catAx>
        <c:axId val="14089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rtl="0">
              <a:defRPr sz="1200"/>
            </a:pPr>
            <a:endParaRPr lang="fi-FI"/>
          </a:p>
        </c:txPr>
        <c:crossAx val="140902784"/>
        <c:crosses val="autoZero"/>
        <c:auto val="1"/>
        <c:lblAlgn val="ctr"/>
        <c:lblOffset val="100"/>
        <c:noMultiLvlLbl val="0"/>
      </c:catAx>
      <c:valAx>
        <c:axId val="140902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 sz="1200"/>
                </a:pPr>
                <a:r>
                  <a:rPr lang="en-gb" sz="1200" b="0" i="0" u="none" baseline="0"/>
                  <a:t>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89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04265091863518"/>
          <c:y val="6.4430956547098281E-2"/>
          <c:w val="0.10973334690922255"/>
          <c:h val="0.13591066054736395"/>
        </c:manualLayout>
      </c:layout>
      <c:overlay val="0"/>
      <c:txPr>
        <a:bodyPr/>
        <a:lstStyle/>
        <a:p>
          <a:pPr rtl="0"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0.90143</cdr:x>
      <cdr:y>0.09257</cdr:y>
    </cdr:from>
    <cdr:to>
      <cdr:x>0.97646</cdr:x>
      <cdr:y>0.14701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36B432-09B2-1495-B5DB-1261CBF5013C}"/>
            </a:ext>
          </a:extLst>
        </cdr:cNvPr>
        <cdr:cNvSpPr txBox="1"/>
      </cdr:nvSpPr>
      <cdr:spPr>
        <a:xfrm xmlns:a="http://schemas.openxmlformats.org/drawingml/2006/main">
          <a:off x="6966501" y="470927"/>
          <a:ext cx="579852" cy="2769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dirty="0" err="1"/>
            <a:t>Men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0.90143</cdr:x>
      <cdr:y>0.15923</cdr:y>
    </cdr:from>
    <cdr:to>
      <cdr:x>0.98854</cdr:x>
      <cdr:y>0.21368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33E9C7B-1EAA-3CC5-A7F1-AF63AEAFC0C2}"/>
            </a:ext>
          </a:extLst>
        </cdr:cNvPr>
        <cdr:cNvSpPr txBox="1"/>
      </cdr:nvSpPr>
      <cdr:spPr>
        <a:xfrm xmlns:a="http://schemas.openxmlformats.org/drawingml/2006/main">
          <a:off x="6966493" y="810030"/>
          <a:ext cx="673209" cy="2770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dirty="0" err="1"/>
            <a:t>Women</a:t>
          </a:r>
          <a:endParaRPr lang="fi-FI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0.88949</cdr:x>
      <cdr:y>0.14302</cdr:y>
    </cdr:from>
    <cdr:to>
      <cdr:x>0.97916</cdr:x>
      <cdr:y>0.19294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3B0B427-C198-8671-A5A2-19B720E798AB}"/>
            </a:ext>
          </a:extLst>
        </cdr:cNvPr>
        <cdr:cNvSpPr txBox="1"/>
      </cdr:nvSpPr>
      <cdr:spPr>
        <a:xfrm xmlns:a="http://schemas.openxmlformats.org/drawingml/2006/main">
          <a:off x="6874239" y="727598"/>
          <a:ext cx="693002" cy="2539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dirty="0" err="1"/>
            <a:t>women</a:t>
          </a:r>
          <a:endParaRPr lang="fi-FI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39476-B055-4DBB-ACFE-CBDCF60276AC}" type="datetimeFigureOut">
              <a:rPr lang="fi-FI" smtClean="0"/>
              <a:t>26.10.2023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B646-84B8-4237-B794-67EEE88C0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14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.fi/sairaanhoito/sairaanhoitopalvelut/myrkytystietokeskus/Ensiapuohjeet/Sivut/default.asp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us.fi/sairaanhoito/sairaanhoitopalvelut/myrkytystietokeskus/aineluettelo/Sivut/default.asp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baseline="0" dirty="0"/>
              <a:t>Broadly speaking, there are two types of poisoning: alcohol and other substances (mainly pharmaceuticals and drugs)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gb" sz="1200" b="0" i="0" u="none" baseline="0" dirty="0"/>
              <a:t>The number of poisonings has decreased slightly from the turn of the millennium to the present.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baseline="0" dirty="0"/>
              <a:t>The peak period was in 2006–2008. Alcohol poisonings spiked in 2005–2008, with alcohol poisonings twice as frequent as other poisonings.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u="none" baseline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Reasons: Restrictions on alcohol imports from EU countries were lifted on 1 January 2004</a:t>
            </a:r>
            <a:br>
              <a:rPr lang="en-gb" b="0" dirty="0"/>
            </a:br>
            <a:r>
              <a:rPr lang="en-gb" b="0" i="0" u="none" baseline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and Estonia joined the EU on 1 May 2004. In March 2004,</a:t>
            </a:r>
            <a:br>
              <a:rPr lang="en-gb" b="0" dirty="0"/>
            </a:br>
            <a:r>
              <a:rPr lang="en-gb" b="0" i="0" u="none" baseline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Parliament reduced the tax on spirits by 44%, beer by 32% and wine</a:t>
            </a:r>
            <a:br>
              <a:rPr lang="en-gb" b="0" dirty="0"/>
            </a:br>
            <a:r>
              <a:rPr lang="en-gb" b="0" i="0" u="none" baseline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by 10%.</a:t>
            </a:r>
            <a:endParaRPr lang="en-gb" altLang="fi-FI" b="0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baseline="0" dirty="0"/>
              <a:t>After 2010, alcohol poisonings were about as common as other poisonings (pharmaceuticals/drugs)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The majority of drug-related deaths were accidental poisonings from multiple substances where the effect from drugs was dominant. </a:t>
            </a:r>
            <a:r>
              <a:rPr lang="en-gb" sz="1200" b="0" i="0" u="none" baseline="0" dirty="0">
                <a:solidFill>
                  <a:srgbClr val="000000"/>
                </a:solidFill>
              </a:rPr>
              <a:t>Often the poisoning is deliberate.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88BB646-84B8-4237-B794-67EEE88C0A39}" type="slidenum">
              <a:r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gb" sz="1200" b="0" i="0" u="none" baseline="0" dirty="0"/>
              <a:t>Most common in middle-aged men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baseline="0" dirty="0"/>
              <a:t>Rare in children, no poisoning deaths in children under 15 years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88BB646-84B8-4237-B794-67EEE88C0A39}" type="slidenum">
              <a:r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sz="1200" b="0" i="0" u="none" kern="1200" baseline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On average, 25 people aged 15–24 die from poisoning each year, 80% of whom are aged 20–24.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88BB646-84B8-4237-B794-67EEE88C0A39}" type="slidenum">
              <a:r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55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Breathing difficulties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emergency response centre, go to fresh air when suffering from breathing difficulties.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Activated charcoal for non-irritants (good to keep at home, part of a home’s first aid kit). Activated charcoal does not adsorb alcohols or iron, and it should not be used for acid or alkali poisoning (e.g. by washing-up liquid).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makes examining the mucosa of the oesophagus and stomach more difficult. The patient can drink a small amount of water to dilute the acid or alkali, after which they will need to seek out medical treatment.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Mushrooms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symptoms are often delayed, occurring after 24 hours, for example. Symptoms may come in two stages: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Digestive tract symptoms will start first.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Later,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after a few days, neurological symptoms may start to occur.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Amanita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virosa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most common mushroom causing a serious poisoning in Finland.  In the most serious cases, the poisoning can lead to permanent liver or kidney damage and even death if left untreated.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flush with tepid water for at least 20 minutes. Always see a doctor if the eyes are affected.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Hydrocortisone tablets for adder bites: swelling of the head or neck – always call 112. Adder venom destroys red blood cells. The cortisone does not work on the venom itself; avoid moving the limb.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99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 dirty="0">
                <a:hlinkClick r:id="rId3"/>
              </a:rPr>
              <a:t>https://www.hus.fi/en/hospitals-and-other-units/poison-information-center</a:t>
            </a:r>
          </a:p>
          <a:p>
            <a:pPr algn="l" rtl="0"/>
            <a:endParaRPr lang="en-GB" b="0" i="0" u="none" baseline="0" dirty="0">
              <a:hlinkClick r:id="rId3"/>
            </a:endParaRPr>
          </a:p>
          <a:p>
            <a:pPr algn="l" rtl="0"/>
            <a:r>
              <a:rPr lang="en-gb" b="0" i="0" u="none" baseline="0" dirty="0">
                <a:hlinkClick r:id="rId3"/>
              </a:rPr>
              <a:t>https://www.hus.fi/sairaanhoito/sairaanhoitopalvelut/myrkytystietokeskus/Ensiapuohjeet/Sivut/default.aspx</a:t>
            </a:r>
            <a:endParaRPr lang="en-gb" dirty="0"/>
          </a:p>
          <a:p>
            <a:pPr algn="l" rtl="0"/>
            <a:r>
              <a:rPr lang="en-gb" b="0" i="0" u="none" baseline="0" dirty="0"/>
              <a:t>Substance list: </a:t>
            </a:r>
          </a:p>
          <a:p>
            <a:pPr algn="l" rtl="0"/>
            <a:r>
              <a:rPr lang="en-gb" b="0" i="0" u="none" baseline="0" dirty="0">
                <a:hlinkClick r:id="rId4"/>
              </a:rPr>
              <a:t>https://www.hus.fi/sairaanhoito/sairaanhoitopalvelut/myrkytystietokeskus/aineluettelo/Sivut/default.aspx</a:t>
            </a:r>
            <a:endParaRPr lang="en-gb" dirty="0"/>
          </a:p>
          <a:p>
            <a:r>
              <a:rPr lang="en-GB" dirty="0"/>
              <a:t>https://www.hus.fi/en/search/poison-information-center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88BB646-84B8-4237-B794-67EEE88C0A39}" type="slidenum">
              <a:r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1739-788C-4DF9-8DEB-A8F84D64EBA5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91AD7-23A0-4CF3-AA91-A3EEEBD96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848" cy="1069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2203C-48E2-4F58-8E06-FA994FD667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233" y="3908246"/>
            <a:ext cx="2187754" cy="21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0D5-AC82-4A24-B42D-0AD6FB83D40A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9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7E46-6A96-43C4-B704-4BBAC3D9EE51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2A62-2181-4E30-A152-9A6E08D3BB0F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3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14F6-601A-4484-8B56-8FEB60BE2A1F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E44-A015-4207-8B78-6B774C70DECC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E5F7-F158-40EB-89A2-F22516A8C20C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4A5E-DA01-4A8D-9DFF-5A5B4FAAC58F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A61D-57A3-484A-8B66-71F54CFAF6F0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ABF5-66A9-44C6-8853-D71262D79974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237F-5C71-4E8E-811C-6D2F4B90F91C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CB9F8-CA98-4A33-98CB-63D0A701B61C}" type="datetime1">
              <a:rPr lang="fi-FI" smtClean="0"/>
              <a:t>26.10.2023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B02C266-6F06-4BC2-9A63-0EC502AED7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2986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s.fi/sairaanhoito/sairaanhoitopalvelut/myrkytystietokeskus/Sivut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cross.fi/first-aid/first-aid-instructions/?_gl=1*sx77o8*_ga*MTk0MjE4NDczOS4xNjkzMzg0NzQz*_ga_FMVLRNR4HM*MTY5NTEwMzI5My4yOS4wLjE2OTUxMDMyOTMuMC4wLjA.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hyperlink" Target="https://www.hus.fi/en/search/poison-information-cent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92219-9636-406B-AE93-55E2BF58B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pPr rtl="0"/>
            <a:r>
              <a:rPr lang="en-gb" sz="5500" b="1" i="0" u="none" baseline="0" dirty="0"/>
              <a:t>Prevention of home and leisure accidents</a:t>
            </a:r>
            <a:br>
              <a:rPr lang="en-gb" sz="5500" b="1" dirty="0"/>
            </a:br>
            <a:r>
              <a:rPr lang="en-gb" sz="5500" b="1" i="0" u="none" baseline="0" dirty="0"/>
              <a:t>– poisonings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8BBCF-46CD-497C-8622-DC1573EA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45152"/>
            <a:ext cx="6037903" cy="914400"/>
          </a:xfrm>
        </p:spPr>
        <p:txBody>
          <a:bodyPr>
            <a:normAutofit/>
          </a:bodyPr>
          <a:lstStyle/>
          <a:p>
            <a:pPr rtl="0"/>
            <a:r>
              <a:rPr lang="en-gb" sz="1900" b="0" i="0" u="none" baseline="0" dirty="0"/>
              <a:t>The content is based on the content of home and leisure </a:t>
            </a:r>
          </a:p>
          <a:p>
            <a:pPr rtl="0"/>
            <a:r>
              <a:rPr lang="en-gb" sz="1900" b="0" i="0" u="none" baseline="0" dirty="0"/>
              <a:t>accident prevention work</a:t>
            </a:r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864853AD-7C8D-27C7-E156-EFA2635A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2037302"/>
            <a:ext cx="3458249" cy="2775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988E9-2B47-45F8-BE6C-E764871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4291D-946A-40ED-813B-9267F06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639F576-3919-4D47-BCAB-604704C91BE1}" type="slidenum">
              <a:rPr/>
              <a:pPr rtl="0"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6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DE9C-B3D5-454B-A9FB-D2FF682B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Poisoning accident prevention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97B8-8364-4703-A9E7-96995734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ヒラギノ角ゴ Pro W3" pitchFamily="-60" charset="-128"/>
                <a:cs typeface="Arial" panose="020B0604020202020204" pitchFamily="34" charset="0"/>
              </a:rPr>
              <a:t>Prepare for a poisoning accident </a:t>
            </a:r>
          </a:p>
          <a:p>
            <a:pPr marL="457200" lvl="1" indent="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gb" b="0" i="0" u="none" baseline="0" dirty="0">
                <a:ea typeface="ヒラギノ角ゴ Pro W3" pitchFamily="-60" charset="-128"/>
                <a:cs typeface="Arial" panose="020B0604020202020204" pitchFamily="34" charset="0"/>
              </a:rPr>
              <a:t>In case of poisoning, keep activated charcoal in your medicine cabinet (</a:t>
            </a:r>
            <a:r>
              <a:rPr lang="en-GB" b="0" i="0" u="none" baseline="0" dirty="0">
                <a:ea typeface="ヒラギノ角ゴ Pro W3" pitchFamily="-60" charset="-128"/>
                <a:cs typeface="Arial" panose="020B0604020202020204" pitchFamily="34" charset="0"/>
              </a:rPr>
              <a:t>e.g.,</a:t>
            </a:r>
            <a:r>
              <a:rPr lang="en-gb" b="0" i="0" u="none" baseline="0" dirty="0">
                <a:ea typeface="ヒラギノ角ゴ Pro W3" pitchFamily="-60" charset="-128"/>
                <a:cs typeface="Arial" panose="020B0604020202020204" pitchFamily="34" charset="0"/>
              </a:rPr>
              <a:t> Carbomix® 50 g bottle) </a:t>
            </a:r>
          </a:p>
          <a:p>
            <a:pPr marL="457200" lvl="1" indent="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gb" b="0" i="0" u="none" baseline="0" dirty="0">
                <a:ea typeface="ヒラギノ角ゴ Pro W3" pitchFamily="-60" charset="-128"/>
                <a:cs typeface="Arial" panose="020B0604020202020204" pitchFamily="34" charset="0"/>
              </a:rPr>
              <a:t>Learn sufficient first aid skills</a:t>
            </a:r>
          </a:p>
          <a:p>
            <a:pPr algn="l" rtl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+mj-lt"/>
                <a:cs typeface="+mj-lt"/>
                <a:sym typeface="+mj-lt"/>
              </a:rPr>
              <a:t>Do not mix medicines with alcohol</a:t>
            </a:r>
          </a:p>
          <a:p>
            <a:pPr algn="l" rtl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+mj-lt"/>
                <a:cs typeface="+mj-lt"/>
                <a:sym typeface="+mj-lt"/>
              </a:rPr>
              <a:t>Contact the </a:t>
            </a:r>
            <a:r>
              <a:rPr lang="en-gb" sz="1800" b="0" i="0" u="none" baseline="0" dirty="0">
                <a:solidFill>
                  <a:schemeClr val="accent1"/>
                </a:solidFill>
                <a:ea typeface="+mj-lt"/>
                <a:cs typeface="+mj-lt"/>
                <a:sym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Poison Information Centre</a:t>
            </a:r>
            <a:r>
              <a:rPr lang="en-gb" sz="1800" b="0" i="0" u="none" baseline="0" dirty="0">
                <a:solidFill>
                  <a:schemeClr val="accent1"/>
                </a:solidFill>
                <a:ea typeface="+mj-lt"/>
                <a:cs typeface="+mj-lt"/>
                <a:sym typeface="+mj-lt"/>
              </a:rPr>
              <a:t> </a:t>
            </a:r>
            <a:r>
              <a:rPr lang="en-gb" sz="1800" b="0" i="0" u="none" baseline="0" dirty="0">
                <a:ea typeface="+mj-lt"/>
                <a:cs typeface="+mj-lt"/>
                <a:sym typeface="+mj-lt"/>
              </a:rPr>
              <a:t>immediately for details on the danger of poisoning and follow-up measures!</a:t>
            </a:r>
            <a:endParaRPr lang="en-gb" altLang="fi-FI" sz="1800" dirty="0"/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816D2-04AA-46AB-AF76-3C461C42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3D495-B111-4235-B0EE-0E96C6F0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639F576-3919-4D47-BCAB-604704C91BE1}" type="slidenum">
              <a:r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8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12BB1-9B1D-4859-8EF3-AF2F135B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gb" sz="3200" b="1" i="0" u="none" baseline="0" dirty="0"/>
              <a:t>Poison Information Centre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70D3-93EF-4268-BC97-484535CC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60020" lvl="0" indent="0" algn="l" rtl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b="0" i="0" u="none" baseline="0" dirty="0"/>
              <a:t>The Poison Information Centre is available by telephone 24/7 to answer questions about the prevention and treatment of acute poisonings. </a:t>
            </a:r>
          </a:p>
          <a:p>
            <a:pPr marL="160020" lvl="0" indent="0" algn="l" rtl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b="1" i="0" u="none" baseline="0" dirty="0"/>
              <a:t>Open 24/7​</a:t>
            </a:r>
            <a:br>
              <a:rPr lang="en-gb" dirty="0"/>
            </a:br>
            <a:r>
              <a:rPr lang="en-gb" b="1" i="0" u="none" baseline="0" dirty="0"/>
              <a:t>0800 147 111</a:t>
            </a:r>
            <a:r>
              <a:rPr lang="en-gb" b="0" i="0" u="none" baseline="0" dirty="0"/>
              <a:t> (toll free)</a:t>
            </a:r>
            <a:br>
              <a:rPr lang="en-gb" dirty="0"/>
            </a:br>
            <a:r>
              <a:rPr lang="en-gb" b="0" i="0" u="none" baseline="0" dirty="0"/>
              <a:t>​</a:t>
            </a:r>
            <a:r>
              <a:rPr lang="en-gb" b="1" i="0" u="none" baseline="0" dirty="0"/>
              <a:t>09 471 977</a:t>
            </a:r>
            <a:r>
              <a:rPr lang="en-gb" b="0" i="0" u="none" baseline="0" dirty="0"/>
              <a:t> (normal-price call)</a:t>
            </a:r>
          </a:p>
          <a:p>
            <a:pPr marL="742950" lvl="1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gb" b="0" i="0" u="none" baseline="0" dirty="0">
                <a:hlinkClick r:id="rId3"/>
              </a:rPr>
              <a:t>First aid instructions</a:t>
            </a:r>
            <a:endParaRPr lang="en-gb" dirty="0"/>
          </a:p>
          <a:p>
            <a:pPr marL="742950" lvl="1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gb" b="0" i="0" u="none" baseline="0" dirty="0">
                <a:hlinkClick r:id="rId4"/>
              </a:rPr>
              <a:t>Substance list</a:t>
            </a:r>
            <a:endParaRPr lang="en-gb" dirty="0"/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AECD49-72DB-4520-9068-5FE8E8EC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Home safety coaching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A7B1D2-69CF-498C-81EE-2C06824B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 b="1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 rtl="0">
                <a:spcAft>
                  <a:spcPts val="600"/>
                </a:spcAft>
              </a:pPr>
              <a:t>11</a:t>
            </a:fld>
            <a:endParaRPr lang="en-gb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A blue sign with white text&#10;&#10;Description automatically generated">
            <a:extLst>
              <a:ext uri="{FF2B5EF4-FFF2-40B4-BE49-F238E27FC236}">
                <a16:creationId xmlns:a16="http://schemas.microsoft.com/office/drawing/2014/main" id="{601E6ABF-6092-B7B0-4B1C-07683480A4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34" y="1536187"/>
            <a:ext cx="3475037" cy="3089575"/>
          </a:xfrm>
        </p:spPr>
      </p:pic>
    </p:spTree>
    <p:extLst>
      <p:ext uri="{BB962C8B-B14F-4D97-AF65-F5344CB8AC3E}">
        <p14:creationId xmlns:p14="http://schemas.microsoft.com/office/powerpoint/2010/main" val="27942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Home safety coaching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sz="1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B5D49B75-53EB-103B-64C5-EE11B113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1952244"/>
            <a:ext cx="367588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Poisoning deaths by gender in 1998–2020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4639F576-3919-4D47-BCAB-604704C91BE1}" type="slidenum">
              <a:rPr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3936E630-68DB-4CB8-81ED-CFF97F981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167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FB3086-07C6-F97B-A9B8-4226CFEA613B}"/>
              </a:ext>
            </a:extLst>
          </p:cNvPr>
          <p:cNvSpPr txBox="1"/>
          <p:nvPr/>
        </p:nvSpPr>
        <p:spPr>
          <a:xfrm>
            <a:off x="10726397" y="1079387"/>
            <a:ext cx="67320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F9C9968-B13A-7EDD-EED2-1D17E306B3D0}"/>
              </a:ext>
            </a:extLst>
          </p:cNvPr>
          <p:cNvSpPr txBox="1">
            <a:spLocks/>
          </p:cNvSpPr>
          <p:nvPr/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Home safety coaching, Statistics Finland causes of death</a:t>
            </a:r>
          </a:p>
        </p:txBody>
      </p:sp>
    </p:spTree>
    <p:extLst>
      <p:ext uri="{BB962C8B-B14F-4D97-AF65-F5344CB8AC3E}">
        <p14:creationId xmlns:p14="http://schemas.microsoft.com/office/powerpoint/2010/main" val="41995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Poisoning deaths by age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4639F576-3919-4D47-BCAB-604704C91BE1}" type="slidenum">
              <a:rPr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ECA1F926-ADD9-4845-B3B4-4435AF85A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3937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E68B5A-C39B-16A4-190B-8B00BE36BA03}"/>
              </a:ext>
            </a:extLst>
          </p:cNvPr>
          <p:cNvSpPr txBox="1"/>
          <p:nvPr/>
        </p:nvSpPr>
        <p:spPr>
          <a:xfrm>
            <a:off x="10634135" y="1271239"/>
            <a:ext cx="4716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200" dirty="0" err="1"/>
              <a:t>men</a:t>
            </a:r>
            <a:endParaRPr lang="fi-FI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86776B-72B6-1D31-3332-FDF37F82E369}"/>
              </a:ext>
            </a:extLst>
          </p:cNvPr>
          <p:cNvSpPr txBox="1">
            <a:spLocks/>
          </p:cNvSpPr>
          <p:nvPr/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Home safety coaching, Statistics Finland causes of death </a:t>
            </a:r>
          </a:p>
        </p:txBody>
      </p:sp>
    </p:spTree>
    <p:extLst>
      <p:ext uri="{BB962C8B-B14F-4D97-AF65-F5344CB8AC3E}">
        <p14:creationId xmlns:p14="http://schemas.microsoft.com/office/powerpoint/2010/main" val="253370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Most common poisoning accidents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/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+mj-lt"/>
                <a:cs typeface="+mj-lt"/>
                <a:sym typeface="+mj-lt"/>
              </a:rPr>
              <a:t>Among children, those under 3 years of age are the most vulnerable to poisoning accidents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+mj-lt"/>
                <a:cs typeface="+mj-lt"/>
                <a:sym typeface="+mj-lt"/>
              </a:rPr>
              <a:t>Poisoning is most often caused by</a:t>
            </a:r>
            <a:endParaRPr lang="en-gb" sz="1800" dirty="0"/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>
                <a:ea typeface="+mj-lt"/>
                <a:cs typeface="+mj-lt"/>
                <a:sym typeface="+mj-lt"/>
              </a:rPr>
              <a:t>Medical substances, mushrooms, berries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>
                <a:ea typeface="+mj-lt"/>
                <a:cs typeface="+mj-lt"/>
                <a:sym typeface="+mj-lt"/>
              </a:rPr>
              <a:t>Carbon monoxide, gases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>
                <a:ea typeface="+mj-lt"/>
                <a:cs typeface="+mj-lt"/>
                <a:sym typeface="+mj-lt"/>
              </a:rPr>
              <a:t>Detergents, chemicals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>
                <a:ea typeface="+mj-lt"/>
                <a:cs typeface="+mj-lt"/>
                <a:sym typeface="+mj-lt"/>
              </a:rPr>
              <a:t>Alcohol, other intoxicants</a:t>
            </a:r>
          </a:p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altLang="fi-FI" sz="1800" dirty="0">
              <a:cs typeface="Arial" panose="020B0604020202020204" pitchFamily="34" charset="0"/>
            </a:endParaRPr>
          </a:p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cs typeface="Arial" panose="020B0604020202020204" pitchFamily="34" charset="0"/>
              </a:rPr>
              <a:t>In children aged 0–5, mostly medical substances, plants, detergents and chemicals</a:t>
            </a:r>
          </a:p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cs typeface="Arial" panose="020B0604020202020204" pitchFamily="34" charset="0"/>
              </a:rPr>
              <a:t>In children aged 6–16, mostly alcohol and medical substances</a:t>
            </a:r>
          </a:p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cs typeface="Arial" panose="020B0604020202020204" pitchFamily="34" charset="0"/>
              </a:rPr>
              <a:t>In adults, mostly medical substances, alcohol and chemicals </a:t>
            </a:r>
            <a:r>
              <a:rPr lang="en-gb" b="0" i="0" u="none" baseline="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</a:t>
            </a:r>
            <a:r>
              <a:rPr lang="en-gb" sz="2100" b="0" i="0" u="none" baseline="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</a:p>
          <a:p>
            <a:pPr marL="457200" lvl="1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None/>
            </a:pPr>
            <a:r>
              <a:rPr lang="en-gb" sz="21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coaching, Poison Information Centre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639F576-3919-4D47-BCAB-604704C91BE1}" type="slidenum">
              <a:r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2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Most dangerous household chemicals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90500" rtl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gb" sz="1800" b="0" i="0" u="none" baseline="0" dirty="0">
                <a:cs typeface="Arial" panose="020B0604020202020204" pitchFamily="34" charset="0"/>
              </a:rPr>
              <a:t>Strongly acidic or alkaline detergents</a:t>
            </a:r>
          </a:p>
          <a:p>
            <a:pPr defTabSz="190500">
              <a:lnSpc>
                <a:spcPct val="100000"/>
              </a:lnSpc>
            </a:pPr>
            <a:r>
              <a:rPr lang="en-gb" sz="1800" b="0" i="0" u="none" baseline="0" dirty="0">
                <a:cs typeface="Arial" panose="020B0604020202020204" pitchFamily="34" charset="0"/>
              </a:rPr>
              <a:t>		</a:t>
            </a:r>
            <a:r>
              <a:rPr lang="en-GB" sz="1800" b="0" i="0" u="none" baseline="0" dirty="0">
                <a:cs typeface="Arial" panose="020B0604020202020204" pitchFamily="34" charset="0"/>
              </a:rPr>
              <a:t>e.g.,</a:t>
            </a:r>
            <a:r>
              <a:rPr lang="en-gb" sz="1800" b="0" i="0" u="none" baseline="0" dirty="0">
                <a:cs typeface="Arial" panose="020B0604020202020204" pitchFamily="34" charset="0"/>
              </a:rPr>
              <a:t> drain cleaners (lye), oven cleaners</a:t>
            </a:r>
          </a:p>
          <a:p>
            <a:pPr marL="0" indent="0" algn="l" defTabSz="190500" rtl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gb" sz="1800" b="0" i="0" u="none" baseline="0" dirty="0">
                <a:cs typeface="Arial" panose="020B0604020202020204" pitchFamily="34" charset="0"/>
              </a:rPr>
              <a:t>Automotive chemicals</a:t>
            </a:r>
          </a:p>
          <a:p>
            <a:pPr defTabSz="190500">
              <a:lnSpc>
                <a:spcPct val="100000"/>
              </a:lnSpc>
            </a:pPr>
            <a:r>
              <a:rPr lang="en-gb" sz="1800" b="0" i="0" u="none" baseline="0" dirty="0">
                <a:cs typeface="Arial" panose="020B0604020202020204" pitchFamily="34" charset="0"/>
              </a:rPr>
              <a:t>	  </a:t>
            </a:r>
            <a:r>
              <a:rPr lang="en-GB" sz="1800" b="0" i="0" u="none" baseline="0" dirty="0">
                <a:cs typeface="Arial" panose="020B0604020202020204" pitchFamily="34" charset="0"/>
              </a:rPr>
              <a:t>e.g.,</a:t>
            </a:r>
            <a:r>
              <a:rPr lang="en-gb" sz="1800" b="0" i="0" u="none" baseline="0" dirty="0">
                <a:cs typeface="Arial" panose="020B0604020202020204" pitchFamily="34" charset="0"/>
              </a:rPr>
              <a:t> windscreen washer fluids (methanol!), coolants</a:t>
            </a:r>
          </a:p>
          <a:p>
            <a:pPr marL="0" indent="0" algn="l" defTabSz="190500" rtl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gb" sz="1800" b="0" i="0" u="none" baseline="0" dirty="0">
                <a:cs typeface="Arial" panose="020B0604020202020204" pitchFamily="34" charset="0"/>
              </a:rPr>
              <a:t>Painting products</a:t>
            </a:r>
          </a:p>
          <a:p>
            <a:pPr defTabSz="190500">
              <a:lnSpc>
                <a:spcPct val="100000"/>
              </a:lnSpc>
            </a:pPr>
            <a:r>
              <a:rPr lang="en-gb" sz="1800" b="0" i="0" u="none" baseline="0" dirty="0">
                <a:cs typeface="Arial" panose="020B0604020202020204" pitchFamily="34" charset="0"/>
              </a:rPr>
              <a:t>     </a:t>
            </a:r>
            <a:r>
              <a:rPr lang="en-GB" sz="1800" b="0" i="0" u="none" baseline="0" dirty="0">
                <a:cs typeface="Arial" panose="020B0604020202020204" pitchFamily="34" charset="0"/>
              </a:rPr>
              <a:t>e.g.,</a:t>
            </a:r>
            <a:r>
              <a:rPr lang="en-gb" sz="1800" b="0" i="0" u="none" baseline="0" dirty="0">
                <a:cs typeface="Arial" panose="020B0604020202020204" pitchFamily="34" charset="0"/>
              </a:rPr>
              <a:t> solvents, alkaline cleaning agents </a:t>
            </a:r>
          </a:p>
          <a:p>
            <a:pPr marL="0" indent="0" algn="l" defTabSz="190500" rtl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gb" sz="1800" b="0" i="0" u="none" baseline="0" dirty="0">
                <a:cs typeface="Arial" panose="020B0604020202020204" pitchFamily="34" charset="0"/>
              </a:rPr>
              <a:t>Lighter fluids	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639F576-3919-4D47-BCAB-604704C91BE1}" type="slidenum">
              <a:r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1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Poisoning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severity and speed of appearance of poisoning symptoms depend on the substance and amount, as well as the method by which it entered the body.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Substances can enter the body through the mouth, airways, skin or eyes, or be injected.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Symptoms: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Nausea, vomiting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Skin symptoms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Disorientation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Headache, dizziness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Shortness of breath, increased heartbeat</a:t>
            </a:r>
          </a:p>
          <a:p>
            <a:pPr lvl="1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Seizures, unconsciousness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639F576-3919-4D47-BCAB-604704C91BE1}" type="slidenum">
              <a:r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3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16FE-5B95-BB94-49A9-166ABF71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fi-FI" sz="3200" dirty="0" err="1"/>
              <a:t>First</a:t>
            </a:r>
            <a:r>
              <a:rPr lang="fi-FI" sz="3200" dirty="0"/>
              <a:t> </a:t>
            </a:r>
            <a:r>
              <a:rPr lang="fi-FI" sz="3200" dirty="0" err="1"/>
              <a:t>aid</a:t>
            </a:r>
            <a:r>
              <a:rPr lang="fi-FI" sz="3200" dirty="0"/>
              <a:t> for </a:t>
            </a:r>
            <a:r>
              <a:rPr lang="fi-FI" sz="3200" dirty="0" err="1"/>
              <a:t>poisoning</a:t>
            </a:r>
            <a:endParaRPr lang="fi-FI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1BD53-BA24-0462-15BA-96C25345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48C533-F19C-9CD1-F70F-4DF5A9A6A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29152"/>
              </p:ext>
            </p:extLst>
          </p:nvPr>
        </p:nvGraphicFramePr>
        <p:xfrm>
          <a:off x="3667127" y="885459"/>
          <a:ext cx="7347120" cy="50873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1856">
                  <a:extLst>
                    <a:ext uri="{9D8B030D-6E8A-4147-A177-3AD203B41FA5}">
                      <a16:colId xmlns:a16="http://schemas.microsoft.com/office/drawing/2014/main" val="3560104185"/>
                    </a:ext>
                  </a:extLst>
                </a:gridCol>
                <a:gridCol w="4085264">
                  <a:extLst>
                    <a:ext uri="{9D8B030D-6E8A-4147-A177-3AD203B41FA5}">
                      <a16:colId xmlns:a16="http://schemas.microsoft.com/office/drawing/2014/main" val="2573153372"/>
                    </a:ext>
                  </a:extLst>
                </a:gridCol>
              </a:tblGrid>
              <a:tr h="518332">
                <a:tc>
                  <a:txBody>
                    <a:bodyPr/>
                    <a:lstStyle/>
                    <a:p>
                      <a:r>
                        <a:rPr lang="fi-FI" sz="2500"/>
                        <a:t>Poisoning method</a:t>
                      </a:r>
                    </a:p>
                  </a:txBody>
                  <a:tcPr marL="95987" marR="95987" marT="47994" marB="47994"/>
                </a:tc>
                <a:tc>
                  <a:txBody>
                    <a:bodyPr/>
                    <a:lstStyle/>
                    <a:p>
                      <a:r>
                        <a:rPr lang="fi-FI" sz="2500"/>
                        <a:t>First aid</a:t>
                      </a:r>
                    </a:p>
                  </a:txBody>
                  <a:tcPr marL="95987" marR="95987" marT="47994" marB="47994"/>
                </a:tc>
                <a:extLst>
                  <a:ext uri="{0D108BD9-81ED-4DB2-BD59-A6C34878D82A}">
                    <a16:rowId xmlns:a16="http://schemas.microsoft.com/office/drawing/2014/main" val="1415459705"/>
                  </a:ext>
                </a:extLst>
              </a:tr>
              <a:tr h="1574191">
                <a:tc>
                  <a:txBody>
                    <a:bodyPr/>
                    <a:lstStyle/>
                    <a:p>
                      <a:r>
                        <a:rPr lang="fi-FI" sz="1900"/>
                        <a:t>Swallowed: medicine, mushrooms</a:t>
                      </a:r>
                    </a:p>
                  </a:txBody>
                  <a:tcPr marL="95987" marR="95987" marT="47994" marB="4799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900" kern="1200">
                          <a:solidFill>
                            <a:schemeClr val="tx1"/>
                          </a:solidFill>
                          <a:effectLst/>
                        </a:rPr>
                        <a:t>Do not make the patient vomit in case of a non-irritant substance. Activated charcoal can be administered as instructed on the package.</a:t>
                      </a:r>
                      <a:endParaRPr lang="fi-FI" sz="1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7" marR="95987" marT="47994" marB="47994"/>
                </a:tc>
                <a:extLst>
                  <a:ext uri="{0D108BD9-81ED-4DB2-BD59-A6C34878D82A}">
                    <a16:rowId xmlns:a16="http://schemas.microsoft.com/office/drawing/2014/main" val="4160245218"/>
                  </a:ext>
                </a:extLst>
              </a:tr>
              <a:tr h="998268">
                <a:tc>
                  <a:txBody>
                    <a:bodyPr/>
                    <a:lstStyle/>
                    <a:p>
                      <a:r>
                        <a:rPr lang="fi-FI" sz="1900" dirty="0" err="1"/>
                        <a:t>Breathed</a:t>
                      </a:r>
                      <a:r>
                        <a:rPr lang="fi-FI" sz="1900" dirty="0"/>
                        <a:t> in, </a:t>
                      </a:r>
                      <a:r>
                        <a:rPr lang="fi-FI" sz="1900" dirty="0" err="1"/>
                        <a:t>eg</a:t>
                      </a:r>
                      <a:r>
                        <a:rPr lang="fi-FI" sz="1900" dirty="0"/>
                        <a:t>. </a:t>
                      </a:r>
                      <a:r>
                        <a:rPr lang="fi-FI" sz="1900" dirty="0" err="1"/>
                        <a:t>Carbon</a:t>
                      </a:r>
                      <a:r>
                        <a:rPr lang="fi-FI" sz="1900" dirty="0"/>
                        <a:t> </a:t>
                      </a:r>
                      <a:r>
                        <a:rPr lang="fi-FI" sz="1900" dirty="0" err="1"/>
                        <a:t>monoxide</a:t>
                      </a:r>
                      <a:r>
                        <a:rPr lang="fi-FI" sz="1900" dirty="0"/>
                        <a:t> </a:t>
                      </a:r>
                      <a:r>
                        <a:rPr lang="fi-FI" sz="1900" dirty="0" err="1"/>
                        <a:t>or</a:t>
                      </a:r>
                      <a:r>
                        <a:rPr lang="fi-FI" sz="1900" dirty="0"/>
                        <a:t> a </a:t>
                      </a:r>
                      <a:r>
                        <a:rPr lang="fi-FI" sz="1900" dirty="0" err="1"/>
                        <a:t>chemical</a:t>
                      </a:r>
                      <a:endParaRPr lang="fi-FI" sz="1900" dirty="0"/>
                    </a:p>
                  </a:txBody>
                  <a:tcPr marL="95987" marR="95987" marT="47994" marB="4799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900" kern="1200">
                          <a:solidFill>
                            <a:schemeClr val="tx1"/>
                          </a:solidFill>
                          <a:effectLst/>
                        </a:rPr>
                        <a:t>Move to fresh air outdoors, assume position that eases breathing.</a:t>
                      </a:r>
                      <a:endParaRPr lang="fi-FI" sz="1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7" marR="95987" marT="47994" marB="47994"/>
                </a:tc>
                <a:extLst>
                  <a:ext uri="{0D108BD9-81ED-4DB2-BD59-A6C34878D82A}">
                    <a16:rowId xmlns:a16="http://schemas.microsoft.com/office/drawing/2014/main" val="3723458554"/>
                  </a:ext>
                </a:extLst>
              </a:tr>
              <a:tr h="998268">
                <a:tc>
                  <a:txBody>
                    <a:bodyPr/>
                    <a:lstStyle/>
                    <a:p>
                      <a:pPr lvl="0"/>
                      <a:r>
                        <a:rPr lang="en-GB" sz="1900" kern="1200" dirty="0">
                          <a:solidFill>
                            <a:schemeClr val="tx1"/>
                          </a:solidFill>
                          <a:effectLst/>
                        </a:rPr>
                        <a:t>Absorbed through skin or mucous membranes</a:t>
                      </a:r>
                      <a:endParaRPr lang="fi-FI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7" marR="95987" marT="47994" marB="47994"/>
                </a:tc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tx1"/>
                          </a:solidFill>
                          <a:effectLst/>
                        </a:rPr>
                        <a:t>Flush with plenty of water, always see a doctor if the eyes are affected.</a:t>
                      </a:r>
                      <a:endParaRPr lang="fi-FI" sz="1900" dirty="0"/>
                    </a:p>
                  </a:txBody>
                  <a:tcPr marL="95987" marR="95987" marT="47994" marB="47994"/>
                </a:tc>
                <a:extLst>
                  <a:ext uri="{0D108BD9-81ED-4DB2-BD59-A6C34878D82A}">
                    <a16:rowId xmlns:a16="http://schemas.microsoft.com/office/drawing/2014/main" val="3011954178"/>
                  </a:ext>
                </a:extLst>
              </a:tr>
              <a:tr h="998268">
                <a:tc>
                  <a:txBody>
                    <a:bodyPr/>
                    <a:lstStyle/>
                    <a:p>
                      <a:pPr lvl="0"/>
                      <a:r>
                        <a:rPr lang="en-GB" sz="1900" kern="1200">
                          <a:solidFill>
                            <a:schemeClr val="tx1"/>
                          </a:solidFill>
                          <a:effectLst/>
                        </a:rPr>
                        <a:t>Injected, adder bite</a:t>
                      </a:r>
                      <a:endParaRPr lang="fi-FI" sz="1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7" marR="95987" marT="47994" marB="4799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900" kern="1200" dirty="0">
                          <a:solidFill>
                            <a:schemeClr val="tx1"/>
                          </a:solidFill>
                          <a:effectLst/>
                        </a:rPr>
                        <a:t>First aid to treat the symptoms, for example a hydrocortisone tablet.</a:t>
                      </a:r>
                      <a:endParaRPr lang="fi-FI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7" marR="95987" marT="47994" marB="47994"/>
                </a:tc>
                <a:extLst>
                  <a:ext uri="{0D108BD9-81ED-4DB2-BD59-A6C34878D82A}">
                    <a16:rowId xmlns:a16="http://schemas.microsoft.com/office/drawing/2014/main" val="1380623422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BA23C8-D533-8BD2-F134-CDC3530B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</a:p>
        </p:txBody>
      </p:sp>
    </p:spTree>
    <p:extLst>
      <p:ext uri="{BB962C8B-B14F-4D97-AF65-F5344CB8AC3E}">
        <p14:creationId xmlns:p14="http://schemas.microsoft.com/office/powerpoint/2010/main" val="123620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E2AE-B086-47BB-9C50-C017B654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Poisoning accident prevention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921B-0359-4C0B-9DA3-15E051BEC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Arial"/>
                <a:cs typeface="Arial"/>
                <a:sym typeface="Arial"/>
              </a:rPr>
              <a:t>Read the warning labels and instructions of products.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Arial"/>
                <a:cs typeface="Arial"/>
                <a:sym typeface="Arial"/>
              </a:rPr>
              <a:t>Store hazardous substances safely.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Arial"/>
                <a:cs typeface="Arial"/>
                <a:sym typeface="Arial"/>
              </a:rPr>
              <a:t>Keep household chemicals and medicines behind locked doors in their original packaging.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Arial"/>
                <a:cs typeface="Arial"/>
                <a:sym typeface="Arial"/>
              </a:rPr>
              <a:t>Choose products with a safety cap.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ea typeface="Arial"/>
                <a:cs typeface="Arial"/>
                <a:sym typeface="Arial"/>
              </a:rPr>
              <a:t>Keep cigarettes and cigarette butts out of the reach of children.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E86-E240-437F-9844-E57BB9BD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D213-B636-4449-909F-196FB648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8</a:t>
            </a:fld>
            <a:endParaRPr lang="en-gb" dirty="0"/>
          </a:p>
        </p:txBody>
      </p:sp>
      <p:pic>
        <p:nvPicPr>
          <p:cNvPr id="7" name="Content Placeholder 6" descr="LÃ¤Ã¤ketiede, PillereitÃ¤, Verenpaine, Verenpainetauti">
            <a:extLst>
              <a:ext uri="{FF2B5EF4-FFF2-40B4-BE49-F238E27FC236}">
                <a16:creationId xmlns:a16="http://schemas.microsoft.com/office/drawing/2014/main" id="{D0E259F6-92F9-4A62-AF32-1F49BE77B9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r="15229"/>
          <a:stretch/>
        </p:blipFill>
        <p:spPr bwMode="auto">
          <a:xfrm>
            <a:off x="7742913" y="868680"/>
            <a:ext cx="362608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506-FA25-462C-AE5B-CF415FE3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08896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Identification of toxic substances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0AC6-6844-4C78-ABD7-F832B10711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gb" sz="1800" b="0" i="0" u="none" baseline="0" dirty="0"/>
              <a:t>Learn to identify mushrooms and poisonous plants.</a:t>
            </a:r>
          </a:p>
          <a:p>
            <a:pPr algn="l" rtl="0"/>
            <a:r>
              <a:rPr lang="en-gb" sz="1800" b="0" i="0" u="none" baseline="0" dirty="0"/>
              <a:t>Do not eat mushrooms that you cannot identify.</a:t>
            </a:r>
          </a:p>
          <a:p>
            <a:pPr algn="l" rtl="0"/>
            <a:r>
              <a:rPr lang="en-gb" sz="1800" b="0" i="0" u="none" baseline="0" dirty="0"/>
              <a:t>Keep poisonous houseplants out of the reach of children.</a:t>
            </a:r>
          </a:p>
          <a:p>
            <a:pPr algn="l" rtl="0"/>
            <a:r>
              <a:rPr lang="en-gb" sz="1800" b="0" i="0" u="none" baseline="0" dirty="0"/>
              <a:t>Teach children not to put everything in their mouths.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CA1C64-1A7F-43C7-A0A2-F7C6ABE2D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8438" y="975703"/>
            <a:ext cx="3475037" cy="49065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C36A-9AAF-42AC-9C3B-3DDC2483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BFC6-3115-457A-AEF2-44110733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59624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f34a3f-8cef-4d58-91c0-b71399955b23">
      <Terms xmlns="http://schemas.microsoft.com/office/infopath/2007/PartnerControls"/>
    </lcf76f155ced4ddcb4097134ff3c332f>
    <TaxCatchAll xmlns="672109ba-20b3-4268-a09c-ddb1ec7e71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A30B0CBC4BD146A4417078D797F170" ma:contentTypeVersion="10" ma:contentTypeDescription="Skapa ett nytt dokument." ma:contentTypeScope="" ma:versionID="be23665dc3e0fefa864e8dcc7ba6bdcd">
  <xsd:schema xmlns:xsd="http://www.w3.org/2001/XMLSchema" xmlns:xs="http://www.w3.org/2001/XMLSchema" xmlns:p="http://schemas.microsoft.com/office/2006/metadata/properties" xmlns:ns2="c1f34a3f-8cef-4d58-91c0-b71399955b23" xmlns:ns3="672109ba-20b3-4268-a09c-ddb1ec7e71a1" targetNamespace="http://schemas.microsoft.com/office/2006/metadata/properties" ma:root="true" ma:fieldsID="bf2b6d37f73c2a03bf395a0a4a91e37a" ns2:_="" ns3:_="">
    <xsd:import namespace="c1f34a3f-8cef-4d58-91c0-b71399955b23"/>
    <xsd:import namespace="672109ba-20b3-4268-a09c-ddb1ec7e7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a3f-8cef-4d58-91c0-b71399955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109ba-20b3-4268-a09c-ddb1ec7e71a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0bf0e6e-6d56-4639-9ab5-85b4cfd28b9a}" ma:internalName="TaxCatchAll" ma:showField="CatchAllData" ma:web="672109ba-20b3-4268-a09c-ddb1ec7e7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FB012-C18B-4241-B704-E6E91D838C2C}">
  <ds:schemaRefs>
    <ds:schemaRef ds:uri="http://schemas.microsoft.com/office/2006/metadata/properties"/>
    <ds:schemaRef ds:uri="http://schemas.microsoft.com/office/infopath/2007/PartnerControls"/>
    <ds:schemaRef ds:uri="c1f34a3f-8cef-4d58-91c0-b71399955b23"/>
    <ds:schemaRef ds:uri="672109ba-20b3-4268-a09c-ddb1ec7e71a1"/>
  </ds:schemaRefs>
</ds:datastoreItem>
</file>

<file path=customXml/itemProps2.xml><?xml version="1.0" encoding="utf-8"?>
<ds:datastoreItem xmlns:ds="http://schemas.openxmlformats.org/officeDocument/2006/customXml" ds:itemID="{494F9A3A-794D-4537-88A0-0ABEC7959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085FC-99E5-4B73-BDBF-50F5925FE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34a3f-8cef-4d58-91c0-b71399955b23"/>
    <ds:schemaRef ds:uri="672109ba-20b3-4268-a09c-ddb1ec7e7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1124</Words>
  <Application>Microsoft Office PowerPoint</Application>
  <PresentationFormat>Laajakuva</PresentationFormat>
  <Paragraphs>131</Paragraphs>
  <Slides>12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1_Frame</vt:lpstr>
      <vt:lpstr>Prevention of home and leisure accidents – poisonings</vt:lpstr>
      <vt:lpstr>Poisoning deaths by gender in 1998–2020</vt:lpstr>
      <vt:lpstr>Poisoning deaths by age group</vt:lpstr>
      <vt:lpstr>Most common poisoning accidents</vt:lpstr>
      <vt:lpstr>Most dangerous household chemicals</vt:lpstr>
      <vt:lpstr>Poisoning</vt:lpstr>
      <vt:lpstr>First aid for poisoning</vt:lpstr>
      <vt:lpstr>Poisoning accident prevention</vt:lpstr>
      <vt:lpstr>Identification of toxic substances</vt:lpstr>
      <vt:lpstr>Poisoning accident prevention</vt:lpstr>
      <vt:lpstr>Poison Information Centre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– Förgiftningar</dc:title>
  <dc:creator>Kopperi Eeva</dc:creator>
  <cp:lastModifiedBy>Karhunen Iida</cp:lastModifiedBy>
  <cp:revision>36</cp:revision>
  <dcterms:created xsi:type="dcterms:W3CDTF">2021-05-25T11:45:25Z</dcterms:created>
  <dcterms:modified xsi:type="dcterms:W3CDTF">2023-10-26T07:13:16Z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0x01010072A30B0CBC4BD146A4417078D797F170</vt:lpwstr>
  </property>
  <property fmtid="{D5CDD505-2E9C-101B-9397-08002B2CF9AE}" pid="3" name="MediaServiceImageTags">
    <vt:lpwstr/>
  </property>
</Properties>
</file>