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sldIdLst>
    <p:sldId id="256" r:id="rId5"/>
    <p:sldId id="257" r:id="rId6"/>
    <p:sldId id="263" r:id="rId7"/>
    <p:sldId id="258" r:id="rId8"/>
    <p:sldId id="264" r:id="rId9"/>
    <p:sldId id="259" r:id="rId10"/>
    <p:sldId id="260" r:id="rId11"/>
    <p:sldId id="261" r:id="rId12"/>
    <p:sldId id="265" r:id="rId13"/>
    <p:sldId id="262" r:id="rId14"/>
    <p:sldId id="266" r:id="rId15"/>
    <p:sldId id="27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86431" autoAdjust="0"/>
  </p:normalViewPr>
  <p:slideViewPr>
    <p:cSldViewPr snapToGrid="0">
      <p:cViewPr varScale="1">
        <p:scale>
          <a:sx n="57" d="100"/>
          <a:sy n="57" d="100"/>
        </p:scale>
        <p:origin x="10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7ADB-BF81-4F7B-B89E-8C5B1A1EFE8C}" type="datetimeFigureOut">
              <a:rPr lang="fi-FI" smtClean="0"/>
              <a:t>25.10.2023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84AA-B612-43EC-BC30-EA599CC723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39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4E3EC-5747-4175-BD1C-E850062335D9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6A52E0-0E69-460B-93EE-51ED4F9A4E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69848" cy="10698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F2AEAA2-4A7E-4977-AA5E-7CA74D22AA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26233" y="3908246"/>
            <a:ext cx="2187754" cy="218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3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0248-3953-4B5B-B91B-2DF26C0ED5B4}" type="datetime1">
              <a:rPr lang="fi-FI" smtClean="0"/>
              <a:t>25.10.2023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00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0ADD-603A-4EDA-B744-E686413E9D6C}" type="datetime1">
              <a:rPr lang="fi-FI" smtClean="0"/>
              <a:t>25.10.2023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75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FFA43-2AA4-4A5A-8C3C-DCAD04783BF0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88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1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F1E4-C7B1-4F57-8B3C-497CBA3E9C3A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63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0775-623F-4FDF-9037-8D8762C50DD9}" type="datetime1">
              <a:rPr lang="fi-FI" smtClean="0"/>
              <a:t>25.10.2023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4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5F0B6-64D5-4C7F-B712-90A4587913CC}" type="datetime1">
              <a:rPr lang="fi-FI" smtClean="0"/>
              <a:t>25.10.2023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70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8690-A5E7-434F-B4D0-AB66A4CD40DD}" type="datetime1">
              <a:rPr lang="fi-FI" smtClean="0"/>
              <a:t>25.10.2023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51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99A2-A72A-4428-B6C9-44131ED9F7D7}" type="datetime1">
              <a:rPr lang="fi-FI" smtClean="0"/>
              <a:t>25.10.2023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305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F8D7-BD7C-4EEF-AAEB-E28C783365DB}" type="datetime1">
              <a:rPr lang="fi-FI" smtClean="0"/>
              <a:t>25.10.2023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824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9A13E-F03F-4504-8ACA-BEFF1644C867}" type="datetime1">
              <a:rPr lang="fi-FI" smtClean="0"/>
              <a:t>25.10.2023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2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B2476F-8E00-40FC-A9F3-EED3991A5419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7D01D62E-C8A0-48B1-ADE1-A5CE64A021F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29868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2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uistiturku.fi/fi/blogi/vinkkeja-kaatumisen-ehkaisyyn-tapaturmapaiv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O7XntTYpy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D6BF09-31AC-4B23-830B-8D09EA1E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pPr rtl="0"/>
            <a:r>
              <a:rPr lang="en-gb" sz="5000" b="1" i="0" u="none" baseline="0" dirty="0"/>
              <a:t>Prevention of home and leisure accidents – memory disorders and accidents</a:t>
            </a:r>
            <a:r>
              <a:rPr lang="en-gb" sz="5000" b="0" i="0" u="none" baseline="0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9641F-4003-4518-B547-83EA388D6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4" y="4670246"/>
            <a:ext cx="6037903" cy="914400"/>
          </a:xfrm>
        </p:spPr>
        <p:txBody>
          <a:bodyPr>
            <a:normAutofit/>
          </a:bodyPr>
          <a:lstStyle/>
          <a:p>
            <a:pPr rtl="0"/>
            <a:r>
              <a:rPr lang="en-gb" b="0" i="0" u="none" baseline="0"/>
              <a:t>The content is based on the content of home and leisure accident prevention work</a:t>
            </a:r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33E31722-1872-D8DF-AFCB-160C4D108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574" y="2037302"/>
            <a:ext cx="3458249" cy="2775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AAEB4-E4F0-4940-B822-842985E0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en-gb" b="0" i="0" u="none" baseline="0"/>
              <a:t>Home safety coaching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9F0B-D584-42EC-9E90-0AD75662F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F040D1AC-0989-41DD-9D74-3919B7094DCE}" type="slidenum">
              <a:rPr/>
              <a:pPr rtl="0">
                <a:spcAft>
                  <a:spcPts val="60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27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sz="3200" b="1" i="0" u="none" baseline="0" dirty="0"/>
              <a:t>Memory disorders increase the risk of 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As a memory disorder progresses, the person’s body and behaviour change, increasing the risk of falling.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Changes in mobility are common because the decline in initiative leads to a decrease in the amount of physical activity in many people with a memory disorder. Physical activity requires encouragement and support from loved ones.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Changes in reaction and reasoning skills predispose people to falls and may increase risk-taking.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Alertness varies </a:t>
            </a:r>
            <a:r>
              <a:rPr lang="en-gb" b="0" i="0" u="none" baseline="0" dirty="0">
                <a:ea typeface="Wingdings" panose="05000000000000000000" pitchFamily="2" charset="2"/>
                <a:cs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en-gb" b="0" i="0" u="none" baseline="0" dirty="0"/>
              <a:t>the risk of falling varies.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Moving about at night often increases with a memory disorder, increasing the risk of falls.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39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3120-D145-45CE-BA4D-C2B2459C8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8" y="1123837"/>
            <a:ext cx="3160294" cy="4601183"/>
          </a:xfrm>
        </p:spPr>
        <p:txBody>
          <a:bodyPr>
            <a:normAutofit/>
          </a:bodyPr>
          <a:lstStyle/>
          <a:p>
            <a:pPr algn="l" rtl="0"/>
            <a:r>
              <a:rPr lang="en-gb" sz="3200" b="1" i="0" u="none" baseline="0" dirty="0"/>
              <a:t>Memory disorders and falling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6DEDE-2A08-4432-ABD0-8CC55976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Prevention is the key to avoiding falls</a:t>
            </a:r>
            <a:r>
              <a:rPr lang="en-gb" sz="1800" dirty="0"/>
              <a:t>:</a:t>
            </a:r>
            <a:endParaRPr lang="en-gb" sz="1800" b="0" i="0" u="none" baseline="0" dirty="0"/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Identify hazards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Ensure sufficient physical activity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Acquire mobility aids and support handles. Learn how to use them!</a:t>
            </a:r>
          </a:p>
          <a:p>
            <a:pPr marL="457200" lvl="1" indent="0" algn="l" rtl="0">
              <a:lnSpc>
                <a:spcPct val="100000"/>
              </a:lnSpc>
              <a:buNone/>
            </a:pPr>
            <a:endParaRPr lang="en-gb" dirty="0"/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There is a post on the blog of </a:t>
            </a:r>
            <a:r>
              <a:rPr lang="en-gb" sz="1800" b="0" i="0" u="none" baseline="0" dirty="0" err="1"/>
              <a:t>Varsinais-Suomen</a:t>
            </a:r>
            <a:r>
              <a:rPr lang="en-gb" sz="1800" b="0" i="0" u="none" baseline="0" dirty="0"/>
              <a:t> </a:t>
            </a:r>
            <a:r>
              <a:rPr lang="en-gb" sz="1800" b="0" i="0" u="none" baseline="0" dirty="0" err="1"/>
              <a:t>Muistiyhdistys</a:t>
            </a:r>
            <a:r>
              <a:rPr lang="en-gb" sz="1800" b="0" i="0" u="none" baseline="0" dirty="0"/>
              <a:t> about the falls of people with memory disorders and how to prevent them </a:t>
            </a:r>
            <a:r>
              <a:rPr lang="en-gb" sz="1800" b="0" i="0" u="none" baseline="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https://www.muistiturku.fi/fi/blogi/vinkkeja-kaatumisen-ehkaisyyn-tapaturmapaiva</a:t>
            </a:r>
            <a:endParaRPr lang="en-gb" sz="1800" dirty="0">
              <a:solidFill>
                <a:schemeClr val="accent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8999B-D961-4034-BE40-8AAFE9D1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44D06-AF7B-4EE8-A466-3F9B6BE4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429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24D9BB-6928-4A21-A7A4-F8575975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404118"/>
            <a:ext cx="5911517" cy="365125"/>
          </a:xfrm>
        </p:spPr>
        <p:txBody>
          <a:bodyPr>
            <a:normAutofit/>
          </a:bodyPr>
          <a:lstStyle/>
          <a:p>
            <a:pPr algn="l" rtl="0">
              <a:spcAft>
                <a:spcPts val="600"/>
              </a:spcAft>
            </a:pPr>
            <a:r>
              <a:rPr lang="en-gb" b="0" i="0" u="none" baseline="0">
                <a:solidFill>
                  <a:srgbClr val="FFFFFF"/>
                </a:solidFill>
              </a:rPr>
              <a:t>Home safety coaching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996F07-879D-48E8-81F8-1153E0B9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A7CD31F4-64FA-4BA0-9498-67783267A8C8}" type="slidenum">
              <a:rPr>
                <a:solidFill>
                  <a:srgbClr val="FFFFFF"/>
                </a:solidFill>
              </a:rPr>
              <a:pPr algn="r" rtl="0">
                <a:spcAft>
                  <a:spcPts val="600"/>
                </a:spcAft>
              </a:pPr>
              <a:t>12</a:t>
            </a:fld>
            <a:endParaRPr lang="en-gb">
              <a:solidFill>
                <a:srgbClr val="FFFFFF"/>
              </a:solidFill>
            </a:endParaRPr>
          </a:p>
        </p:txBody>
      </p:sp>
      <p:pic>
        <p:nvPicPr>
          <p:cNvPr id="5" name="Picture 4" descr="A black cat with a tail&#10;&#10;Description automatically generated">
            <a:extLst>
              <a:ext uri="{FF2B5EF4-FFF2-40B4-BE49-F238E27FC236}">
                <a16:creationId xmlns:a16="http://schemas.microsoft.com/office/drawing/2014/main" id="{EF542E2E-06D0-CC95-13EF-51EE52BA49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056" y="1952244"/>
            <a:ext cx="3675888" cy="295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D217B-C901-458D-AFFF-DC5483AA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sz="3200" b="1" i="0" u="none" baseline="0" dirty="0"/>
              <a:t>General information about progressive memory disorders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E4F93-FE7D-4C21-9039-6CBDBF179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Memory loss is not part of normal ageing </a:t>
            </a:r>
            <a:r>
              <a:rPr lang="en-gb" sz="1800" b="0" i="0" u="none" baseline="0" dirty="0">
                <a:ea typeface="Wingdings" panose="05000000000000000000" pitchFamily="2" charset="2"/>
                <a:cs typeface="Wingdings" panose="05000000000000000000" pitchFamily="2" charset="2"/>
                <a:sym typeface="Wingdings" panose="05000000000000000000" pitchFamily="2" charset="2"/>
              </a:rPr>
              <a:t> </a:t>
            </a:r>
            <a:r>
              <a:rPr lang="en-gb" sz="1800" dirty="0">
                <a:sym typeface="Wingdings" panose="05000000000000000000" pitchFamily="2" charset="2"/>
              </a:rPr>
              <a:t>always investigate the causes!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ym typeface="Wingdings" panose="05000000000000000000" pitchFamily="2" charset="2"/>
              </a:rPr>
              <a:t>The number of people with a memory disorder in Finland is estimated at 200,000 and is projected to grow strongly in the coming decades.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ym typeface="Wingdings" panose="05000000000000000000" pitchFamily="2" charset="2"/>
              </a:rPr>
              <a:t>Age is a major risk factor for developing a progressive memory disorder, but there are also around 7,000 people who developed the condition at working age (under 65).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ym typeface="Wingdings" panose="05000000000000000000" pitchFamily="2" charset="2"/>
              </a:rPr>
              <a:t>Memory disorders are neurological diseases that can affect anyone.</a:t>
            </a:r>
            <a:endParaRPr lang="en-gb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E308D-E572-4403-9782-452BA8FF1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896F2-3972-4253-BFC2-F01323D6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717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1" y="1123836"/>
            <a:ext cx="2933700" cy="4601183"/>
          </a:xfrm>
        </p:spPr>
        <p:txBody>
          <a:bodyPr>
            <a:normAutofit/>
          </a:bodyPr>
          <a:lstStyle/>
          <a:p>
            <a:pPr algn="l" rtl="0"/>
            <a:r>
              <a:rPr lang="en-gb" sz="3200" b="1" i="0" u="none" baseline="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Memory disorders affect </a:t>
            </a:r>
            <a:br>
              <a:rPr lang="en-gb" sz="3200" b="1" i="0" u="none" baseline="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gb" sz="3200" b="1" i="0" u="none" baseline="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brain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latin typeface="+mj-lt"/>
                <a:cs typeface="Arial" panose="020B0604020202020204" pitchFamily="34" charset="0"/>
              </a:rPr>
              <a:t>Memory disorders do not just affect memory. As the disease progresses, there may be changes in the following: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>
                <a:latin typeface="+mj-lt"/>
                <a:cs typeface="Arial" panose="020B0604020202020204" pitchFamily="34" charset="0"/>
              </a:rPr>
              <a:t>Perception, reasoning and problem-solving skills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>
                <a:latin typeface="+mj-lt"/>
                <a:cs typeface="Arial" panose="020B0604020202020204" pitchFamily="34" charset="0"/>
              </a:rPr>
              <a:t>Perception of time and place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>
                <a:latin typeface="+mj-lt"/>
                <a:cs typeface="Arial" panose="020B0604020202020204" pitchFamily="34" charset="0"/>
              </a:rPr>
              <a:t>Mobility and walking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>
                <a:latin typeface="+mj-lt"/>
                <a:cs typeface="Arial" panose="020B0604020202020204" pitchFamily="34" charset="0"/>
              </a:rPr>
              <a:t>Behaviour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latin typeface="+mj-lt"/>
                <a:cs typeface="Arial" panose="020B0604020202020204" pitchFamily="34" charset="0"/>
              </a:rPr>
              <a:t>Memory disorders can involve a lack of awareness of the symptoms, meaning that the person does not notice their own symptoms.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latin typeface="+mj-lt"/>
                <a:cs typeface="Arial" panose="020B0604020202020204" pitchFamily="34" charset="0"/>
              </a:rPr>
              <a:t>The symptoms are individual and depend on the type of memory disorder.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latin typeface="+mj-lt"/>
                <a:cs typeface="Arial" panose="020B0604020202020204" pitchFamily="34" charset="0"/>
              </a:rPr>
              <a:t>As a rule, memory disorders progress slowly, but the course of the disease varies from person to person.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11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sz="3200" b="1" i="0" u="none" baseline="0" dirty="0">
                <a:ea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When memory deteriorates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cs typeface="Arial" panose="020B0604020202020204" pitchFamily="34" charset="0"/>
              </a:rPr>
              <a:t>It is important to anticipate hazards and take into account the same risks as for older people in general.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cs typeface="Arial" panose="020B0604020202020204" pitchFamily="34" charset="0"/>
              </a:rPr>
              <a:t>Safety devices, such as GPS safety phones, facilitate independent walks and provide a sense of security not only for the person themselves but also for their loved ones.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cs typeface="Arial" panose="020B0604020202020204" pitchFamily="34" charset="0"/>
              </a:rPr>
              <a:t>It is important to consider in good time who is </a:t>
            </a:r>
            <a:r>
              <a:rPr lang="en-gb" sz="1800" b="1" i="0" u="none" baseline="0" dirty="0">
                <a:cs typeface="Arial" panose="020B0604020202020204" pitchFamily="34" charset="0"/>
              </a:rPr>
              <a:t>responsible</a:t>
            </a:r>
            <a:r>
              <a:rPr lang="en-gb" sz="1800" b="0" i="0" u="none" baseline="0" dirty="0">
                <a:cs typeface="Arial" panose="020B0604020202020204" pitchFamily="34" charset="0"/>
              </a:rPr>
              <a:t> for safety when the person with a memory disorder is no longer able to manage it themselves.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cs typeface="Arial" panose="020B0604020202020204" pitchFamily="34" charset="0"/>
              </a:rPr>
              <a:t>Discussing safety issues with loved ones well in advance will facilitate decision-making at a later stage.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>
                <a:cs typeface="Arial" panose="020B0604020202020204" pitchFamily="34" charset="0"/>
              </a:rPr>
              <a:t>People living alone must also be considered. Who will take care of them?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326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3433C-B5B3-465B-BFE3-1648000D6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pPr rtl="0"/>
            <a:r>
              <a:rPr lang="en-gb" b="1" i="0" u="none" baseline="0"/>
              <a:t>Memory and fire safety</a:t>
            </a:r>
            <a:endParaRPr lang="en-gb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D9325-9185-46B9-A446-C360A0D4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4" y="4670246"/>
            <a:ext cx="6037903" cy="914400"/>
          </a:xfrm>
        </p:spPr>
        <p:txBody>
          <a:bodyPr>
            <a:normAutofit/>
          </a:bodyPr>
          <a:lstStyle/>
          <a:p>
            <a:endParaRPr lang="en-gb"/>
          </a:p>
        </p:txBody>
      </p:sp>
      <p:pic>
        <p:nvPicPr>
          <p:cNvPr id="7" name="Picture 6" descr="A black cat with a tail&#10;&#10;Description automatically generated">
            <a:extLst>
              <a:ext uri="{FF2B5EF4-FFF2-40B4-BE49-F238E27FC236}">
                <a16:creationId xmlns:a16="http://schemas.microsoft.com/office/drawing/2014/main" id="{84294C11-D1E8-7746-E78F-84D530844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574" y="2037302"/>
            <a:ext cx="3458249" cy="2775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E43C29-D1D0-4085-BADC-61C85AB6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900E8-0E05-4685-95AD-EC99CAC60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F040D1AC-0989-41DD-9D74-3919B7094DCE}" type="slidenum">
              <a:rPr/>
              <a:pPr rtl="0">
                <a:spcAft>
                  <a:spcPts val="600"/>
                </a:spcAft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6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9881" cy="4601183"/>
          </a:xfrm>
        </p:spPr>
        <p:txBody>
          <a:bodyPr>
            <a:normAutofit/>
          </a:bodyPr>
          <a:lstStyle/>
          <a:p>
            <a:pPr algn="l" rtl="0"/>
            <a:r>
              <a:rPr lang="en-gb" sz="3200" b="1" i="0" u="none" baseline="0" dirty="0"/>
              <a:t>Memory disorders and fire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Fire safety requires a new kind of attention, in particular to the following: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Memory loss can lead to forgetfulness, </a:t>
            </a:r>
            <a:r>
              <a:rPr lang="en-GB" b="0" i="0" u="none" baseline="0" dirty="0"/>
              <a:t>e.g.,</a:t>
            </a:r>
            <a:r>
              <a:rPr lang="en-gb" b="0" i="0" u="none" baseline="0" dirty="0"/>
              <a:t> the cooker might be left on.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The person may also forget what they were doing before; </a:t>
            </a:r>
            <a:r>
              <a:rPr lang="en-GB" b="0" i="0" u="none" baseline="0" dirty="0"/>
              <a:t>e.g.,</a:t>
            </a:r>
            <a:r>
              <a:rPr lang="en-gb" b="0" i="0" u="none" baseline="0" dirty="0"/>
              <a:t> the phone rings while they are </a:t>
            </a:r>
            <a:r>
              <a:rPr lang="en-GB" b="0" i="0" u="none" baseline="0" dirty="0"/>
              <a:t>ironing,</a:t>
            </a:r>
            <a:r>
              <a:rPr lang="en-gb" b="0" i="0" u="none" baseline="0" dirty="0"/>
              <a:t> and they leave the iron on.</a:t>
            </a:r>
          </a:p>
          <a:p>
            <a:pPr lvl="1"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b="0" i="0" u="none" baseline="0" dirty="0"/>
              <a:t>The use of open fires, such as fireplaces and candles, must be considered according to the person’s ability, and the necessary safety equipment must be provided.</a:t>
            </a:r>
            <a:endParaRPr lang="en-gb" dirty="0"/>
          </a:p>
          <a:p>
            <a:pPr marL="0" indent="0" algn="l" rtl="0">
              <a:lnSpc>
                <a:spcPct val="100000"/>
              </a:lnSpc>
              <a:buNone/>
            </a:pPr>
            <a:endParaRPr lang="en-gb" sz="1800" dirty="0">
              <a:solidFill>
                <a:schemeClr val="accent2"/>
              </a:solidFill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1800" b="0" i="0" u="none" baseline="0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 on fire safety and memory disorders</a:t>
            </a:r>
            <a:endParaRPr lang="en-gb" sz="1800" dirty="0">
              <a:solidFill>
                <a:schemeClr val="accent2"/>
              </a:solidFill>
            </a:endParaRP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13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sz="3200" b="1" i="0" u="none" baseline="0" dirty="0"/>
              <a:t>Who is responsible?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Checking smoke alarms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Maintaining electrical equipment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Cleaning up dust from behind household appliances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Buying new small electrical appliances with an automatic shut-off feature and practising how to use them</a:t>
            </a:r>
          </a:p>
          <a:p>
            <a:pPr algn="l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b="0" i="0" u="none" baseline="0" dirty="0"/>
              <a:t>Keeping the sauna clean</a:t>
            </a:r>
          </a:p>
          <a:p>
            <a:pPr marL="0" indent="0" algn="l" rtl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F040D1AC-0989-41DD-9D74-3919B7094DCE}" type="slidenum">
              <a:r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690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681577AD-DA5F-48B3-8FB9-5199BA9EE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5350"/>
            <a:ext cx="4642228" cy="5330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1123837"/>
            <a:ext cx="4016116" cy="1255469"/>
          </a:xfrm>
        </p:spPr>
        <p:txBody>
          <a:bodyPr vert="horz" lIns="91440" tIns="45720" rIns="91440" bIns="45720" rtlCol="0">
            <a:normAutofit/>
          </a:bodyPr>
          <a:lstStyle/>
          <a:p>
            <a:pPr rtl="0"/>
            <a:r>
              <a:rPr lang="en-gb" sz="3200" b="1" i="0" u="none" baseline="0" dirty="0"/>
              <a:t>Evacuation</a:t>
            </a:r>
            <a:endParaRPr lang="en-gb" sz="3200" b="1" spc="-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2510395"/>
            <a:ext cx="4016116" cy="3274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defTabSz="3429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en-gb" sz="1800" b="0" i="0" u="none" baseline="0" dirty="0">
                <a:solidFill>
                  <a:srgbClr val="FFFFFF"/>
                </a:solidFill>
                <a:latin typeface="+mj-lt"/>
                <a:cs typeface="Arial"/>
              </a:rPr>
              <a:t>Evacuating the building during a fire involves many steps, and remembering them requires a lot from anyone in a new situation.</a:t>
            </a:r>
          </a:p>
          <a:p>
            <a:pPr marL="0" lvl="0" indent="0" rtl="0" fontAlgn="base">
              <a:spcAft>
                <a:spcPct val="0"/>
              </a:spcAft>
              <a:buNone/>
            </a:pPr>
            <a:endParaRPr lang="en-gb" dirty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13" name="Picture 12" descr="A head with text on it&#10;&#10;Description automatically generated">
            <a:extLst>
              <a:ext uri="{FF2B5EF4-FFF2-40B4-BE49-F238E27FC236}">
                <a16:creationId xmlns:a16="http://schemas.microsoft.com/office/drawing/2014/main" id="{FC1DFDBE-6432-E060-9BC7-A9AD0095E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515" y="759599"/>
            <a:ext cx="4555663" cy="53306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gb" b="0" i="0" u="none" kern="1200" baseline="0">
                <a:latin typeface="+mn-lt"/>
                <a:ea typeface="+mn-ea"/>
                <a:cs typeface="+mn-cs"/>
              </a:rPr>
              <a:t>Home safety coaching, image:</a:t>
            </a:r>
            <a:r>
              <a:rPr lang="en-gb" b="0" i="0" u="none" baseline="0"/>
              <a:t> Varsinais-Suomen Muistiyhdistys ry</a:t>
            </a:r>
            <a:endParaRPr lang="en-gb"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>
            <a:normAutofit/>
          </a:bodyPr>
          <a:lstStyle/>
          <a:p>
            <a:pPr rtl="0">
              <a:spcAft>
                <a:spcPts val="600"/>
              </a:spcAft>
            </a:pPr>
            <a:fld id="{F040D1AC-0989-41DD-9D74-3919B7094DCE}" type="slidenum">
              <a:rPr b="1" kern="1200">
                <a:latin typeface="+mn-lt"/>
                <a:ea typeface="+mn-ea"/>
                <a:cs typeface="+mn-cs"/>
              </a:rPr>
              <a:pPr rtl="0">
                <a:spcAft>
                  <a:spcPts val="600"/>
                </a:spcAft>
              </a:pPr>
              <a:t>8</a:t>
            </a:fld>
            <a:endParaRPr lang="en-gb" b="1" kern="1200"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8D8D0B-EEC4-4C35-AF82-AE086D7AA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56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F175D-2D1B-4AB3-9D5D-49BDB7FBD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pPr rtl="0"/>
            <a:r>
              <a:rPr lang="en-gb" b="1" i="0" u="none" baseline="0"/>
              <a:t>Falling and memory disorders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D70D8-964F-463C-A1D5-3BA68B032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4" y="4670246"/>
            <a:ext cx="6037903" cy="914400"/>
          </a:xfrm>
        </p:spPr>
        <p:txBody>
          <a:bodyPr>
            <a:normAutofit/>
          </a:bodyPr>
          <a:lstStyle/>
          <a:p>
            <a:endParaRPr lang="en-gb"/>
          </a:p>
        </p:txBody>
      </p:sp>
      <p:pic>
        <p:nvPicPr>
          <p:cNvPr id="7" name="Picture 6" descr="A black cat with a tail&#10;&#10;Description automatically generated">
            <a:extLst>
              <a:ext uri="{FF2B5EF4-FFF2-40B4-BE49-F238E27FC236}">
                <a16:creationId xmlns:a16="http://schemas.microsoft.com/office/drawing/2014/main" id="{C22808F4-1188-4D62-CA9F-DABC6F1AB1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574" y="2037302"/>
            <a:ext cx="3458249" cy="2775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F96F1-C812-4C0C-AE8B-3A1C0D7D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en-gb" b="0" i="0" u="none" baseline="0"/>
              <a:t>Home safety coaching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D0E2B-2535-45E3-BDE5-C9B5D01A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F040D1AC-0989-41DD-9D74-3919B7094DCE}" type="slidenum">
              <a:rPr/>
              <a:pPr rtl="0">
                <a:spcAft>
                  <a:spcPts val="600"/>
                </a:spcAft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58425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1f34a3f-8cef-4d58-91c0-b71399955b23">
      <Terms xmlns="http://schemas.microsoft.com/office/infopath/2007/PartnerControls"/>
    </lcf76f155ced4ddcb4097134ff3c332f>
    <TaxCatchAll xmlns="672109ba-20b3-4268-a09c-ddb1ec7e71a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A30B0CBC4BD146A4417078D797F170" ma:contentTypeVersion="10" ma:contentTypeDescription="Skapa ett nytt dokument." ma:contentTypeScope="" ma:versionID="be23665dc3e0fefa864e8dcc7ba6bdcd">
  <xsd:schema xmlns:xsd="http://www.w3.org/2001/XMLSchema" xmlns:xs="http://www.w3.org/2001/XMLSchema" xmlns:p="http://schemas.microsoft.com/office/2006/metadata/properties" xmlns:ns2="c1f34a3f-8cef-4d58-91c0-b71399955b23" xmlns:ns3="672109ba-20b3-4268-a09c-ddb1ec7e71a1" targetNamespace="http://schemas.microsoft.com/office/2006/metadata/properties" ma:root="true" ma:fieldsID="bf2b6d37f73c2a03bf395a0a4a91e37a" ns2:_="" ns3:_="">
    <xsd:import namespace="c1f34a3f-8cef-4d58-91c0-b71399955b23"/>
    <xsd:import namespace="672109ba-20b3-4268-a09c-ddb1ec7e71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34a3f-8cef-4d58-91c0-b71399955b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eringar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109ba-20b3-4268-a09c-ddb1ec7e71a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0bf0e6e-6d56-4639-9ab5-85b4cfd28b9a}" ma:internalName="TaxCatchAll" ma:showField="CatchAllData" ma:web="672109ba-20b3-4268-a09c-ddb1ec7e71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7B9218-5807-48C1-95C2-D3B058243C9D}">
  <ds:schemaRefs>
    <ds:schemaRef ds:uri="http://schemas.microsoft.com/office/2006/metadata/properties"/>
    <ds:schemaRef ds:uri="http://schemas.microsoft.com/office/infopath/2007/PartnerControls"/>
    <ds:schemaRef ds:uri="c1f34a3f-8cef-4d58-91c0-b71399955b23"/>
    <ds:schemaRef ds:uri="672109ba-20b3-4268-a09c-ddb1ec7e71a1"/>
  </ds:schemaRefs>
</ds:datastoreItem>
</file>

<file path=customXml/itemProps2.xml><?xml version="1.0" encoding="utf-8"?>
<ds:datastoreItem xmlns:ds="http://schemas.openxmlformats.org/officeDocument/2006/customXml" ds:itemID="{611320EE-D696-4AEF-90E4-BC4616B942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95EAE1-0087-4CDD-8A4E-3678329384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f34a3f-8cef-4d58-91c0-b71399955b23"/>
    <ds:schemaRef ds:uri="672109ba-20b3-4268-a09c-ddb1ec7e71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726</Words>
  <Application>Microsoft Office PowerPoint</Application>
  <PresentationFormat>Laajakuva</PresentationFormat>
  <Paragraphs>76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Frame</vt:lpstr>
      <vt:lpstr>Prevention of home and leisure accidents – memory disorders and accidents </vt:lpstr>
      <vt:lpstr>General information about progressive memory disorders</vt:lpstr>
      <vt:lpstr>Memory disorders affect  the brain</vt:lpstr>
      <vt:lpstr>When memory deteriorates</vt:lpstr>
      <vt:lpstr>Memory and fire safety</vt:lpstr>
      <vt:lpstr>Memory disorders and fire safety</vt:lpstr>
      <vt:lpstr>Who is responsible?</vt:lpstr>
      <vt:lpstr>Evacuation</vt:lpstr>
      <vt:lpstr>Falling and memory disorders</vt:lpstr>
      <vt:lpstr>Memory disorders increase the risk of falls</vt:lpstr>
      <vt:lpstr>Memory disorders and falling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Förebyggande av olyckor i hemmet och på fritiden – minnessjukdomar och olyckor</dc:title>
  <dc:creator>Kopperi Eeva</dc:creator>
  <cp:lastModifiedBy>Karhunen Iida</cp:lastModifiedBy>
  <cp:revision>12</cp:revision>
  <dcterms:created xsi:type="dcterms:W3CDTF">2021-05-25T11:36:45Z</dcterms:created>
  <dcterms:modified xsi:type="dcterms:W3CDTF">2023-10-26T06:52:19Z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0x01010072A30B0CBC4BD146A4417078D797F170</vt:lpwstr>
  </property>
</Properties>
</file>