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4"/>
  </p:sldMasterIdLst>
  <p:notesMasterIdLst>
    <p:notesMasterId r:id="rId25"/>
  </p:notesMasterIdLst>
  <p:sldIdLst>
    <p:sldId id="256" r:id="rId5"/>
    <p:sldId id="257" r:id="rId6"/>
    <p:sldId id="278" r:id="rId7"/>
    <p:sldId id="259" r:id="rId8"/>
    <p:sldId id="260" r:id="rId9"/>
    <p:sldId id="261" r:id="rId10"/>
    <p:sldId id="262" r:id="rId11"/>
    <p:sldId id="263" r:id="rId12"/>
    <p:sldId id="264" r:id="rId13"/>
    <p:sldId id="279" r:id="rId14"/>
    <p:sldId id="265" r:id="rId15"/>
    <p:sldId id="266" r:id="rId16"/>
    <p:sldId id="267" r:id="rId17"/>
    <p:sldId id="273" r:id="rId18"/>
    <p:sldId id="268" r:id="rId19"/>
    <p:sldId id="280" r:id="rId20"/>
    <p:sldId id="269" r:id="rId21"/>
    <p:sldId id="270" r:id="rId22"/>
    <p:sldId id="271"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01ED70-3DEB-4EB4-52B4-D0525349E792}" v="2" dt="2023-10-26T06:47:29.6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316" autoAdjust="0"/>
  </p:normalViewPr>
  <p:slideViewPr>
    <p:cSldViewPr snapToGrid="0">
      <p:cViewPr>
        <p:scale>
          <a:sx n="50" d="100"/>
          <a:sy n="50" d="100"/>
        </p:scale>
        <p:origin x="1284" y="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helfs01.thl.fi\documents\HYVI-yksikko\Tietopalvelupyynn&#246;t\STM%20kokous%20kuolemat%202020\kuolemat_29_12_2021.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helfs01.thl.fi\documents\HYVI-yksikko\Tietopalvelupyynn&#246;t\STM%20kokous%20kuolemat%202020\kuolemat_29_12_20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'Kaikki tapaturmat'!$B$53</c:f>
              <c:strCache>
                <c:ptCount val="1"/>
                <c:pt idx="0">
                  <c:v>Yhteensä</c:v>
                </c:pt>
              </c:strCache>
            </c:strRef>
          </c:tx>
          <c:marker>
            <c:symbol val="square"/>
            <c:size val="8"/>
          </c:marker>
          <c:cat>
            <c:strRef>
              <c:f>'Kaikki tapaturmat'!$C$52:$Y$52</c:f>
              <c:strCache>
                <c:ptCount val="2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strCache>
            </c:strRef>
          </c:cat>
          <c:val>
            <c:numRef>
              <c:f>'Kaikki tapaturmat'!$C$53:$Y$53</c:f>
              <c:numCache>
                <c:formatCode>0.0\ %</c:formatCode>
                <c:ptCount val="23"/>
                <c:pt idx="0">
                  <c:v>0.32101372756071805</c:v>
                </c:pt>
                <c:pt idx="1">
                  <c:v>0.342143906020558</c:v>
                </c:pt>
                <c:pt idx="2">
                  <c:v>0.32814814814814813</c:v>
                </c:pt>
                <c:pt idx="3">
                  <c:v>0.33234968646255997</c:v>
                </c:pt>
                <c:pt idx="4">
                  <c:v>0.311863173216885</c:v>
                </c:pt>
                <c:pt idx="5">
                  <c:v>0.32900280898876405</c:v>
                </c:pt>
                <c:pt idx="6">
                  <c:v>0.33496571988246815</c:v>
                </c:pt>
                <c:pt idx="7">
                  <c:v>0.36748545572074987</c:v>
                </c:pt>
                <c:pt idx="8">
                  <c:v>0.38611291369240752</c:v>
                </c:pt>
                <c:pt idx="9">
                  <c:v>0.35681520314547838</c:v>
                </c:pt>
                <c:pt idx="10">
                  <c:v>0.35500995355009951</c:v>
                </c:pt>
                <c:pt idx="11">
                  <c:v>0.32586978987254567</c:v>
                </c:pt>
                <c:pt idx="12">
                  <c:v>0.30637254901960786</c:v>
                </c:pt>
                <c:pt idx="13">
                  <c:v>0.28452639190166307</c:v>
                </c:pt>
                <c:pt idx="14">
                  <c:v>0.27310606060606063</c:v>
                </c:pt>
                <c:pt idx="15">
                  <c:v>0.27080062794348508</c:v>
                </c:pt>
                <c:pt idx="16">
                  <c:v>0.24717285945072698</c:v>
                </c:pt>
                <c:pt idx="17">
                  <c:v>0.2421842434347645</c:v>
                </c:pt>
                <c:pt idx="18">
                  <c:v>0.24898785425101214</c:v>
                </c:pt>
                <c:pt idx="19">
                  <c:v>0.21912350597609562</c:v>
                </c:pt>
                <c:pt idx="20">
                  <c:v>0.22477943996931338</c:v>
                </c:pt>
                <c:pt idx="21">
                  <c:v>0.21692686935086278</c:v>
                </c:pt>
                <c:pt idx="22">
                  <c:v>0.21281078803202697</c:v>
                </c:pt>
              </c:numCache>
            </c:numRef>
          </c:val>
          <c:smooth val="0"/>
          <c:extLst>
            <c:ext xmlns:c16="http://schemas.microsoft.com/office/drawing/2014/chart" uri="{C3380CC4-5D6E-409C-BE32-E72D297353CC}">
              <c16:uniqueId val="{00000000-BE63-493C-9211-7A1E80F2834A}"/>
            </c:ext>
          </c:extLst>
        </c:ser>
        <c:ser>
          <c:idx val="1"/>
          <c:order val="1"/>
          <c:tx>
            <c:strRef>
              <c:f>'Kaikki tapaturmat'!$B$54</c:f>
              <c:strCache>
                <c:ptCount val="1"/>
                <c:pt idx="0">
                  <c:v>Miehet</c:v>
                </c:pt>
              </c:strCache>
            </c:strRef>
          </c:tx>
          <c:marker>
            <c:symbol val="square"/>
            <c:size val="8"/>
          </c:marker>
          <c:cat>
            <c:strRef>
              <c:f>'Kaikki tapaturmat'!$C$52:$Y$52</c:f>
              <c:strCache>
                <c:ptCount val="2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strCache>
            </c:strRef>
          </c:cat>
          <c:val>
            <c:numRef>
              <c:f>'Kaikki tapaturmat'!$C$54:$Y$54</c:f>
              <c:numCache>
                <c:formatCode>0.0\ %</c:formatCode>
                <c:ptCount val="23"/>
                <c:pt idx="0">
                  <c:v>0.41277509393451423</c:v>
                </c:pt>
                <c:pt idx="1">
                  <c:v>0.4249726177437021</c:v>
                </c:pt>
                <c:pt idx="2">
                  <c:v>0.41140301844605925</c:v>
                </c:pt>
                <c:pt idx="3">
                  <c:v>0.41689983212087295</c:v>
                </c:pt>
                <c:pt idx="4">
                  <c:v>0.39611111111111114</c:v>
                </c:pt>
                <c:pt idx="5">
                  <c:v>0.40839086563993626</c:v>
                </c:pt>
                <c:pt idx="6">
                  <c:v>0.41708796764408496</c:v>
                </c:pt>
                <c:pt idx="7">
                  <c:v>0.44302600472813236</c:v>
                </c:pt>
                <c:pt idx="8">
                  <c:v>0.45986460348162478</c:v>
                </c:pt>
                <c:pt idx="9">
                  <c:v>0.42761904761904762</c:v>
                </c:pt>
                <c:pt idx="10">
                  <c:v>0.4248046875</c:v>
                </c:pt>
                <c:pt idx="11">
                  <c:v>0.39526686807653577</c:v>
                </c:pt>
                <c:pt idx="12">
                  <c:v>0.37025147137506687</c:v>
                </c:pt>
                <c:pt idx="13">
                  <c:v>0.35102925243770317</c:v>
                </c:pt>
                <c:pt idx="14">
                  <c:v>0.34309133489461358</c:v>
                </c:pt>
                <c:pt idx="15">
                  <c:v>0.33795180722891566</c:v>
                </c:pt>
                <c:pt idx="16">
                  <c:v>0.30574857864813643</c:v>
                </c:pt>
                <c:pt idx="17">
                  <c:v>0.2970684039087948</c:v>
                </c:pt>
                <c:pt idx="18">
                  <c:v>0.30973451327433627</c:v>
                </c:pt>
                <c:pt idx="19">
                  <c:v>0.2693926638604931</c:v>
                </c:pt>
                <c:pt idx="20">
                  <c:v>0.28393598103141671</c:v>
                </c:pt>
                <c:pt idx="21">
                  <c:v>0.2575855390574564</c:v>
                </c:pt>
                <c:pt idx="22">
                  <c:v>0.24968474148802017</c:v>
                </c:pt>
              </c:numCache>
            </c:numRef>
          </c:val>
          <c:smooth val="0"/>
          <c:extLst>
            <c:ext xmlns:c16="http://schemas.microsoft.com/office/drawing/2014/chart" uri="{C3380CC4-5D6E-409C-BE32-E72D297353CC}">
              <c16:uniqueId val="{00000001-BE63-493C-9211-7A1E80F2834A}"/>
            </c:ext>
          </c:extLst>
        </c:ser>
        <c:ser>
          <c:idx val="2"/>
          <c:order val="2"/>
          <c:tx>
            <c:strRef>
              <c:f>'Kaikki tapaturmat'!$B$55</c:f>
              <c:strCache>
                <c:ptCount val="1"/>
                <c:pt idx="0">
                  <c:v>Naiset</c:v>
                </c:pt>
              </c:strCache>
            </c:strRef>
          </c:tx>
          <c:marker>
            <c:symbol val="square"/>
            <c:size val="8"/>
          </c:marker>
          <c:cat>
            <c:strRef>
              <c:f>'Kaikki tapaturmat'!$C$52:$Y$52</c:f>
              <c:strCache>
                <c:ptCount val="2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strCache>
            </c:strRef>
          </c:cat>
          <c:val>
            <c:numRef>
              <c:f>'Kaikki tapaturmat'!$C$55:$Y$55</c:f>
              <c:numCache>
                <c:formatCode>0.0\ %</c:formatCode>
                <c:ptCount val="23"/>
                <c:pt idx="0">
                  <c:v>0.14621676891615543</c:v>
                </c:pt>
                <c:pt idx="1">
                  <c:v>0.17371937639198218</c:v>
                </c:pt>
                <c:pt idx="2">
                  <c:v>0.16465422612513722</c:v>
                </c:pt>
                <c:pt idx="3">
                  <c:v>0.16883116883116883</c:v>
                </c:pt>
                <c:pt idx="4">
                  <c:v>0.15189873417721519</c:v>
                </c:pt>
                <c:pt idx="5">
                  <c:v>0.17409326424870467</c:v>
                </c:pt>
                <c:pt idx="6">
                  <c:v>0.18525345622119815</c:v>
                </c:pt>
                <c:pt idx="7">
                  <c:v>0.20429009193054137</c:v>
                </c:pt>
                <c:pt idx="8">
                  <c:v>0.23570019723865879</c:v>
                </c:pt>
                <c:pt idx="9">
                  <c:v>0.20063025210084034</c:v>
                </c:pt>
                <c:pt idx="10">
                  <c:v>0.20703933747412009</c:v>
                </c:pt>
                <c:pt idx="11">
                  <c:v>0.17557251908396945</c:v>
                </c:pt>
                <c:pt idx="12">
                  <c:v>0.18541033434650456</c:v>
                </c:pt>
                <c:pt idx="13">
                  <c:v>0.15108695652173912</c:v>
                </c:pt>
                <c:pt idx="14">
                  <c:v>0.14484978540772533</c:v>
                </c:pt>
                <c:pt idx="15">
                  <c:v>0.14527027027027026</c:v>
                </c:pt>
                <c:pt idx="16">
                  <c:v>0.14333706606942889</c:v>
                </c:pt>
                <c:pt idx="17">
                  <c:v>0.14467592592592593</c:v>
                </c:pt>
                <c:pt idx="18">
                  <c:v>0.14076576576576577</c:v>
                </c:pt>
                <c:pt idx="19">
                  <c:v>0.1204250295159386</c:v>
                </c:pt>
                <c:pt idx="20">
                  <c:v>0.11630434782608695</c:v>
                </c:pt>
                <c:pt idx="21">
                  <c:v>0.14576271186440679</c:v>
                </c:pt>
                <c:pt idx="22">
                  <c:v>0.13850063532401524</c:v>
                </c:pt>
              </c:numCache>
            </c:numRef>
          </c:val>
          <c:smooth val="0"/>
          <c:extLst>
            <c:ext xmlns:c16="http://schemas.microsoft.com/office/drawing/2014/chart" uri="{C3380CC4-5D6E-409C-BE32-E72D297353CC}">
              <c16:uniqueId val="{00000002-BE63-493C-9211-7A1E80F2834A}"/>
            </c:ext>
          </c:extLst>
        </c:ser>
        <c:dLbls>
          <c:showLegendKey val="0"/>
          <c:showVal val="0"/>
          <c:showCatName val="0"/>
          <c:showSerName val="0"/>
          <c:showPercent val="0"/>
          <c:showBubbleSize val="0"/>
        </c:dLbls>
        <c:marker val="1"/>
        <c:smooth val="0"/>
        <c:axId val="137490816"/>
        <c:axId val="137492352"/>
      </c:lineChart>
      <c:catAx>
        <c:axId val="137490816"/>
        <c:scaling>
          <c:orientation val="minMax"/>
        </c:scaling>
        <c:delete val="0"/>
        <c:axPos val="b"/>
        <c:numFmt formatCode="General" sourceLinked="0"/>
        <c:majorTickMark val="out"/>
        <c:minorTickMark val="none"/>
        <c:tickLblPos val="nextTo"/>
        <c:txPr>
          <a:bodyPr/>
          <a:lstStyle/>
          <a:p>
            <a:pPr rtl="0">
              <a:defRPr sz="1200"/>
            </a:pPr>
            <a:endParaRPr lang="fi-FI"/>
          </a:p>
        </c:txPr>
        <c:crossAx val="137492352"/>
        <c:crosses val="autoZero"/>
        <c:auto val="1"/>
        <c:lblAlgn val="ctr"/>
        <c:lblOffset val="100"/>
        <c:noMultiLvlLbl val="0"/>
      </c:catAx>
      <c:valAx>
        <c:axId val="137492352"/>
        <c:scaling>
          <c:orientation val="minMax"/>
        </c:scaling>
        <c:delete val="0"/>
        <c:axPos val="l"/>
        <c:majorGridlines/>
        <c:title>
          <c:tx>
            <c:rich>
              <a:bodyPr rot="-5400000" vert="horz"/>
              <a:lstStyle/>
              <a:p>
                <a:pPr rtl="0">
                  <a:defRPr sz="1200"/>
                </a:pPr>
                <a:r>
                  <a:rPr lang="en-gb" sz="1200" b="0" i="0" u="none" baseline="0"/>
                  <a:t>Deaths while intoxicated as a proportion of all accidental deaths</a:t>
                </a:r>
              </a:p>
            </c:rich>
          </c:tx>
          <c:overlay val="0"/>
        </c:title>
        <c:numFmt formatCode="0%" sourceLinked="0"/>
        <c:majorTickMark val="out"/>
        <c:minorTickMark val="none"/>
        <c:tickLblPos val="nextTo"/>
        <c:crossAx val="137490816"/>
        <c:crosses val="autoZero"/>
        <c:crossBetween val="between"/>
      </c:valAx>
    </c:plotArea>
    <c:legend>
      <c:legendPos val="r"/>
      <c:layout>
        <c:manualLayout>
          <c:xMode val="edge"/>
          <c:yMode val="edge"/>
          <c:x val="0.87622329358542272"/>
          <c:y val="7.2339272859507059E-2"/>
          <c:w val="0.10778182477670138"/>
          <c:h val="0.17043273690694413"/>
        </c:manualLayout>
      </c:layout>
      <c:overlay val="0"/>
      <c:txPr>
        <a:bodyPr/>
        <a:lstStyle/>
        <a:p>
          <a:pPr rtl="0">
            <a:defRPr sz="1050"/>
          </a:pPr>
          <a:endParaRPr lang="fi-FI"/>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46628937007874"/>
          <c:y val="4.8759418906628764E-2"/>
          <c:w val="0.76958131698381449"/>
          <c:h val="0.8057569878863956"/>
        </c:manualLayout>
      </c:layout>
      <c:lineChart>
        <c:grouping val="standard"/>
        <c:varyColors val="0"/>
        <c:ser>
          <c:idx val="0"/>
          <c:order val="0"/>
          <c:tx>
            <c:strRef>
              <c:f>Alkoholinkulutus!$B$4</c:f>
              <c:strCache>
                <c:ptCount val="1"/>
                <c:pt idx="0">
                  <c:v>%päihtynyt</c:v>
                </c:pt>
              </c:strCache>
            </c:strRef>
          </c:tx>
          <c:marker>
            <c:symbol val="square"/>
            <c:size val="8"/>
          </c:marker>
          <c:cat>
            <c:strRef>
              <c:f>Alkoholinkulutus!$C$3:$Y$3</c:f>
              <c:strCache>
                <c:ptCount val="2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strCache>
            </c:strRef>
          </c:cat>
          <c:val>
            <c:numRef>
              <c:f>Alkoholinkulutus!$C$4:$Y$4</c:f>
              <c:numCache>
                <c:formatCode>0.0\ %</c:formatCode>
                <c:ptCount val="23"/>
                <c:pt idx="0">
                  <c:v>0.32101372756071805</c:v>
                </c:pt>
                <c:pt idx="1">
                  <c:v>0.342143906020558</c:v>
                </c:pt>
                <c:pt idx="2">
                  <c:v>0.32814814814814813</c:v>
                </c:pt>
                <c:pt idx="3">
                  <c:v>0.33234968646255997</c:v>
                </c:pt>
                <c:pt idx="4">
                  <c:v>0.311863173216885</c:v>
                </c:pt>
                <c:pt idx="5">
                  <c:v>0.32900280898876405</c:v>
                </c:pt>
                <c:pt idx="6">
                  <c:v>0.33496571988246815</c:v>
                </c:pt>
                <c:pt idx="7">
                  <c:v>0.36748545572074987</c:v>
                </c:pt>
                <c:pt idx="8">
                  <c:v>0.38611291369240752</c:v>
                </c:pt>
                <c:pt idx="9">
                  <c:v>0.35681520314547838</c:v>
                </c:pt>
                <c:pt idx="10">
                  <c:v>0.35500995355009951</c:v>
                </c:pt>
                <c:pt idx="11">
                  <c:v>0.32586978987254567</c:v>
                </c:pt>
                <c:pt idx="12">
                  <c:v>0.30637254901960786</c:v>
                </c:pt>
                <c:pt idx="13">
                  <c:v>0.28452639190166307</c:v>
                </c:pt>
                <c:pt idx="14">
                  <c:v>0.27310606060606063</c:v>
                </c:pt>
                <c:pt idx="15">
                  <c:v>0.27080062794348508</c:v>
                </c:pt>
                <c:pt idx="16">
                  <c:v>0.24717285945072698</c:v>
                </c:pt>
                <c:pt idx="17">
                  <c:v>0.2421842434347645</c:v>
                </c:pt>
                <c:pt idx="18">
                  <c:v>0.24898785425101214</c:v>
                </c:pt>
                <c:pt idx="19">
                  <c:v>0.21912350597609562</c:v>
                </c:pt>
                <c:pt idx="20">
                  <c:v>0.22477943996931338</c:v>
                </c:pt>
                <c:pt idx="21">
                  <c:v>0.21692686935086278</c:v>
                </c:pt>
                <c:pt idx="22" formatCode="0.00%">
                  <c:v>0.21299999999999999</c:v>
                </c:pt>
              </c:numCache>
            </c:numRef>
          </c:val>
          <c:smooth val="0"/>
          <c:extLst>
            <c:ext xmlns:c16="http://schemas.microsoft.com/office/drawing/2014/chart" uri="{C3380CC4-5D6E-409C-BE32-E72D297353CC}">
              <c16:uniqueId val="{00000000-BDED-4915-B6E3-DF3E96A55A9A}"/>
            </c:ext>
          </c:extLst>
        </c:ser>
        <c:dLbls>
          <c:showLegendKey val="0"/>
          <c:showVal val="0"/>
          <c:showCatName val="0"/>
          <c:showSerName val="0"/>
          <c:showPercent val="0"/>
          <c:showBubbleSize val="0"/>
        </c:dLbls>
        <c:marker val="1"/>
        <c:smooth val="0"/>
        <c:axId val="146401920"/>
        <c:axId val="146477440"/>
      </c:lineChart>
      <c:lineChart>
        <c:grouping val="standard"/>
        <c:varyColors val="0"/>
        <c:ser>
          <c:idx val="1"/>
          <c:order val="1"/>
          <c:tx>
            <c:strRef>
              <c:f>Alkoholinkulutus!$B$5</c:f>
              <c:strCache>
                <c:ptCount val="1"/>
                <c:pt idx="0">
                  <c:v>kulutus</c:v>
                </c:pt>
              </c:strCache>
            </c:strRef>
          </c:tx>
          <c:marker>
            <c:symbol val="square"/>
            <c:size val="8"/>
          </c:marker>
          <c:cat>
            <c:strRef>
              <c:f>Alkoholinkulutus!$C$3:$Y$3</c:f>
              <c:strCache>
                <c:ptCount val="2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strCache>
            </c:strRef>
          </c:cat>
          <c:val>
            <c:numRef>
              <c:f>Alkoholinkulutus!$C$5:$Y$5</c:f>
              <c:numCache>
                <c:formatCode>General</c:formatCode>
                <c:ptCount val="23"/>
                <c:pt idx="0">
                  <c:v>10.8</c:v>
                </c:pt>
                <c:pt idx="1">
                  <c:v>10.7</c:v>
                </c:pt>
                <c:pt idx="2">
                  <c:v>10.7</c:v>
                </c:pt>
                <c:pt idx="3">
                  <c:v>11</c:v>
                </c:pt>
                <c:pt idx="4">
                  <c:v>11.2</c:v>
                </c:pt>
                <c:pt idx="5">
                  <c:v>11.3</c:v>
                </c:pt>
                <c:pt idx="6">
                  <c:v>12.5</c:v>
                </c:pt>
                <c:pt idx="7">
                  <c:v>12.7</c:v>
                </c:pt>
                <c:pt idx="8">
                  <c:v>12.3</c:v>
                </c:pt>
                <c:pt idx="9">
                  <c:v>12.7</c:v>
                </c:pt>
                <c:pt idx="10">
                  <c:v>12.5</c:v>
                </c:pt>
                <c:pt idx="11">
                  <c:v>12.3</c:v>
                </c:pt>
                <c:pt idx="12">
                  <c:v>12</c:v>
                </c:pt>
                <c:pt idx="13">
                  <c:v>12.1</c:v>
                </c:pt>
                <c:pt idx="14">
                  <c:v>11.5</c:v>
                </c:pt>
                <c:pt idx="15">
                  <c:v>11.5</c:v>
                </c:pt>
                <c:pt idx="16">
                  <c:v>11.1</c:v>
                </c:pt>
                <c:pt idx="17">
                  <c:v>10.8</c:v>
                </c:pt>
                <c:pt idx="18">
                  <c:v>10.8</c:v>
                </c:pt>
                <c:pt idx="19">
                  <c:v>10.3</c:v>
                </c:pt>
                <c:pt idx="20">
                  <c:v>10.4</c:v>
                </c:pt>
                <c:pt idx="21">
                  <c:v>10</c:v>
                </c:pt>
                <c:pt idx="22">
                  <c:v>9.1999999999999993</c:v>
                </c:pt>
              </c:numCache>
            </c:numRef>
          </c:val>
          <c:smooth val="0"/>
          <c:extLst>
            <c:ext xmlns:c16="http://schemas.microsoft.com/office/drawing/2014/chart" uri="{C3380CC4-5D6E-409C-BE32-E72D297353CC}">
              <c16:uniqueId val="{00000001-BDED-4915-B6E3-DF3E96A55A9A}"/>
            </c:ext>
          </c:extLst>
        </c:ser>
        <c:dLbls>
          <c:showLegendKey val="0"/>
          <c:showVal val="0"/>
          <c:showCatName val="0"/>
          <c:showSerName val="0"/>
          <c:showPercent val="0"/>
          <c:showBubbleSize val="0"/>
        </c:dLbls>
        <c:marker val="1"/>
        <c:smooth val="0"/>
        <c:axId val="146489728"/>
        <c:axId val="146479360"/>
      </c:lineChart>
      <c:catAx>
        <c:axId val="146401920"/>
        <c:scaling>
          <c:orientation val="minMax"/>
        </c:scaling>
        <c:delete val="0"/>
        <c:axPos val="b"/>
        <c:numFmt formatCode="General" sourceLinked="0"/>
        <c:majorTickMark val="out"/>
        <c:minorTickMark val="none"/>
        <c:tickLblPos val="nextTo"/>
        <c:txPr>
          <a:bodyPr/>
          <a:lstStyle/>
          <a:p>
            <a:pPr rtl="0">
              <a:defRPr sz="1200"/>
            </a:pPr>
            <a:endParaRPr lang="fi-FI"/>
          </a:p>
        </c:txPr>
        <c:crossAx val="146477440"/>
        <c:crosses val="autoZero"/>
        <c:auto val="1"/>
        <c:lblAlgn val="ctr"/>
        <c:lblOffset val="100"/>
        <c:noMultiLvlLbl val="0"/>
      </c:catAx>
      <c:valAx>
        <c:axId val="146477440"/>
        <c:scaling>
          <c:orientation val="minMax"/>
        </c:scaling>
        <c:delete val="0"/>
        <c:axPos val="l"/>
        <c:majorGridlines/>
        <c:title>
          <c:tx>
            <c:rich>
              <a:bodyPr rot="-5400000" vert="horz"/>
              <a:lstStyle/>
              <a:p>
                <a:pPr rtl="0">
                  <a:defRPr sz="1200"/>
                </a:pPr>
                <a:r>
                  <a:rPr lang="en-gb" sz="1200" b="0" i="0" u="none" baseline="0" dirty="0"/>
                  <a:t>Deaths while intoxicated as a proportion of all accidental deaths, %</a:t>
                </a:r>
              </a:p>
            </c:rich>
          </c:tx>
          <c:overlay val="0"/>
        </c:title>
        <c:numFmt formatCode="0%" sourceLinked="0"/>
        <c:majorTickMark val="out"/>
        <c:minorTickMark val="none"/>
        <c:tickLblPos val="nextTo"/>
        <c:crossAx val="146401920"/>
        <c:crosses val="autoZero"/>
        <c:crossBetween val="between"/>
      </c:valAx>
      <c:valAx>
        <c:axId val="146479360"/>
        <c:scaling>
          <c:orientation val="minMax"/>
        </c:scaling>
        <c:delete val="0"/>
        <c:axPos val="r"/>
        <c:title>
          <c:tx>
            <c:rich>
              <a:bodyPr rot="-5400000" vert="horz"/>
              <a:lstStyle/>
              <a:p>
                <a:pPr rtl="0">
                  <a:defRPr sz="1200"/>
                </a:pPr>
                <a:r>
                  <a:rPr lang="en-gb" sz="1200" b="0" i="0" u="none" baseline="0" dirty="0"/>
                  <a:t>Total alcohol consumption, litres per person</a:t>
                </a:r>
              </a:p>
            </c:rich>
          </c:tx>
          <c:overlay val="0"/>
        </c:title>
        <c:numFmt formatCode="General" sourceLinked="1"/>
        <c:majorTickMark val="out"/>
        <c:minorTickMark val="none"/>
        <c:tickLblPos val="nextTo"/>
        <c:crossAx val="146489728"/>
        <c:crosses val="max"/>
        <c:crossBetween val="between"/>
      </c:valAx>
      <c:catAx>
        <c:axId val="146489728"/>
        <c:scaling>
          <c:orientation val="minMax"/>
        </c:scaling>
        <c:delete val="1"/>
        <c:axPos val="b"/>
        <c:numFmt formatCode="General" sourceLinked="1"/>
        <c:majorTickMark val="out"/>
        <c:minorTickMark val="none"/>
        <c:tickLblPos val="nextTo"/>
        <c:crossAx val="146479360"/>
        <c:crosses val="autoZero"/>
        <c:auto val="1"/>
        <c:lblAlgn val="ctr"/>
        <c:lblOffset val="100"/>
        <c:noMultiLvlLbl val="0"/>
      </c:catAx>
    </c:plotArea>
    <c:legend>
      <c:legendPos val="r"/>
      <c:layout>
        <c:manualLayout>
          <c:xMode val="edge"/>
          <c:yMode val="edge"/>
          <c:x val="0.13440712489063866"/>
          <c:y val="0.60942945372935098"/>
          <c:w val="0.16438853346456692"/>
          <c:h val="0.15883103544863217"/>
        </c:manualLayout>
      </c:layout>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0.9172</cdr:x>
      <cdr:y>0.12953</cdr:y>
    </cdr:from>
    <cdr:to>
      <cdr:x>0.98895</cdr:x>
      <cdr:y>0.18281</cdr:y>
    </cdr:to>
    <cdr:sp macro="" textlink="">
      <cdr:nvSpPr>
        <cdr:cNvPr id="2" name="TextBox 1">
          <a:extLst xmlns:a="http://schemas.openxmlformats.org/drawingml/2006/main">
            <a:ext uri="{FF2B5EF4-FFF2-40B4-BE49-F238E27FC236}">
              <a16:creationId xmlns:a16="http://schemas.microsoft.com/office/drawing/2014/main" id="{51D98358-3EA5-84C5-D2AC-0EA9CA5B153E}"/>
            </a:ext>
          </a:extLst>
        </cdr:cNvPr>
        <cdr:cNvSpPr txBox="1"/>
      </cdr:nvSpPr>
      <cdr:spPr>
        <a:xfrm xmlns:a="http://schemas.openxmlformats.org/drawingml/2006/main">
          <a:off x="7349908" y="673412"/>
          <a:ext cx="574965" cy="277006"/>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fi-FI" dirty="0" err="1"/>
            <a:t>Men</a:t>
          </a:r>
          <a:endParaRPr lang="fi-FI" sz="1050" dirty="0"/>
        </a:p>
      </cdr:txBody>
    </cdr:sp>
  </cdr:relSizeAnchor>
  <cdr:relSizeAnchor xmlns:cdr="http://schemas.openxmlformats.org/drawingml/2006/chartDrawing">
    <cdr:from>
      <cdr:x>0.91538</cdr:x>
      <cdr:y>0.18883</cdr:y>
    </cdr:from>
    <cdr:to>
      <cdr:x>1</cdr:x>
      <cdr:y>0.24211</cdr:y>
    </cdr:to>
    <cdr:sp macro="" textlink="">
      <cdr:nvSpPr>
        <cdr:cNvPr id="3" name="TextBox 2">
          <a:extLst xmlns:a="http://schemas.openxmlformats.org/drawingml/2006/main">
            <a:ext uri="{FF2B5EF4-FFF2-40B4-BE49-F238E27FC236}">
              <a16:creationId xmlns:a16="http://schemas.microsoft.com/office/drawing/2014/main" id="{AECEE711-F890-33D0-674D-AE179E62CB38}"/>
            </a:ext>
          </a:extLst>
        </cdr:cNvPr>
        <cdr:cNvSpPr txBox="1"/>
      </cdr:nvSpPr>
      <cdr:spPr>
        <a:xfrm xmlns:a="http://schemas.openxmlformats.org/drawingml/2006/main">
          <a:off x="7335345" y="981760"/>
          <a:ext cx="678098" cy="277006"/>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fi-FI" sz="1100" dirty="0" err="1"/>
            <a:t>Women</a:t>
          </a:r>
          <a:endParaRPr lang="fi-FI"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0.19548</cdr:x>
      <cdr:y>0.61964</cdr:y>
    </cdr:from>
    <cdr:to>
      <cdr:x>0.32178</cdr:x>
      <cdr:y>0.67416</cdr:y>
    </cdr:to>
    <cdr:sp macro="" textlink="">
      <cdr:nvSpPr>
        <cdr:cNvPr id="2" name="TextBox 1">
          <a:extLst xmlns:a="http://schemas.openxmlformats.org/drawingml/2006/main">
            <a:ext uri="{FF2B5EF4-FFF2-40B4-BE49-F238E27FC236}">
              <a16:creationId xmlns:a16="http://schemas.microsoft.com/office/drawing/2014/main" id="{93CBA58E-2A61-5028-2FAD-714D7FB02123}"/>
            </a:ext>
          </a:extLst>
        </cdr:cNvPr>
        <cdr:cNvSpPr txBox="1"/>
      </cdr:nvSpPr>
      <cdr:spPr>
        <a:xfrm xmlns:a="http://schemas.openxmlformats.org/drawingml/2006/main">
          <a:off x="1510746" y="3152285"/>
          <a:ext cx="976045" cy="27740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fi-FI" sz="1100" dirty="0"/>
            <a:t>% </a:t>
          </a:r>
          <a:r>
            <a:rPr lang="fi-FI" sz="1100" dirty="0" err="1"/>
            <a:t>intoxicated</a:t>
          </a:r>
          <a:endParaRPr lang="fi-FI" sz="1100" dirty="0"/>
        </a:p>
      </cdr:txBody>
    </cdr:sp>
  </cdr:relSizeAnchor>
  <cdr:relSizeAnchor xmlns:cdr="http://schemas.openxmlformats.org/drawingml/2006/chartDrawing">
    <cdr:from>
      <cdr:x>0.19548</cdr:x>
      <cdr:y>0.69436</cdr:y>
    </cdr:from>
    <cdr:to>
      <cdr:x>0.32045</cdr:x>
      <cdr:y>0.74283</cdr:y>
    </cdr:to>
    <cdr:sp macro="" textlink="">
      <cdr:nvSpPr>
        <cdr:cNvPr id="3" name="TextBox 2">
          <a:extLst xmlns:a="http://schemas.openxmlformats.org/drawingml/2006/main">
            <a:ext uri="{FF2B5EF4-FFF2-40B4-BE49-F238E27FC236}">
              <a16:creationId xmlns:a16="http://schemas.microsoft.com/office/drawing/2014/main" id="{67F1F678-7AB8-CA82-2434-8118A5F8708F}"/>
            </a:ext>
          </a:extLst>
        </cdr:cNvPr>
        <cdr:cNvSpPr txBox="1"/>
      </cdr:nvSpPr>
      <cdr:spPr>
        <a:xfrm xmlns:a="http://schemas.openxmlformats.org/drawingml/2006/main">
          <a:off x="1510746" y="3532428"/>
          <a:ext cx="965771" cy="24658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fi-FI" sz="1100" dirty="0" err="1"/>
            <a:t>consumption</a:t>
          </a:r>
          <a:endParaRPr lang="fi-FI"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47BC9B-7A10-49F2-A2C8-C843C72821C4}" type="datetimeFigureOut">
              <a:rPr lang="fi-FI" smtClean="0"/>
              <a:t>25.10.2023</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63C75-FB7A-433E-9E68-BCB70F24660E}" type="slidenum">
              <a:rPr lang="fi-FI" smtClean="0"/>
              <a:t>‹#›</a:t>
            </a:fld>
            <a:endParaRPr lang="fi-FI"/>
          </a:p>
        </p:txBody>
      </p:sp>
    </p:spTree>
    <p:extLst>
      <p:ext uri="{BB962C8B-B14F-4D97-AF65-F5344CB8AC3E}">
        <p14:creationId xmlns:p14="http://schemas.microsoft.com/office/powerpoint/2010/main" val="4254816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thl.fi/fi/web/elintavat-ja-ravitsemus/ravitsemus"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thl.fi/fi/web/elintavat-ja-ravitsemus/ravitsemus/ruokapalvelut" TargetMode="External"/><Relationship Id="rId4" Type="http://schemas.openxmlformats.org/officeDocument/2006/relationships/hyperlink" Target="https://thl.fi/fi/web/elintavat-ja-ravitsemus/ravitsemus/suomalaisten-ravitsemus-ja-ruokailu"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748HgjzxjL4&amp;t=28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hqJ5FoUY3W8"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ikainstituutti.fi/content/uploads/2017/01/Liite_12_Voimaa_vanhuuteen_ruuasta.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n-gb" sz="1200" b="0" i="0" u="none" baseline="0" dirty="0"/>
              <a:t>There was a spike in the contribution of intoxication to accidents around 2006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u="none" baseline="0" dirty="0">
                <a:solidFill>
                  <a:srgbClr val="242424"/>
                </a:solidFill>
                <a:effectLst/>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rPr>
              <a:t>Reasons: Restrictions on alcohol imports from EU countries were lifted on 1 January 2004</a:t>
            </a:r>
            <a:br>
              <a:rPr lang="en-gb" b="0" dirty="0"/>
            </a:br>
            <a:r>
              <a:rPr lang="en-gb" b="0" i="0" u="none" baseline="0" dirty="0">
                <a:solidFill>
                  <a:srgbClr val="242424"/>
                </a:solidFill>
                <a:effectLst/>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rPr>
              <a:t>and Estonia joined the EU on 1 May 2004. In March 2004,</a:t>
            </a:r>
            <a:br>
              <a:rPr lang="en-gb" b="0" dirty="0"/>
            </a:br>
            <a:r>
              <a:rPr lang="en-gb" b="0" i="0" u="none" baseline="0" dirty="0">
                <a:solidFill>
                  <a:srgbClr val="242424"/>
                </a:solidFill>
                <a:effectLst/>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rPr>
              <a:t>Parliament reduced the tax on spirits by 44%, beer by 32% and wine</a:t>
            </a:r>
            <a:br>
              <a:rPr lang="en-gb" b="0" dirty="0"/>
            </a:br>
            <a:r>
              <a:rPr lang="en-gb" b="0" i="0" u="none" baseline="0" dirty="0">
                <a:solidFill>
                  <a:srgbClr val="242424"/>
                </a:solidFill>
                <a:effectLst/>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rPr>
              <a:t>by 10%.</a:t>
            </a:r>
            <a:endParaRPr lang="en-gb" altLang="fi-FI" b="0" dirty="0"/>
          </a:p>
          <a:p>
            <a:pPr marL="0" indent="0" algn="l" rtl="0">
              <a:buFont typeface="Arial" panose="020B0604020202020204" pitchFamily="34" charset="0"/>
              <a:buNone/>
            </a:pPr>
            <a:endParaRPr lang="en-gb" sz="1200" dirty="0"/>
          </a:p>
          <a:p>
            <a:pPr marL="171450" indent="-171450" algn="l" rtl="0">
              <a:buFont typeface="Arial" panose="020B0604020202020204" pitchFamily="34" charset="0"/>
              <a:buChar char="•"/>
            </a:pPr>
            <a:r>
              <a:rPr lang="en-gb" sz="1200" b="0" i="0" u="none" baseline="0" dirty="0"/>
              <a:t>At the beginning of the period, about one third of accidents occurred while intoxicated, but by the end of the period this had fallen to only slightly more than one in five</a:t>
            </a:r>
          </a:p>
          <a:p>
            <a:pPr marL="171450" indent="-171450" algn="l" rtl="0">
              <a:buFont typeface="Arial" panose="020B0604020202020204" pitchFamily="34" charset="0"/>
              <a:buChar char="•"/>
            </a:pPr>
            <a:r>
              <a:rPr lang="en-gb" sz="1200" b="0" i="0" u="none" baseline="0" dirty="0"/>
              <a:t>The decrease is clear in men</a:t>
            </a:r>
          </a:p>
          <a:p>
            <a:pPr marL="171450" indent="-171450" algn="l" rtl="0">
              <a:buFont typeface="Arial" panose="020B0604020202020204" pitchFamily="34" charset="0"/>
              <a:buChar char="•"/>
            </a:pPr>
            <a:endParaRPr lang="en-gb" sz="1200" dirty="0"/>
          </a:p>
        </p:txBody>
      </p:sp>
      <p:sp>
        <p:nvSpPr>
          <p:cNvPr id="4" name="Slide Number Placeholder 3"/>
          <p:cNvSpPr>
            <a:spLocks noGrp="1"/>
          </p:cNvSpPr>
          <p:nvPr>
            <p:ph type="sldNum" sz="quarter" idx="5"/>
          </p:nvPr>
        </p:nvSpPr>
        <p:spPr/>
        <p:txBody>
          <a:bodyPr/>
          <a:lstStyle/>
          <a:p>
            <a:pPr algn="l" rtl="0"/>
            <a:fld id="{C6B63C75-FB7A-433E-9E68-BCB70F24660E}" type="slidenum">
              <a:rPr/>
              <a:t>5</a:t>
            </a:fld>
            <a:endParaRPr lang="en-gb"/>
          </a:p>
        </p:txBody>
      </p:sp>
    </p:spTree>
    <p:extLst>
      <p:ext uri="{BB962C8B-B14F-4D97-AF65-F5344CB8AC3E}">
        <p14:creationId xmlns:p14="http://schemas.microsoft.com/office/powerpoint/2010/main" val="3046583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l" rtl="0">
              <a:buFont typeface="Arial" panose="020B0604020202020204" pitchFamily="34" charset="0"/>
              <a:buChar char="•"/>
            </a:pPr>
            <a:r>
              <a:rPr lang="en-gb" b="0" i="0" u="none" baseline="0"/>
              <a:t>On the THL website, you can find research-based information on the correlation between diet and health, recommendations and nutrition in Finland.</a:t>
            </a:r>
            <a:endParaRPr lang="en-gb" dirty="0">
              <a:hlinkClick r:id="rId3"/>
            </a:endParaRPr>
          </a:p>
          <a:p>
            <a:pPr algn="l" rtl="0">
              <a:buFont typeface="Arial" panose="020B0604020202020204" pitchFamily="34" charset="0"/>
              <a:buChar char="•"/>
            </a:pPr>
            <a:r>
              <a:rPr lang="en-gb" b="0" i="0" u="none" baseline="0">
                <a:hlinkClick r:id="rId3"/>
              </a:rPr>
              <a:t>About nutrition</a:t>
            </a:r>
            <a:endParaRPr lang="en-gb" dirty="0"/>
          </a:p>
          <a:p>
            <a:pPr algn="l" rtl="0">
              <a:buFont typeface="Arial" panose="020B0604020202020204" pitchFamily="34" charset="0"/>
              <a:buChar char="•"/>
            </a:pPr>
            <a:r>
              <a:rPr lang="en-gb" b="0" i="0" u="none" baseline="0">
                <a:hlinkClick r:id="rId4"/>
              </a:rPr>
              <a:t>Nutrition for different age groups</a:t>
            </a:r>
            <a:endParaRPr lang="en-gb" dirty="0"/>
          </a:p>
          <a:p>
            <a:pPr algn="l" rtl="0">
              <a:buFont typeface="Arial" panose="020B0604020202020204" pitchFamily="34" charset="0"/>
              <a:buChar char="•"/>
            </a:pPr>
            <a:r>
              <a:rPr lang="en-gb" b="0" i="0" u="none" baseline="0">
                <a:hlinkClick r:id="rId5"/>
              </a:rPr>
              <a:t>Food services</a:t>
            </a:r>
            <a:endParaRPr lang="en-gb" altLang="fi-FI" dirty="0">
              <a:latin typeface="Arial" panose="020B0604020202020204" pitchFamily="34" charset="0"/>
              <a:cs typeface="Arial" panose="020B0604020202020204" pitchFamily="34" charset="0"/>
            </a:endParaRPr>
          </a:p>
          <a:p>
            <a:pPr algn="l" rtl="0">
              <a:buFont typeface="Arial" panose="020B0604020202020204" pitchFamily="34" charset="0"/>
              <a:buChar cha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Voimaa vanhuuteen ruoasta (Strength in old age from food, Age Institute brochure) </a:t>
            </a:r>
            <a:endParaRPr lang="en-gb" altLang="fi-FI"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lgn="l" rtl="0"/>
            <a:fld id="{C6B63C75-FB7A-433E-9E68-BCB70F24660E}" type="slidenum">
              <a:rPr/>
              <a:t>19</a:t>
            </a:fld>
            <a:endParaRPr lang="en-gb"/>
          </a:p>
        </p:txBody>
      </p:sp>
    </p:spTree>
    <p:extLst>
      <p:ext uri="{BB962C8B-B14F-4D97-AF65-F5344CB8AC3E}">
        <p14:creationId xmlns:p14="http://schemas.microsoft.com/office/powerpoint/2010/main" val="366281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baseline="0"/>
              <a:t>The percentage of deaths from accidents while intoxicated roughly mirrors total alcohol consumption</a:t>
            </a:r>
          </a:p>
          <a:p>
            <a:endParaRPr lang="en-gb" dirty="0"/>
          </a:p>
        </p:txBody>
      </p:sp>
      <p:sp>
        <p:nvSpPr>
          <p:cNvPr id="4" name="Slide Number Placeholder 3"/>
          <p:cNvSpPr>
            <a:spLocks noGrp="1"/>
          </p:cNvSpPr>
          <p:nvPr>
            <p:ph type="sldNum" sz="quarter" idx="5"/>
          </p:nvPr>
        </p:nvSpPr>
        <p:spPr/>
        <p:txBody>
          <a:bodyPr/>
          <a:lstStyle/>
          <a:p>
            <a:pPr algn="l" rtl="0"/>
            <a:fld id="{C6B63C75-FB7A-433E-9E68-BCB70F24660E}" type="slidenum">
              <a:rPr/>
              <a:t>6</a:t>
            </a:fld>
            <a:endParaRPr lang="en-gb"/>
          </a:p>
        </p:txBody>
      </p:sp>
    </p:spTree>
    <p:extLst>
      <p:ext uri="{BB962C8B-B14F-4D97-AF65-F5344CB8AC3E}">
        <p14:creationId xmlns:p14="http://schemas.microsoft.com/office/powerpoint/2010/main" val="3101188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sz="1200" b="0" i="0" u="none" kern="1200" baseline="0">
                <a:solidFill>
                  <a:schemeClr val="tx1"/>
                </a:solidFill>
                <a:effectLst/>
                <a:latin typeface="+mn-lt"/>
                <a:ea typeface="ヒラギノ角ゴ Pro W3" pitchFamily="-60" charset="-128"/>
                <a:cs typeface="ヒラギノ角ゴ Pro W3" pitchFamily="-60" charset="-128"/>
              </a:rPr>
              <a:t>As the body ages, its functioning and composition change, which also reduces its tolerance to alcohol. In addition to this, various medical conditions and medications can intensify the negative effects of alcohol and increase the risk of falls and accidents.</a:t>
            </a:r>
          </a:p>
          <a:p>
            <a:pPr algn="l" rtl="0"/>
            <a:r>
              <a:rPr lang="en-gb" sz="1200" b="0" i="0" u="none" kern="1200" baseline="0">
                <a:solidFill>
                  <a:schemeClr val="tx1"/>
                </a:solidFill>
                <a:effectLst/>
                <a:latin typeface="+mn-lt"/>
                <a:ea typeface="ヒラギノ角ゴ Pro W3" pitchFamily="-60" charset="-128"/>
                <a:cs typeface="ヒラギノ角ゴ Pro W3" pitchFamily="-60" charset="-128"/>
              </a:rPr>
              <a:t>Two out of three drowning victims have been found to have a blood alcohol level of 0.5 per mille or more.</a:t>
            </a:r>
            <a:endParaRPr lang="en-gb" dirty="0"/>
          </a:p>
        </p:txBody>
      </p:sp>
      <p:sp>
        <p:nvSpPr>
          <p:cNvPr id="4" name="Slide Number Placeholder 3"/>
          <p:cNvSpPr>
            <a:spLocks noGrp="1"/>
          </p:cNvSpPr>
          <p:nvPr>
            <p:ph type="sldNum" sz="quarter" idx="5"/>
          </p:nvPr>
        </p:nvSpPr>
        <p:spPr/>
        <p:txBody>
          <a:bodyPr/>
          <a:lstStyle/>
          <a:p>
            <a:pPr algn="l" rtl="0"/>
            <a:fld id="{C6B63C75-FB7A-433E-9E68-BCB70F24660E}" type="slidenum">
              <a:rPr/>
              <a:t>7</a:t>
            </a:fld>
            <a:endParaRPr lang="en-gb"/>
          </a:p>
        </p:txBody>
      </p:sp>
    </p:spTree>
    <p:extLst>
      <p:ext uri="{BB962C8B-B14F-4D97-AF65-F5344CB8AC3E}">
        <p14:creationId xmlns:p14="http://schemas.microsoft.com/office/powerpoint/2010/main" val="2001609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sz="1200" b="0" i="0" u="none" kern="1200" baseline="0">
                <a:solidFill>
                  <a:schemeClr val="tx1"/>
                </a:solidFill>
                <a:effectLst/>
                <a:latin typeface="+mn-lt"/>
                <a:ea typeface="ヒラギノ角ゴ Pro W3" pitchFamily="-60" charset="-128"/>
                <a:cs typeface="ヒラギノ角ゴ Pro W3" pitchFamily="-60" charset="-128"/>
              </a:rPr>
              <a:t>A little over a quarter of sports injuries and about 40 per cent of other leisure time accidents were also caused by rushing (source National Victimisation Survey 2017)</a:t>
            </a:r>
            <a:endParaRPr lang="en-gb" sz="1200" dirty="0"/>
          </a:p>
          <a:p>
            <a:endParaRPr lang="en-gb" dirty="0"/>
          </a:p>
        </p:txBody>
      </p:sp>
      <p:sp>
        <p:nvSpPr>
          <p:cNvPr id="4" name="Slide Number Placeholder 3"/>
          <p:cNvSpPr>
            <a:spLocks noGrp="1"/>
          </p:cNvSpPr>
          <p:nvPr>
            <p:ph type="sldNum" sz="quarter" idx="5"/>
          </p:nvPr>
        </p:nvSpPr>
        <p:spPr/>
        <p:txBody>
          <a:bodyPr/>
          <a:lstStyle/>
          <a:p>
            <a:pPr algn="l" rtl="0"/>
            <a:fld id="{C6B63C75-FB7A-433E-9E68-BCB70F24660E}" type="slidenum">
              <a:rPr/>
              <a:t>9</a:t>
            </a:fld>
            <a:endParaRPr lang="en-gb"/>
          </a:p>
        </p:txBody>
      </p:sp>
    </p:spTree>
    <p:extLst>
      <p:ext uri="{BB962C8B-B14F-4D97-AF65-F5344CB8AC3E}">
        <p14:creationId xmlns:p14="http://schemas.microsoft.com/office/powerpoint/2010/main" val="1979250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sz="1200" b="0" i="0" u="none" kern="1200" baseline="0">
                <a:solidFill>
                  <a:schemeClr val="tx1"/>
                </a:solidFill>
                <a:effectLst/>
                <a:latin typeface="+mn-lt"/>
                <a:ea typeface="ヒラギノ角ゴ Pro W3" pitchFamily="-60" charset="-128"/>
                <a:cs typeface="ヒラギノ角ゴ Pro W3" pitchFamily="-60" charset="-128"/>
              </a:rPr>
              <a:t>During menopause, the production of the female hormone oestrogen decreases, which also affects the muscles and causes a loss of muscle mass.</a:t>
            </a:r>
            <a:endParaRPr lang="en-gb" dirty="0"/>
          </a:p>
          <a:p>
            <a:endParaRPr lang="en-gb" dirty="0"/>
          </a:p>
        </p:txBody>
      </p:sp>
      <p:sp>
        <p:nvSpPr>
          <p:cNvPr id="4" name="Slide Number Placeholder 3"/>
          <p:cNvSpPr>
            <a:spLocks noGrp="1"/>
          </p:cNvSpPr>
          <p:nvPr>
            <p:ph type="sldNum" sz="quarter" idx="5"/>
          </p:nvPr>
        </p:nvSpPr>
        <p:spPr/>
        <p:txBody>
          <a:bodyPr/>
          <a:lstStyle/>
          <a:p>
            <a:pPr algn="l" rtl="0"/>
            <a:fld id="{C6B63C75-FB7A-433E-9E68-BCB70F24660E}" type="slidenum">
              <a:rPr/>
              <a:t>11</a:t>
            </a:fld>
            <a:endParaRPr lang="en-gb"/>
          </a:p>
        </p:txBody>
      </p:sp>
    </p:spTree>
    <p:extLst>
      <p:ext uri="{BB962C8B-B14F-4D97-AF65-F5344CB8AC3E}">
        <p14:creationId xmlns:p14="http://schemas.microsoft.com/office/powerpoint/2010/main" val="4063702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0" i="0" u="none" baseline="0"/>
              <a:t>Good muscle strength and balance help prevent falls and slips. </a:t>
            </a:r>
          </a:p>
          <a:p>
            <a:endParaRPr lang="en-gb" dirty="0"/>
          </a:p>
        </p:txBody>
      </p:sp>
      <p:sp>
        <p:nvSpPr>
          <p:cNvPr id="4" name="Slide Number Placeholder 3"/>
          <p:cNvSpPr>
            <a:spLocks noGrp="1"/>
          </p:cNvSpPr>
          <p:nvPr>
            <p:ph type="sldNum" sz="quarter" idx="5"/>
          </p:nvPr>
        </p:nvSpPr>
        <p:spPr/>
        <p:txBody>
          <a:bodyPr/>
          <a:lstStyle/>
          <a:p>
            <a:pPr algn="l" rtl="0"/>
            <a:fld id="{C6B63C75-FB7A-433E-9E68-BCB70F24660E}" type="slidenum">
              <a:rPr/>
              <a:t>12</a:t>
            </a:fld>
            <a:endParaRPr lang="en-gb"/>
          </a:p>
        </p:txBody>
      </p:sp>
    </p:spTree>
    <p:extLst>
      <p:ext uri="{BB962C8B-B14F-4D97-AF65-F5344CB8AC3E}">
        <p14:creationId xmlns:p14="http://schemas.microsoft.com/office/powerpoint/2010/main" val="2542746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i="0" u="none" kern="1200" baseline="0">
                <a:solidFill>
                  <a:schemeClr val="tx1"/>
                </a:solidFill>
                <a:effectLst/>
                <a:latin typeface="+mn-lt"/>
                <a:ea typeface="ヒラギノ角ゴ Pro W3" pitchFamily="-60" charset="-128"/>
                <a:cs typeface="ヒラギノ角ゴ Pro W3" pitchFamily="-60" charset="-128"/>
              </a:rPr>
              <a:t>A high level of physical activity reduces body fat, particularly abdominal and visceral fat.</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dirty="0"/>
          </a:p>
          <a:p>
            <a:pPr marL="171450" indent="-171450" algn="l" rtl="0">
              <a:buFont typeface="Arial" panose="020B0604020202020204" pitchFamily="34" charset="0"/>
              <a:buChar char="•"/>
            </a:pPr>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Exercise maintains bone mass and strength</a:t>
            </a:r>
            <a:r>
              <a:rPr lang="en-gb" sz="1200" b="0" i="0" u="none" baseline="0">
                <a:latin typeface="Arial" panose="020B0604020202020204" pitchFamily="34" charset="0"/>
                <a:cs typeface="Arial" panose="020B0604020202020204" pitchFamily="34" charset="0"/>
                <a:sym typeface="Wingdings" panose="05000000000000000000" pitchFamily="2" charset="2"/>
              </a:rPr>
              <a:t> </a:t>
            </a:r>
            <a:r>
              <a:rPr lang="en-gb" sz="1200" b="0" i="0" u="none" kern="1200" baseline="0">
                <a:solidFill>
                  <a:schemeClr val="tx1"/>
                </a:solidFill>
                <a:effectLst/>
                <a:latin typeface="+mn-lt"/>
                <a:ea typeface="ヒラギノ角ゴ Pro W3" pitchFamily="-60" charset="-128"/>
                <a:cs typeface="ヒラギノ角ゴ Pro W3" pitchFamily="-60" charset="-128"/>
              </a:rPr>
              <a:t>important for preventing osteoporosis and fractures.</a:t>
            </a:r>
            <a:endParaRPr lang="en-gb" dirty="0"/>
          </a:p>
        </p:txBody>
      </p:sp>
      <p:sp>
        <p:nvSpPr>
          <p:cNvPr id="4" name="Slide Number Placeholder 3"/>
          <p:cNvSpPr>
            <a:spLocks noGrp="1"/>
          </p:cNvSpPr>
          <p:nvPr>
            <p:ph type="sldNum" sz="quarter" idx="5"/>
          </p:nvPr>
        </p:nvSpPr>
        <p:spPr/>
        <p:txBody>
          <a:bodyPr/>
          <a:lstStyle/>
          <a:p>
            <a:pPr algn="l" rtl="0"/>
            <a:fld id="{C6B63C75-FB7A-433E-9E68-BCB70F24660E}" type="slidenum">
              <a:rPr/>
              <a:t>13</a:t>
            </a:fld>
            <a:endParaRPr lang="en-gb"/>
          </a:p>
        </p:txBody>
      </p:sp>
    </p:spTree>
    <p:extLst>
      <p:ext uri="{BB962C8B-B14F-4D97-AF65-F5344CB8AC3E}">
        <p14:creationId xmlns:p14="http://schemas.microsoft.com/office/powerpoint/2010/main" val="2711814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0" i="0" u="none" baseline="0"/>
              <a:t>Physical activity, such as walking, is moderate if you are slightly out of breath but can speak in complete sentences.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0" i="0" u="none" baseline="0"/>
              <a:t>Physical activity, such as skiing or aquajogging, is vigorous if you are clearly out of breath and can only say a few words at a time.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0" i="0" u="none" baseline="0"/>
              <a:t>Balance, muscle strength: many gymnastic exercises work on these qualities at the same time.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dirty="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0" i="0" u="none" baseline="0"/>
              <a:t>https://ukkinstituutti.fi/en/products-services/physical-activity-recommendations/weekly-physical-activity-recommendation-for-over-65-year-olds/, </a:t>
            </a:r>
            <a:r>
              <a:rPr lang="en-gb" sz="1200" b="0" i="0" u="none" baseline="0">
                <a:hlinkClick r:id="rId3"/>
              </a:rPr>
              <a:t>video</a:t>
            </a:r>
            <a:r>
              <a:rPr lang="en-gb" sz="1200" b="0" i="0" u="none" baseline="0"/>
              <a:t> (https://www.youtube.com/watch?v=748HgjzxjL4&amp;t=28s)</a:t>
            </a:r>
          </a:p>
        </p:txBody>
      </p:sp>
      <p:sp>
        <p:nvSpPr>
          <p:cNvPr id="4" name="Slide Number Placeholder 3"/>
          <p:cNvSpPr>
            <a:spLocks noGrp="1"/>
          </p:cNvSpPr>
          <p:nvPr>
            <p:ph type="sldNum" sz="quarter" idx="5"/>
          </p:nvPr>
        </p:nvSpPr>
        <p:spPr/>
        <p:txBody>
          <a:bodyPr/>
          <a:lstStyle/>
          <a:p>
            <a:pPr algn="l" rtl="0"/>
            <a:fld id="{C6B63C75-FB7A-433E-9E68-BCB70F24660E}" type="slidenum">
              <a:rPr/>
              <a:t>15</a:t>
            </a:fld>
            <a:endParaRPr lang="en-gb"/>
          </a:p>
        </p:txBody>
      </p:sp>
    </p:spTree>
    <p:extLst>
      <p:ext uri="{BB962C8B-B14F-4D97-AF65-F5344CB8AC3E}">
        <p14:creationId xmlns:p14="http://schemas.microsoft.com/office/powerpoint/2010/main" val="1695831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baseline="0">
                <a:hlinkClick r:id="rId3"/>
              </a:rPr>
              <a:t>Terveyttä ruoasta – Hyvän ruokavalion aineksia</a:t>
            </a:r>
            <a:r>
              <a:rPr lang="en-gb" sz="1200" b="0" i="0" u="none" baseline="0"/>
              <a:t> [Health from food – Ingredients for a good diet] video (National Nutrition Council)</a:t>
            </a:r>
            <a:endParaRPr lang="en-gb" altLang="fi-FI" sz="1200" dirty="0">
              <a:latin typeface="Arial" panose="020B0604020202020204" pitchFamily="34" charset="0"/>
              <a:cs typeface="Arial" panose="020B0604020202020204" pitchFamily="34" charset="0"/>
              <a:hlinkClick r:id="rId4"/>
            </a:endParaRPr>
          </a:p>
          <a:p>
            <a:endParaRPr lang="en-gb" dirty="0"/>
          </a:p>
        </p:txBody>
      </p:sp>
      <p:sp>
        <p:nvSpPr>
          <p:cNvPr id="4" name="Slide Number Placeholder 3"/>
          <p:cNvSpPr>
            <a:spLocks noGrp="1"/>
          </p:cNvSpPr>
          <p:nvPr>
            <p:ph type="sldNum" sz="quarter" idx="5"/>
          </p:nvPr>
        </p:nvSpPr>
        <p:spPr/>
        <p:txBody>
          <a:bodyPr/>
          <a:lstStyle/>
          <a:p>
            <a:pPr algn="l" rtl="0"/>
            <a:fld id="{C6B63C75-FB7A-433E-9E68-BCB70F24660E}" type="slidenum">
              <a:rPr/>
              <a:t>18</a:t>
            </a:fld>
            <a:endParaRPr lang="en-gb"/>
          </a:p>
        </p:txBody>
      </p:sp>
    </p:spTree>
    <p:extLst>
      <p:ext uri="{BB962C8B-B14F-4D97-AF65-F5344CB8AC3E}">
        <p14:creationId xmlns:p14="http://schemas.microsoft.com/office/powerpoint/2010/main" val="1436464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B40C8D-1DD9-49B9-AAF7-BE31650D3D98}" type="datetime1">
              <a:rPr lang="en-US" smtClean="0"/>
              <a:t>10/25/2023</a:t>
            </a:fld>
            <a:endParaRPr lang="en-US" dirty="0"/>
          </a:p>
        </p:txBody>
      </p:sp>
      <p:sp>
        <p:nvSpPr>
          <p:cNvPr id="5" name="Footer Placeholder 4"/>
          <p:cNvSpPr>
            <a:spLocks noGrp="1"/>
          </p:cNvSpPr>
          <p:nvPr>
            <p:ph type="ftr" sz="quarter" idx="11"/>
          </p:nvPr>
        </p:nvSpPr>
        <p:spPr/>
        <p:txBody>
          <a:bodyPr/>
          <a:lstStyle/>
          <a:p>
            <a:r>
              <a:rPr lang="en-US"/>
              <a:t>Kodin turvallisuusvalmennus</a:t>
            </a:r>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pic>
        <p:nvPicPr>
          <p:cNvPr id="9" name="Picture 8">
            <a:extLst>
              <a:ext uri="{FF2B5EF4-FFF2-40B4-BE49-F238E27FC236}">
                <a16:creationId xmlns:a16="http://schemas.microsoft.com/office/drawing/2014/main" id="{95F83ADD-2F40-42DC-8E77-DCA596DCA1B3}"/>
              </a:ext>
            </a:extLst>
          </p:cNvPr>
          <p:cNvPicPr>
            <a:picLocks noChangeAspect="1"/>
          </p:cNvPicPr>
          <p:nvPr userDrawn="1"/>
        </p:nvPicPr>
        <p:blipFill>
          <a:blip r:embed="rId2"/>
          <a:stretch>
            <a:fillRect/>
          </a:stretch>
        </p:blipFill>
        <p:spPr>
          <a:xfrm>
            <a:off x="9726233" y="3908246"/>
            <a:ext cx="2187754" cy="2187754"/>
          </a:xfrm>
          <a:prstGeom prst="rect">
            <a:avLst/>
          </a:prstGeom>
        </p:spPr>
      </p:pic>
      <p:pic>
        <p:nvPicPr>
          <p:cNvPr id="11" name="Picture 10">
            <a:extLst>
              <a:ext uri="{FF2B5EF4-FFF2-40B4-BE49-F238E27FC236}">
                <a16:creationId xmlns:a16="http://schemas.microsoft.com/office/drawing/2014/main" id="{C3483E3C-D3FE-4960-8587-B01ADD8167BE}"/>
              </a:ext>
            </a:extLst>
          </p:cNvPr>
          <p:cNvPicPr>
            <a:picLocks noChangeAspect="1"/>
          </p:cNvPicPr>
          <p:nvPr userDrawn="1"/>
        </p:nvPicPr>
        <p:blipFill>
          <a:blip r:embed="rId3"/>
          <a:stretch>
            <a:fillRect/>
          </a:stretch>
        </p:blipFill>
        <p:spPr>
          <a:xfrm>
            <a:off x="0" y="0"/>
            <a:ext cx="1069848" cy="1069848"/>
          </a:xfrm>
          <a:prstGeom prst="rect">
            <a:avLst/>
          </a:prstGeom>
        </p:spPr>
      </p:pic>
    </p:spTree>
    <p:extLst>
      <p:ext uri="{BB962C8B-B14F-4D97-AF65-F5344CB8AC3E}">
        <p14:creationId xmlns:p14="http://schemas.microsoft.com/office/powerpoint/2010/main" val="333695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8A60EE-907D-4E55-B050-1446CA1F8EAA}" type="datetime1">
              <a:rPr lang="en-US" smtClean="0"/>
              <a:t>10/25/2023</a:t>
            </a:fld>
            <a:endParaRPr lang="en-US" dirty="0"/>
          </a:p>
        </p:txBody>
      </p:sp>
      <p:sp>
        <p:nvSpPr>
          <p:cNvPr id="8" name="Footer Placeholder 7"/>
          <p:cNvSpPr>
            <a:spLocks noGrp="1"/>
          </p:cNvSpPr>
          <p:nvPr>
            <p:ph type="ftr" sz="quarter" idx="11"/>
          </p:nvPr>
        </p:nvSpPr>
        <p:spPr/>
        <p:txBody>
          <a:bodyPr/>
          <a:lstStyle/>
          <a:p>
            <a:r>
              <a:rPr lang="en-US"/>
              <a:t>Kodin turvallisuusvalmennus</a:t>
            </a:r>
            <a:endParaRPr lang="en-US" dirty="0"/>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933317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BCEDFC-E862-4658-8065-FB0CD0AF810C}" type="datetime1">
              <a:rPr lang="en-US" smtClean="0"/>
              <a:t>10/25/2023</a:t>
            </a:fld>
            <a:endParaRPr lang="en-US" dirty="0"/>
          </a:p>
        </p:txBody>
      </p:sp>
      <p:sp>
        <p:nvSpPr>
          <p:cNvPr id="8" name="Footer Placeholder 7"/>
          <p:cNvSpPr>
            <a:spLocks noGrp="1"/>
          </p:cNvSpPr>
          <p:nvPr>
            <p:ph type="ftr" sz="quarter" idx="11"/>
          </p:nvPr>
        </p:nvSpPr>
        <p:spPr/>
        <p:txBody>
          <a:bodyPr/>
          <a:lstStyle/>
          <a:p>
            <a:r>
              <a:rPr lang="en-US"/>
              <a:t>Kodin turvallisuusvalmennus</a:t>
            </a:r>
            <a:endParaRPr lang="en-US" dirty="0"/>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4042592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BA3614-8929-467D-801C-4E471D9AFA57}" type="datetime1">
              <a:rPr lang="en-US" smtClean="0"/>
              <a:t>10/25/2023</a:t>
            </a:fld>
            <a:endParaRPr lang="en-US" dirty="0"/>
          </a:p>
        </p:txBody>
      </p:sp>
      <p:sp>
        <p:nvSpPr>
          <p:cNvPr id="5" name="Footer Placeholder 4"/>
          <p:cNvSpPr>
            <a:spLocks noGrp="1"/>
          </p:cNvSpPr>
          <p:nvPr>
            <p:ph type="ftr" sz="quarter" idx="11"/>
          </p:nvPr>
        </p:nvSpPr>
        <p:spPr/>
        <p:txBody>
          <a:bodyPr/>
          <a:lstStyle/>
          <a:p>
            <a:r>
              <a:rPr lang="en-US"/>
              <a:t>Kodin turvallisuusvalmennus</a:t>
            </a:r>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813894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1" spc="-100" baseline="0">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B31ACA-2A1E-4A74-B8C4-C1EB11AD00CA}" type="datetime1">
              <a:rPr lang="en-US" smtClean="0"/>
              <a:t>10/25/2023</a:t>
            </a:fld>
            <a:endParaRPr lang="en-US" dirty="0"/>
          </a:p>
        </p:txBody>
      </p:sp>
      <p:sp>
        <p:nvSpPr>
          <p:cNvPr id="5" name="Footer Placeholder 4"/>
          <p:cNvSpPr>
            <a:spLocks noGrp="1"/>
          </p:cNvSpPr>
          <p:nvPr>
            <p:ph type="ftr" sz="quarter" idx="11"/>
          </p:nvPr>
        </p:nvSpPr>
        <p:spPr/>
        <p:txBody>
          <a:bodyPr/>
          <a:lstStyle/>
          <a:p>
            <a:r>
              <a:rPr lang="en-US"/>
              <a:t>Kodin turvallisuusvalmennus</a:t>
            </a:r>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066129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A2C13AA-9A5F-4EE2-BD72-7374BA23A904}" type="datetime1">
              <a:rPr lang="en-US" smtClean="0"/>
              <a:t>10/25/2023</a:t>
            </a:fld>
            <a:endParaRPr lang="en-US" dirty="0"/>
          </a:p>
        </p:txBody>
      </p:sp>
      <p:sp>
        <p:nvSpPr>
          <p:cNvPr id="9" name="Footer Placeholder 8"/>
          <p:cNvSpPr>
            <a:spLocks noGrp="1"/>
          </p:cNvSpPr>
          <p:nvPr>
            <p:ph type="ftr" sz="quarter" idx="11"/>
          </p:nvPr>
        </p:nvSpPr>
        <p:spPr/>
        <p:txBody>
          <a:bodyPr/>
          <a:lstStyle/>
          <a:p>
            <a:r>
              <a:rPr lang="en-US"/>
              <a:t>Kodin turvallisuusvalmennus</a:t>
            </a:r>
            <a:endParaRPr lang="en-US" dirty="0"/>
          </a:p>
        </p:txBody>
      </p:sp>
      <p:sp>
        <p:nvSpPr>
          <p:cNvPr id="10" name="Slide Number Placeholder 9"/>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725099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C393A5B-177D-4986-9DFC-1DC1DD8A7FEE}" type="datetime1">
              <a:rPr lang="en-US" smtClean="0"/>
              <a:t>10/25/2023</a:t>
            </a:fld>
            <a:endParaRPr lang="en-US" dirty="0"/>
          </a:p>
        </p:txBody>
      </p:sp>
      <p:sp>
        <p:nvSpPr>
          <p:cNvPr id="11" name="Footer Placeholder 10"/>
          <p:cNvSpPr>
            <a:spLocks noGrp="1"/>
          </p:cNvSpPr>
          <p:nvPr>
            <p:ph type="ftr" sz="quarter" idx="11"/>
          </p:nvPr>
        </p:nvSpPr>
        <p:spPr/>
        <p:txBody>
          <a:bodyPr/>
          <a:lstStyle/>
          <a:p>
            <a:r>
              <a:rPr lang="en-US"/>
              <a:t>Kodin turvallisuusvalmennus</a:t>
            </a:r>
            <a:endParaRPr lang="en-US" dirty="0"/>
          </a:p>
        </p:txBody>
      </p:sp>
      <p:sp>
        <p:nvSpPr>
          <p:cNvPr id="12" name="Slide Number Placeholder 11"/>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147045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0F027132-832B-495F-8611-3427A62E0D1F}" type="datetime1">
              <a:rPr lang="en-US" smtClean="0"/>
              <a:t>10/25/2023</a:t>
            </a:fld>
            <a:endParaRPr lang="en-US" dirty="0"/>
          </a:p>
        </p:txBody>
      </p:sp>
      <p:sp>
        <p:nvSpPr>
          <p:cNvPr id="7" name="Footer Placeholder 6"/>
          <p:cNvSpPr>
            <a:spLocks noGrp="1"/>
          </p:cNvSpPr>
          <p:nvPr>
            <p:ph type="ftr" sz="quarter" idx="11"/>
          </p:nvPr>
        </p:nvSpPr>
        <p:spPr/>
        <p:txBody>
          <a:bodyPr/>
          <a:lstStyle/>
          <a:p>
            <a:r>
              <a:rPr lang="en-US"/>
              <a:t>Kodin turvallisuusvalmennus</a:t>
            </a:r>
            <a:endParaRPr lang="en-US" dirty="0"/>
          </a:p>
        </p:txBody>
      </p:sp>
      <p:sp>
        <p:nvSpPr>
          <p:cNvPr id="8" name="Slide Number Placeholder 7"/>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371553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F32B35B-8A43-4B85-A687-18A528511C3D}" type="datetime1">
              <a:rPr lang="en-US" smtClean="0"/>
              <a:t>10/25/2023</a:t>
            </a:fld>
            <a:endParaRPr lang="en-US" dirty="0"/>
          </a:p>
        </p:txBody>
      </p:sp>
      <p:sp>
        <p:nvSpPr>
          <p:cNvPr id="6" name="Footer Placeholder 5"/>
          <p:cNvSpPr>
            <a:spLocks noGrp="1"/>
          </p:cNvSpPr>
          <p:nvPr>
            <p:ph type="ftr" sz="quarter" idx="11"/>
          </p:nvPr>
        </p:nvSpPr>
        <p:spPr/>
        <p:txBody>
          <a:bodyPr/>
          <a:lstStyle/>
          <a:p>
            <a:r>
              <a:rPr lang="en-US"/>
              <a:t>Kodin turvallisuusvalmennus</a:t>
            </a:r>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844954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1" baseline="0"/>
            </a:lvl1pPr>
          </a:lstStyle>
          <a:p>
            <a:r>
              <a:rPr lang="en-US" dirty="0"/>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C0435552-72EF-4931-8112-808C5E24AF23}" type="datetime1">
              <a:rPr lang="en-US" smtClean="0"/>
              <a:t>10/25/2023</a:t>
            </a:fld>
            <a:endParaRPr lang="en-US" dirty="0"/>
          </a:p>
        </p:txBody>
      </p:sp>
      <p:sp>
        <p:nvSpPr>
          <p:cNvPr id="9" name="Footer Placeholder 8"/>
          <p:cNvSpPr>
            <a:spLocks noGrp="1"/>
          </p:cNvSpPr>
          <p:nvPr>
            <p:ph type="ftr" sz="quarter" idx="11"/>
          </p:nvPr>
        </p:nvSpPr>
        <p:spPr/>
        <p:txBody>
          <a:bodyPr/>
          <a:lstStyle/>
          <a:p>
            <a:r>
              <a:rPr lang="en-US"/>
              <a:t>Kodin turvallisuusvalmennus</a:t>
            </a:r>
            <a:endParaRPr lang="en-US" dirty="0"/>
          </a:p>
        </p:txBody>
      </p:sp>
      <p:sp>
        <p:nvSpPr>
          <p:cNvPr id="10" name="Slide Number Placeholder 9"/>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4147060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1"/>
            </a:lvl1pPr>
          </a:lstStyle>
          <a:p>
            <a:r>
              <a:rPr lang="en-US" dirty="0"/>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014572E7-A27E-49B5-A8FC-953ACED72242}" type="datetime1">
              <a:rPr lang="en-US" smtClean="0"/>
              <a:t>10/25/2023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en-US"/>
              <a:t>Kodin turvallisuusvalmennus</a:t>
            </a:r>
            <a:endParaRPr lang="en-US" dirty="0"/>
          </a:p>
        </p:txBody>
      </p:sp>
      <p:sp>
        <p:nvSpPr>
          <p:cNvPr id="10" name="Slide Number Placeholder 9"/>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744846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AAA3FD0D-875C-48BE-97DD-C03E32973F63}" type="datetime1">
              <a:rPr lang="en-US" smtClean="0"/>
              <a:t>10/25/2023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en-US"/>
              <a:t>Kodin turvallisuusvalmennus</a:t>
            </a:r>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A7CD31F4-64FA-4BA0-9498-67783267A8C8}" type="slidenum">
              <a:rPr lang="en-US" smtClean="0"/>
              <a:t>‹#›</a:t>
            </a:fld>
            <a:endParaRPr lang="en-US" dirty="0"/>
          </a:p>
        </p:txBody>
      </p:sp>
      <p:pic>
        <p:nvPicPr>
          <p:cNvPr id="9" name="Picture 8" descr="Icon&#10;&#10;Description automatically generated">
            <a:extLst>
              <a:ext uri="{FF2B5EF4-FFF2-40B4-BE49-F238E27FC236}">
                <a16:creationId xmlns:a16="http://schemas.microsoft.com/office/drawing/2014/main" id="{332DB5B1-4D12-4FE5-A5EE-08454AFF1EB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129868" cy="758952"/>
          </a:xfrm>
          <a:prstGeom prst="rect">
            <a:avLst/>
          </a:prstGeom>
        </p:spPr>
      </p:pic>
    </p:spTree>
    <p:extLst>
      <p:ext uri="{BB962C8B-B14F-4D97-AF65-F5344CB8AC3E}">
        <p14:creationId xmlns:p14="http://schemas.microsoft.com/office/powerpoint/2010/main" val="1622007885"/>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hdr="0" dt="0"/>
  <p:txStyles>
    <p:titleStyle>
      <a:lvl1pPr algn="l" defTabSz="914400" rtl="0" eaLnBrk="1" latinLnBrk="0" hangingPunct="1">
        <a:lnSpc>
          <a:spcPct val="90000"/>
        </a:lnSpc>
        <a:spcBef>
          <a:spcPct val="0"/>
        </a:spcBef>
        <a:buNone/>
        <a:defRPr sz="3600" b="1"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ukkinstituutti.fi/testaaliikkumises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ukkinstituutti.fi/filebank/722-Yli_65_v_liikuntapiirakka.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ukkinstituutti.fi/en/products-services/physical-activity-recommendations/weekly-physical-activity-recommendation-for-18-64-year-old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www.ikainstituutti.fi/content/uploads/2017/01/Liite_12_Voimaa_vanhuuteen_ruuasta.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5" name="Rectangle 44">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F0D87B8-EAC1-4028-85CE-3288F468F5CF}"/>
              </a:ext>
            </a:extLst>
          </p:cNvPr>
          <p:cNvSpPr>
            <a:spLocks noGrp="1"/>
          </p:cNvSpPr>
          <p:nvPr>
            <p:ph type="ctrTitle"/>
          </p:nvPr>
        </p:nvSpPr>
        <p:spPr>
          <a:xfrm>
            <a:off x="1069848" y="1298448"/>
            <a:ext cx="6068070" cy="3255264"/>
          </a:xfrm>
        </p:spPr>
        <p:txBody>
          <a:bodyPr>
            <a:normAutofit/>
          </a:bodyPr>
          <a:lstStyle/>
          <a:p>
            <a:pPr algn="l" rtl="0"/>
            <a:r>
              <a:rPr lang="en-gb" sz="5400" b="1" i="0" u="none" baseline="0" dirty="0"/>
              <a:t>Prevention of home and leisure accidents</a:t>
            </a:r>
            <a:br>
              <a:rPr lang="en-gb" sz="5400" b="1" dirty="0"/>
            </a:br>
            <a:r>
              <a:rPr lang="en-gb" sz="5400" b="1" i="0" u="none" baseline="0" dirty="0"/>
              <a:t>– lifestyle</a:t>
            </a:r>
            <a:endParaRPr lang="en-gb" sz="5500" b="1" dirty="0"/>
          </a:p>
        </p:txBody>
      </p:sp>
      <p:sp>
        <p:nvSpPr>
          <p:cNvPr id="3" name="Subtitle 2">
            <a:extLst>
              <a:ext uri="{FF2B5EF4-FFF2-40B4-BE49-F238E27FC236}">
                <a16:creationId xmlns:a16="http://schemas.microsoft.com/office/drawing/2014/main" id="{3977DC02-815A-46E5-BF07-5631F5602E7F}"/>
              </a:ext>
            </a:extLst>
          </p:cNvPr>
          <p:cNvSpPr>
            <a:spLocks noGrp="1"/>
          </p:cNvSpPr>
          <p:nvPr>
            <p:ph type="subTitle" idx="1"/>
          </p:nvPr>
        </p:nvSpPr>
        <p:spPr>
          <a:xfrm>
            <a:off x="1100014" y="4670246"/>
            <a:ext cx="6037903" cy="914400"/>
          </a:xfrm>
        </p:spPr>
        <p:txBody>
          <a:bodyPr>
            <a:normAutofit/>
          </a:bodyPr>
          <a:lstStyle/>
          <a:p>
            <a:endParaRPr lang="en-gb" dirty="0"/>
          </a:p>
          <a:p>
            <a:endParaRPr lang="en-gb" dirty="0"/>
          </a:p>
        </p:txBody>
      </p:sp>
      <p:sp>
        <p:nvSpPr>
          <p:cNvPr id="47" name="Rectangle 46">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ooter Placeholder 11">
            <a:extLst>
              <a:ext uri="{FF2B5EF4-FFF2-40B4-BE49-F238E27FC236}">
                <a16:creationId xmlns:a16="http://schemas.microsoft.com/office/drawing/2014/main" id="{E88C9E35-E205-41A6-AE1F-FB8ECC12BD98}"/>
              </a:ext>
            </a:extLst>
          </p:cNvPr>
          <p:cNvSpPr>
            <a:spLocks noGrp="1"/>
          </p:cNvSpPr>
          <p:nvPr>
            <p:ph type="ftr" sz="quarter" idx="11"/>
          </p:nvPr>
        </p:nvSpPr>
        <p:spPr>
          <a:xfrm>
            <a:off x="3869268" y="6356350"/>
            <a:ext cx="5911517" cy="365125"/>
          </a:xfrm>
        </p:spPr>
        <p:txBody>
          <a:bodyPr>
            <a:normAutofit/>
          </a:bodyPr>
          <a:lstStyle/>
          <a:p>
            <a:pPr algn="l" rtl="0">
              <a:spcAft>
                <a:spcPts val="600"/>
              </a:spcAft>
            </a:pPr>
            <a:r>
              <a:rPr lang="en-gb" b="0" i="0" u="none" baseline="0"/>
              <a:t>Home safety coaching</a:t>
            </a:r>
          </a:p>
        </p:txBody>
      </p:sp>
      <p:sp>
        <p:nvSpPr>
          <p:cNvPr id="10" name="Slide Number Placeholder 9">
            <a:extLst>
              <a:ext uri="{FF2B5EF4-FFF2-40B4-BE49-F238E27FC236}">
                <a16:creationId xmlns:a16="http://schemas.microsoft.com/office/drawing/2014/main" id="{4E306001-A2E2-45B3-B995-631D11F9EB86}"/>
              </a:ext>
            </a:extLst>
          </p:cNvPr>
          <p:cNvSpPr>
            <a:spLocks noGrp="1"/>
          </p:cNvSpPr>
          <p:nvPr>
            <p:ph type="sldNum" sz="quarter" idx="12"/>
          </p:nvPr>
        </p:nvSpPr>
        <p:spPr>
          <a:xfrm>
            <a:off x="10634135" y="6356350"/>
            <a:ext cx="1530927" cy="365125"/>
          </a:xfrm>
        </p:spPr>
        <p:txBody>
          <a:bodyPr>
            <a:normAutofit/>
          </a:bodyPr>
          <a:lstStyle/>
          <a:p>
            <a:pPr algn="r" rtl="0">
              <a:spcAft>
                <a:spcPts val="600"/>
              </a:spcAft>
            </a:pPr>
            <a:fld id="{A7CD31F4-64FA-4BA0-9498-67783267A8C8}" type="slidenum">
              <a:rPr/>
              <a:pPr>
                <a:spcAft>
                  <a:spcPts val="600"/>
                </a:spcAft>
              </a:pPr>
              <a:t>1</a:t>
            </a:fld>
            <a:endParaRPr lang="en-gb"/>
          </a:p>
        </p:txBody>
      </p:sp>
      <p:pic>
        <p:nvPicPr>
          <p:cNvPr id="5" name="Picture 4" descr="A black cat with a tail&#10;&#10;Description automatically generated">
            <a:extLst>
              <a:ext uri="{FF2B5EF4-FFF2-40B4-BE49-F238E27FC236}">
                <a16:creationId xmlns:a16="http://schemas.microsoft.com/office/drawing/2014/main" id="{A809F39C-BEAA-7550-DD6E-BA4880FF5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8338" y="4003104"/>
            <a:ext cx="2312130" cy="1857756"/>
          </a:xfrm>
          <a:prstGeom prst="rect">
            <a:avLst/>
          </a:prstGeom>
        </p:spPr>
      </p:pic>
    </p:spTree>
    <p:extLst>
      <p:ext uri="{BB962C8B-B14F-4D97-AF65-F5344CB8AC3E}">
        <p14:creationId xmlns:p14="http://schemas.microsoft.com/office/powerpoint/2010/main" val="2475591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5" name="Rectangle 44">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F0D87B8-EAC1-4028-85CE-3288F468F5CF}"/>
              </a:ext>
            </a:extLst>
          </p:cNvPr>
          <p:cNvSpPr>
            <a:spLocks noGrp="1"/>
          </p:cNvSpPr>
          <p:nvPr>
            <p:ph type="ctrTitle"/>
          </p:nvPr>
        </p:nvSpPr>
        <p:spPr>
          <a:xfrm>
            <a:off x="1069848" y="1298448"/>
            <a:ext cx="6068070" cy="3255264"/>
          </a:xfrm>
        </p:spPr>
        <p:txBody>
          <a:bodyPr>
            <a:normAutofit/>
          </a:bodyPr>
          <a:lstStyle/>
          <a:p>
            <a:pPr algn="l" rtl="0"/>
            <a:r>
              <a:rPr lang="en-gb" sz="5400" b="1" i="0" u="none" baseline="0" dirty="0"/>
              <a:t>Prevention of home and leisure accidents</a:t>
            </a:r>
            <a:br>
              <a:rPr lang="en-gb" sz="5400" b="1" dirty="0"/>
            </a:br>
            <a:r>
              <a:rPr lang="en-gb" sz="5400" b="1" i="0" u="none" baseline="0" dirty="0"/>
              <a:t>– lifestyle: Exercise</a:t>
            </a:r>
            <a:endParaRPr lang="en-gb" sz="5500" b="1" dirty="0"/>
          </a:p>
        </p:txBody>
      </p:sp>
      <p:sp>
        <p:nvSpPr>
          <p:cNvPr id="3" name="Subtitle 2">
            <a:extLst>
              <a:ext uri="{FF2B5EF4-FFF2-40B4-BE49-F238E27FC236}">
                <a16:creationId xmlns:a16="http://schemas.microsoft.com/office/drawing/2014/main" id="{3977DC02-815A-46E5-BF07-5631F5602E7F}"/>
              </a:ext>
            </a:extLst>
          </p:cNvPr>
          <p:cNvSpPr>
            <a:spLocks noGrp="1"/>
          </p:cNvSpPr>
          <p:nvPr>
            <p:ph type="subTitle" idx="1"/>
          </p:nvPr>
        </p:nvSpPr>
        <p:spPr>
          <a:xfrm>
            <a:off x="1100014" y="4670246"/>
            <a:ext cx="6037903" cy="914400"/>
          </a:xfrm>
        </p:spPr>
        <p:txBody>
          <a:bodyPr>
            <a:normAutofit/>
          </a:bodyPr>
          <a:lstStyle/>
          <a:p>
            <a:endParaRPr lang="en-gb" dirty="0"/>
          </a:p>
          <a:p>
            <a:endParaRPr lang="en-gb" dirty="0"/>
          </a:p>
        </p:txBody>
      </p:sp>
      <p:sp>
        <p:nvSpPr>
          <p:cNvPr id="47" name="Rectangle 46">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ooter Placeholder 11">
            <a:extLst>
              <a:ext uri="{FF2B5EF4-FFF2-40B4-BE49-F238E27FC236}">
                <a16:creationId xmlns:a16="http://schemas.microsoft.com/office/drawing/2014/main" id="{E88C9E35-E205-41A6-AE1F-FB8ECC12BD98}"/>
              </a:ext>
            </a:extLst>
          </p:cNvPr>
          <p:cNvSpPr>
            <a:spLocks noGrp="1"/>
          </p:cNvSpPr>
          <p:nvPr>
            <p:ph type="ftr" sz="quarter" idx="11"/>
          </p:nvPr>
        </p:nvSpPr>
        <p:spPr>
          <a:xfrm>
            <a:off x="3869268" y="6356350"/>
            <a:ext cx="5911517" cy="365125"/>
          </a:xfrm>
        </p:spPr>
        <p:txBody>
          <a:bodyPr>
            <a:normAutofit/>
          </a:bodyPr>
          <a:lstStyle/>
          <a:p>
            <a:pPr algn="l" rtl="0">
              <a:spcAft>
                <a:spcPts val="600"/>
              </a:spcAft>
            </a:pPr>
            <a:r>
              <a:rPr lang="en-gb" b="0" i="0" u="none" baseline="0"/>
              <a:t>Home safety coaching</a:t>
            </a:r>
          </a:p>
        </p:txBody>
      </p:sp>
      <p:sp>
        <p:nvSpPr>
          <p:cNvPr id="10" name="Slide Number Placeholder 9">
            <a:extLst>
              <a:ext uri="{FF2B5EF4-FFF2-40B4-BE49-F238E27FC236}">
                <a16:creationId xmlns:a16="http://schemas.microsoft.com/office/drawing/2014/main" id="{4E306001-A2E2-45B3-B995-631D11F9EB86}"/>
              </a:ext>
            </a:extLst>
          </p:cNvPr>
          <p:cNvSpPr>
            <a:spLocks noGrp="1"/>
          </p:cNvSpPr>
          <p:nvPr>
            <p:ph type="sldNum" sz="quarter" idx="12"/>
          </p:nvPr>
        </p:nvSpPr>
        <p:spPr>
          <a:xfrm>
            <a:off x="10634135" y="6356350"/>
            <a:ext cx="1530927" cy="365125"/>
          </a:xfrm>
        </p:spPr>
        <p:txBody>
          <a:bodyPr>
            <a:normAutofit/>
          </a:bodyPr>
          <a:lstStyle/>
          <a:p>
            <a:pPr algn="r" rtl="0">
              <a:spcAft>
                <a:spcPts val="600"/>
              </a:spcAft>
            </a:pPr>
            <a:fld id="{A7CD31F4-64FA-4BA0-9498-67783267A8C8}" type="slidenum">
              <a:rPr/>
              <a:pPr algn="r" rtl="0">
                <a:spcAft>
                  <a:spcPts val="600"/>
                </a:spcAft>
              </a:pPr>
              <a:t>10</a:t>
            </a:fld>
            <a:endParaRPr lang="en-gb"/>
          </a:p>
        </p:txBody>
      </p:sp>
      <p:pic>
        <p:nvPicPr>
          <p:cNvPr id="5" name="Picture 4" descr="A black cat with a tail&#10;&#10;Description automatically generated">
            <a:extLst>
              <a:ext uri="{FF2B5EF4-FFF2-40B4-BE49-F238E27FC236}">
                <a16:creationId xmlns:a16="http://schemas.microsoft.com/office/drawing/2014/main" id="{A809F39C-BEAA-7550-DD6E-BA4880FF5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8338" y="4003104"/>
            <a:ext cx="2312130" cy="1857756"/>
          </a:xfrm>
          <a:prstGeom prst="rect">
            <a:avLst/>
          </a:prstGeom>
        </p:spPr>
      </p:pic>
    </p:spTree>
    <p:extLst>
      <p:ext uri="{BB962C8B-B14F-4D97-AF65-F5344CB8AC3E}">
        <p14:creationId xmlns:p14="http://schemas.microsoft.com/office/powerpoint/2010/main" val="2065918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83BDD-A246-4DC8-B9E2-66BA5D81C95A}"/>
              </a:ext>
            </a:extLst>
          </p:cNvPr>
          <p:cNvSpPr>
            <a:spLocks noGrp="1"/>
          </p:cNvSpPr>
          <p:nvPr>
            <p:ph type="title"/>
          </p:nvPr>
        </p:nvSpPr>
        <p:spPr/>
        <p:txBody>
          <a:bodyPr>
            <a:normAutofit/>
          </a:bodyPr>
          <a:lstStyle/>
          <a:p>
            <a:pPr algn="l" rtl="0"/>
            <a:r>
              <a:rPr lang="en-gb" sz="3200" b="1" i="0" u="none" baseline="0" dirty="0"/>
              <a:t>Changes brought about by age</a:t>
            </a:r>
            <a:endParaRPr lang="en-gb" sz="3200" b="1" dirty="0"/>
          </a:p>
        </p:txBody>
      </p:sp>
      <p:sp>
        <p:nvSpPr>
          <p:cNvPr id="3" name="Content Placeholder 2">
            <a:extLst>
              <a:ext uri="{FF2B5EF4-FFF2-40B4-BE49-F238E27FC236}">
                <a16:creationId xmlns:a16="http://schemas.microsoft.com/office/drawing/2014/main" id="{01F52C31-F38F-4AAF-8233-951306353384}"/>
              </a:ext>
            </a:extLst>
          </p:cNvPr>
          <p:cNvSpPr>
            <a:spLocks noGrp="1"/>
          </p:cNvSpPr>
          <p:nvPr>
            <p:ph idx="1"/>
          </p:nvPr>
        </p:nvSpPr>
        <p:spPr/>
        <p:txBody>
          <a:bodyPr>
            <a:normAutofit/>
          </a:bodyPr>
          <a:lstStyle/>
          <a:p>
            <a:pPr algn="l" rtl="0">
              <a:lnSpc>
                <a:spcPct val="100000"/>
              </a:lnSpc>
              <a:buFont typeface="Arial" panose="020B0604020202020204" pitchFamily="34" charset="0"/>
              <a:buChar char="•"/>
            </a:pPr>
            <a:r>
              <a:rPr lang="en-gb" sz="1800" b="0" i="0" u="none" baseline="0" dirty="0"/>
              <a:t>Changes are gradual and individual. </a:t>
            </a:r>
          </a:p>
          <a:p>
            <a:pPr algn="l" rtl="0">
              <a:lnSpc>
                <a:spcPct val="100000"/>
              </a:lnSpc>
              <a:buFont typeface="Arial" panose="020B0604020202020204" pitchFamily="34" charset="0"/>
              <a:buChar char="•"/>
            </a:pPr>
            <a:r>
              <a:rPr lang="en-gb" sz="1800" b="0" i="0" u="none" baseline="0" dirty="0"/>
              <a:t>Research data on the effects of ageing: </a:t>
            </a:r>
          </a:p>
          <a:p>
            <a:pPr lvl="1" algn="l" rtl="0">
              <a:lnSpc>
                <a:spcPct val="100000"/>
              </a:lnSpc>
              <a:buFont typeface="Arial" panose="020B0604020202020204" pitchFamily="34" charset="0"/>
              <a:buChar char="•"/>
            </a:pPr>
            <a:r>
              <a:rPr lang="en-gb" b="0" i="0" u="none" baseline="0" dirty="0"/>
              <a:t>muscle mass has decreased by 10% by the age of 50 and by as much as 40% by the age of 70.</a:t>
            </a:r>
          </a:p>
          <a:p>
            <a:pPr lvl="1" algn="l" rtl="0">
              <a:lnSpc>
                <a:spcPct val="100000"/>
              </a:lnSpc>
              <a:buFont typeface="Arial" panose="020B0604020202020204" pitchFamily="34" charset="0"/>
              <a:buChar char="•"/>
            </a:pPr>
            <a:r>
              <a:rPr lang="en-gb" b="0" i="0" u="none" baseline="0" dirty="0"/>
              <a:t>height decreases, by 2 cm per 10 years for people aged 60 and over.</a:t>
            </a:r>
          </a:p>
          <a:p>
            <a:pPr lvl="1" algn="l" rtl="0">
              <a:lnSpc>
                <a:spcPct val="100000"/>
              </a:lnSpc>
              <a:buFont typeface="Arial" panose="020B0604020202020204" pitchFamily="34" charset="0"/>
              <a:buChar char="•"/>
            </a:pPr>
            <a:r>
              <a:rPr lang="en-gb" b="0" i="0" u="none" baseline="0" dirty="0"/>
              <a:t>weight increases more easily with age.</a:t>
            </a:r>
          </a:p>
          <a:p>
            <a:pPr lvl="1" algn="l" rtl="0">
              <a:lnSpc>
                <a:spcPct val="100000"/>
              </a:lnSpc>
              <a:buFont typeface="Arial" panose="020B0604020202020204" pitchFamily="34" charset="0"/>
              <a:buChar char="•"/>
            </a:pPr>
            <a:r>
              <a:rPr lang="en-gb" b="0" i="0" u="none" baseline="0" dirty="0"/>
              <a:t>bone mass may start to decrease as early as at 40 years of age.</a:t>
            </a:r>
          </a:p>
          <a:p>
            <a:pPr algn="l" rtl="0">
              <a:lnSpc>
                <a:spcPct val="100000"/>
              </a:lnSpc>
              <a:buFont typeface="Arial" panose="020B0604020202020204" pitchFamily="34" charset="0"/>
              <a:buChar char="•"/>
            </a:pPr>
            <a:r>
              <a:rPr lang="en-gb" sz="1800" b="0" i="0" u="none" baseline="0" dirty="0"/>
              <a:t>Muscle strength decreases faster in the lower limbs than in the upper limbs.</a:t>
            </a:r>
          </a:p>
          <a:p>
            <a:pPr algn="l" rtl="0">
              <a:lnSpc>
                <a:spcPct val="100000"/>
              </a:lnSpc>
              <a:buFont typeface="Arial" panose="020B0604020202020204" pitchFamily="34" charset="0"/>
              <a:buChar char="•"/>
            </a:pPr>
            <a:r>
              <a:rPr lang="en-gb" sz="1800" b="0" i="0" u="none" baseline="0" dirty="0"/>
              <a:t>The risk of accidents increases due to reduced balance, increased risk of falls and slower reaction times.</a:t>
            </a:r>
          </a:p>
        </p:txBody>
      </p:sp>
      <p:sp>
        <p:nvSpPr>
          <p:cNvPr id="4" name="Footer Placeholder 3">
            <a:extLst>
              <a:ext uri="{FF2B5EF4-FFF2-40B4-BE49-F238E27FC236}">
                <a16:creationId xmlns:a16="http://schemas.microsoft.com/office/drawing/2014/main" id="{51F618F1-77DA-4929-B136-FFDC89CD2CFB}"/>
              </a:ext>
            </a:extLst>
          </p:cNvPr>
          <p:cNvSpPr>
            <a:spLocks noGrp="1"/>
          </p:cNvSpPr>
          <p:nvPr>
            <p:ph type="ftr" sz="quarter" idx="11"/>
          </p:nvPr>
        </p:nvSpPr>
        <p:spPr/>
        <p:txBody>
          <a:bodyPr/>
          <a:lstStyle/>
          <a:p>
            <a:pPr algn="l" rtl="0"/>
            <a:r>
              <a:rPr lang="en-gb" b="0" i="0" u="none" baseline="0"/>
              <a:t>Home safety coaching</a:t>
            </a:r>
            <a:endParaRPr lang="en-gb" dirty="0"/>
          </a:p>
        </p:txBody>
      </p:sp>
      <p:sp>
        <p:nvSpPr>
          <p:cNvPr id="5" name="Slide Number Placeholder 4">
            <a:extLst>
              <a:ext uri="{FF2B5EF4-FFF2-40B4-BE49-F238E27FC236}">
                <a16:creationId xmlns:a16="http://schemas.microsoft.com/office/drawing/2014/main" id="{22F5EA82-663E-4E5C-BF5C-F812A053A217}"/>
              </a:ext>
            </a:extLst>
          </p:cNvPr>
          <p:cNvSpPr>
            <a:spLocks noGrp="1"/>
          </p:cNvSpPr>
          <p:nvPr>
            <p:ph type="sldNum" sz="quarter" idx="12"/>
          </p:nvPr>
        </p:nvSpPr>
        <p:spPr/>
        <p:txBody>
          <a:bodyPr/>
          <a:lstStyle/>
          <a:p>
            <a:pPr algn="r" rtl="0"/>
            <a:fld id="{A7CD31F4-64FA-4BA0-9498-67783267A8C8}" type="slidenum">
              <a:rPr/>
              <a:t>11</a:t>
            </a:fld>
            <a:endParaRPr lang="en-gb" dirty="0"/>
          </a:p>
        </p:txBody>
      </p:sp>
    </p:spTree>
    <p:extLst>
      <p:ext uri="{BB962C8B-B14F-4D97-AF65-F5344CB8AC3E}">
        <p14:creationId xmlns:p14="http://schemas.microsoft.com/office/powerpoint/2010/main" val="3433813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83BDD-A246-4DC8-B9E2-66BA5D81C95A}"/>
              </a:ext>
            </a:extLst>
          </p:cNvPr>
          <p:cNvSpPr>
            <a:spLocks noGrp="1"/>
          </p:cNvSpPr>
          <p:nvPr>
            <p:ph type="title"/>
          </p:nvPr>
        </p:nvSpPr>
        <p:spPr>
          <a:xfrm>
            <a:off x="140624" y="1128408"/>
            <a:ext cx="3180092" cy="4601183"/>
          </a:xfrm>
        </p:spPr>
        <p:txBody>
          <a:bodyPr>
            <a:noAutofit/>
          </a:bodyPr>
          <a:lstStyle/>
          <a:p>
            <a:pPr algn="l" rtl="0"/>
            <a:r>
              <a:rPr lang="en-gb" sz="3200" i="0" u="none" baseline="0" dirty="0">
                <a:ea typeface="Arial" panose="020B0604020202020204" pitchFamily="34" charset="0"/>
                <a:cs typeface="Arial" panose="020B0604020202020204" pitchFamily="34" charset="0"/>
                <a:sym typeface="Arial" panose="020B0604020202020204" pitchFamily="34" charset="0"/>
              </a:rPr>
              <a:t>Exercise promotes </a:t>
            </a:r>
            <a:r>
              <a:rPr lang="en-gb" sz="3200" i="0" u="none" baseline="0" dirty="0"/>
              <a:t>the ability to function, prevents disease and improves quality of life</a:t>
            </a:r>
            <a:endParaRPr lang="en-gb" sz="3200" dirty="0"/>
          </a:p>
        </p:txBody>
      </p:sp>
      <p:sp>
        <p:nvSpPr>
          <p:cNvPr id="3" name="Content Placeholder 2">
            <a:extLst>
              <a:ext uri="{FF2B5EF4-FFF2-40B4-BE49-F238E27FC236}">
                <a16:creationId xmlns:a16="http://schemas.microsoft.com/office/drawing/2014/main" id="{01F52C31-F38F-4AAF-8233-951306353384}"/>
              </a:ext>
            </a:extLst>
          </p:cNvPr>
          <p:cNvSpPr>
            <a:spLocks noGrp="1"/>
          </p:cNvSpPr>
          <p:nvPr>
            <p:ph idx="1"/>
          </p:nvPr>
        </p:nvSpPr>
        <p:spPr/>
        <p:txBody>
          <a:bodyPr>
            <a:normAutofit/>
          </a:bodyPr>
          <a:lstStyle/>
          <a:p>
            <a:pPr algn="l" rtl="0">
              <a:lnSpc>
                <a:spcPct val="100000"/>
              </a:lnSpc>
              <a:buFont typeface="Arial" panose="020B0604020202020204" pitchFamily="34" charset="0"/>
              <a:buChar char="•"/>
            </a:pPr>
            <a:r>
              <a:rPr lang="en-gb" sz="1800" b="0" i="0" u="none" baseline="0" dirty="0">
                <a:ea typeface="Arial" panose="020B0604020202020204" pitchFamily="34" charset="0"/>
                <a:cs typeface="Arial" panose="020B0604020202020204" pitchFamily="34" charset="0"/>
                <a:sym typeface="Arial" panose="020B0604020202020204" pitchFamily="34" charset="0"/>
              </a:rPr>
              <a:t>Research shows that the single most effective intervention for preventing falls is physical exercise.</a:t>
            </a:r>
          </a:p>
          <a:p>
            <a:pPr algn="l" rtl="0">
              <a:lnSpc>
                <a:spcPct val="100000"/>
              </a:lnSpc>
              <a:buFont typeface="Arial" panose="020B0604020202020204" pitchFamily="34" charset="0"/>
              <a:buChar char="•"/>
            </a:pPr>
            <a:r>
              <a:rPr lang="en-gb" sz="1800" b="0" i="0" u="none" baseline="0" dirty="0"/>
              <a:t>It is never too late to start exercising, but it is always too early to stop. </a:t>
            </a:r>
          </a:p>
          <a:p>
            <a:pPr algn="l" rtl="0">
              <a:lnSpc>
                <a:spcPct val="100000"/>
              </a:lnSpc>
              <a:buFont typeface="Arial" panose="020B0604020202020204" pitchFamily="34" charset="0"/>
              <a:buChar char="•"/>
            </a:pPr>
            <a:r>
              <a:rPr lang="en-gb" sz="1800" b="0" i="0" u="none" baseline="0" dirty="0"/>
              <a:t>For older people, even small effects can make all the difference when it comes to their ability to function and quality of life. </a:t>
            </a:r>
            <a:endParaRPr lang="en-gb" altLang="fi-FI" sz="1800" dirty="0">
              <a:cs typeface="Arial" panose="020B0604020202020204" pitchFamily="34" charset="0"/>
            </a:endParaRPr>
          </a:p>
          <a:p>
            <a:pPr algn="l" rtl="0">
              <a:lnSpc>
                <a:spcPct val="100000"/>
              </a:lnSpc>
              <a:buFont typeface="Arial" panose="020B0604020202020204" pitchFamily="34" charset="0"/>
              <a:buChar char="•"/>
            </a:pPr>
            <a:r>
              <a:rPr lang="en-gb" sz="1800" b="0" i="0" u="none" baseline="0" dirty="0">
                <a:ea typeface="Arial" panose="020B0604020202020204" pitchFamily="34" charset="0"/>
                <a:cs typeface="Arial" panose="020B0604020202020204" pitchFamily="34" charset="0"/>
                <a:sym typeface="Arial" panose="020B0604020202020204" pitchFamily="34" charset="0"/>
              </a:rPr>
              <a:t>The UKK Institute’s physical activity recommendation sets out the weekly amount of physical activity needed to promote health and gives examples of forms of physical activity. </a:t>
            </a:r>
          </a:p>
          <a:p>
            <a:pPr algn="l" rtl="0">
              <a:lnSpc>
                <a:spcPct val="100000"/>
              </a:lnSpc>
              <a:buFont typeface="Arial" panose="020B0604020202020204" pitchFamily="34" charset="0"/>
              <a:buChar char="•"/>
            </a:pPr>
            <a:r>
              <a:rPr lang="en-gb" sz="1800" b="0" i="0" u="none" baseline="0" dirty="0">
                <a:ea typeface="Arial" panose="020B0604020202020204" pitchFamily="34" charset="0"/>
                <a:cs typeface="Arial" panose="020B0604020202020204" pitchFamily="34" charset="0"/>
                <a:sym typeface="Arial" panose="020B0604020202020204" pitchFamily="34" charset="0"/>
              </a:rPr>
              <a:t>You can use the </a:t>
            </a:r>
            <a:r>
              <a:rPr lang="en-gb" sz="1800" b="0" i="0" u="none" baseline="0" dirty="0">
                <a:solidFill>
                  <a:schemeClr val="accent2"/>
                </a:solidFill>
                <a:ea typeface="Arial" panose="020B0604020202020204" pitchFamily="34" charset="0"/>
                <a:cs typeface="Arial" panose="020B0604020202020204" pitchFamily="34" charset="0"/>
                <a:sym typeface="Arial" panose="020B0604020202020204" pitchFamily="34" charset="0"/>
                <a:hlinkClick r:id="rId3">
                  <a:extLst>
                    <a:ext uri="{A12FA001-AC4F-418D-AE19-62706E023703}">
                      <ahyp:hlinkClr xmlns:ahyp="http://schemas.microsoft.com/office/drawing/2018/hyperlinkcolor" val="tx"/>
                    </a:ext>
                  </a:extLst>
                </a:hlinkClick>
              </a:rPr>
              <a:t>free app </a:t>
            </a:r>
            <a:r>
              <a:rPr lang="en-gb" sz="1800" b="0" i="0" u="none" baseline="0" dirty="0">
                <a:ea typeface="Arial" panose="020B0604020202020204" pitchFamily="34" charset="0"/>
                <a:cs typeface="Arial" panose="020B0604020202020204" pitchFamily="34" charset="0"/>
                <a:sym typeface="Arial" panose="020B0604020202020204" pitchFamily="34" charset="0"/>
              </a:rPr>
              <a:t>on the UKK Institute website to assess whether you are getting enough weekly physical activity. </a:t>
            </a:r>
            <a:endParaRPr lang="en-gb" altLang="fi-FI" sz="1800" dirty="0">
              <a:cs typeface="Arial" panose="020B0604020202020204" pitchFamily="34" charset="0"/>
              <a:hlinkClick r:id="rId4"/>
            </a:endParaRPr>
          </a:p>
          <a:p>
            <a:pPr marL="0" indent="0" algn="l" rtl="0">
              <a:buNone/>
            </a:pPr>
            <a:endParaRPr lang="en-gb" dirty="0"/>
          </a:p>
        </p:txBody>
      </p:sp>
      <p:sp>
        <p:nvSpPr>
          <p:cNvPr id="4" name="Footer Placeholder 3">
            <a:extLst>
              <a:ext uri="{FF2B5EF4-FFF2-40B4-BE49-F238E27FC236}">
                <a16:creationId xmlns:a16="http://schemas.microsoft.com/office/drawing/2014/main" id="{51F618F1-77DA-4929-B136-FFDC89CD2CFB}"/>
              </a:ext>
            </a:extLst>
          </p:cNvPr>
          <p:cNvSpPr>
            <a:spLocks noGrp="1"/>
          </p:cNvSpPr>
          <p:nvPr>
            <p:ph type="ftr" sz="quarter" idx="11"/>
          </p:nvPr>
        </p:nvSpPr>
        <p:spPr/>
        <p:txBody>
          <a:bodyPr/>
          <a:lstStyle/>
          <a:p>
            <a:pPr algn="l" rtl="0"/>
            <a:r>
              <a:rPr lang="en-gb" b="0" i="0" u="none" baseline="0"/>
              <a:t>Home safety coaching, UKK Institute</a:t>
            </a:r>
            <a:endParaRPr lang="en-gb" dirty="0"/>
          </a:p>
        </p:txBody>
      </p:sp>
      <p:sp>
        <p:nvSpPr>
          <p:cNvPr id="5" name="Slide Number Placeholder 4">
            <a:extLst>
              <a:ext uri="{FF2B5EF4-FFF2-40B4-BE49-F238E27FC236}">
                <a16:creationId xmlns:a16="http://schemas.microsoft.com/office/drawing/2014/main" id="{22F5EA82-663E-4E5C-BF5C-F812A053A217}"/>
              </a:ext>
            </a:extLst>
          </p:cNvPr>
          <p:cNvSpPr>
            <a:spLocks noGrp="1"/>
          </p:cNvSpPr>
          <p:nvPr>
            <p:ph type="sldNum" sz="quarter" idx="12"/>
          </p:nvPr>
        </p:nvSpPr>
        <p:spPr/>
        <p:txBody>
          <a:bodyPr/>
          <a:lstStyle/>
          <a:p>
            <a:pPr algn="r" rtl="0"/>
            <a:fld id="{A7CD31F4-64FA-4BA0-9498-67783267A8C8}" type="slidenum">
              <a:rPr/>
              <a:t>12</a:t>
            </a:fld>
            <a:endParaRPr lang="en-gb" dirty="0"/>
          </a:p>
        </p:txBody>
      </p:sp>
    </p:spTree>
    <p:extLst>
      <p:ext uri="{BB962C8B-B14F-4D97-AF65-F5344CB8AC3E}">
        <p14:creationId xmlns:p14="http://schemas.microsoft.com/office/powerpoint/2010/main" val="1330311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83BDD-A246-4DC8-B9E2-66BA5D81C95A}"/>
              </a:ext>
            </a:extLst>
          </p:cNvPr>
          <p:cNvSpPr>
            <a:spLocks noGrp="1"/>
          </p:cNvSpPr>
          <p:nvPr>
            <p:ph type="title"/>
          </p:nvPr>
        </p:nvSpPr>
        <p:spPr/>
        <p:txBody>
          <a:bodyPr>
            <a:normAutofit/>
          </a:bodyPr>
          <a:lstStyle/>
          <a:p>
            <a:pPr algn="l" rtl="0"/>
            <a:r>
              <a:rPr lang="en-gb" sz="3200" b="1" i="0" u="none" baseline="0" dirty="0"/>
              <a:t>Exercise can:</a:t>
            </a:r>
          </a:p>
        </p:txBody>
      </p:sp>
      <p:sp>
        <p:nvSpPr>
          <p:cNvPr id="3" name="Content Placeholder 2">
            <a:extLst>
              <a:ext uri="{FF2B5EF4-FFF2-40B4-BE49-F238E27FC236}">
                <a16:creationId xmlns:a16="http://schemas.microsoft.com/office/drawing/2014/main" id="{01F52C31-F38F-4AAF-8233-951306353384}"/>
              </a:ext>
            </a:extLst>
          </p:cNvPr>
          <p:cNvSpPr>
            <a:spLocks noGrp="1"/>
          </p:cNvSpPr>
          <p:nvPr>
            <p:ph idx="1"/>
          </p:nvPr>
        </p:nvSpPr>
        <p:spPr/>
        <p:txBody>
          <a:bodyPr>
            <a:normAutofit/>
          </a:bodyPr>
          <a:lstStyle/>
          <a:p>
            <a:pPr algn="l" rtl="0">
              <a:lnSpc>
                <a:spcPct val="100000"/>
              </a:lnSpc>
              <a:buFont typeface="Arial" panose="020B0604020202020204" pitchFamily="34" charset="0"/>
              <a:buChar char="•"/>
            </a:pPr>
            <a:r>
              <a:rPr lang="en-gb" sz="1800" dirty="0">
                <a:ea typeface="Arial" panose="020B0604020202020204" pitchFamily="34" charset="0"/>
                <a:cs typeface="Arial" panose="020B0604020202020204" pitchFamily="34" charset="0"/>
                <a:sym typeface="Arial" panose="020B0604020202020204" pitchFamily="34" charset="0"/>
              </a:rPr>
              <a:t>R</a:t>
            </a:r>
            <a:r>
              <a:rPr lang="en-gb" sz="1800" b="0" i="0" u="none" baseline="0" dirty="0">
                <a:ea typeface="Arial" panose="020B0604020202020204" pitchFamily="34" charset="0"/>
                <a:cs typeface="Arial" panose="020B0604020202020204" pitchFamily="34" charset="0"/>
                <a:sym typeface="Arial" panose="020B0604020202020204" pitchFamily="34" charset="0"/>
              </a:rPr>
              <a:t>educe and slow down the changes brought on by ageing  </a:t>
            </a:r>
          </a:p>
          <a:p>
            <a:pPr algn="l" rtl="0">
              <a:lnSpc>
                <a:spcPct val="100000"/>
              </a:lnSpc>
              <a:buFont typeface="Arial" panose="020B0604020202020204" pitchFamily="34" charset="0"/>
              <a:buChar char="•"/>
            </a:pPr>
            <a:r>
              <a:rPr lang="en-gb" sz="1800" dirty="0">
                <a:ea typeface="Arial" panose="020B0604020202020204" pitchFamily="34" charset="0"/>
                <a:cs typeface="Arial" panose="020B0604020202020204" pitchFamily="34" charset="0"/>
                <a:sym typeface="Arial" panose="020B0604020202020204" pitchFamily="34" charset="0"/>
              </a:rPr>
              <a:t>P</a:t>
            </a:r>
            <a:r>
              <a:rPr lang="en-gb" sz="1800" b="0" i="0" u="none" baseline="0" dirty="0">
                <a:ea typeface="Arial" panose="020B0604020202020204" pitchFamily="34" charset="0"/>
                <a:cs typeface="Arial" panose="020B0604020202020204" pitchFamily="34" charset="0"/>
                <a:sym typeface="Arial" panose="020B0604020202020204" pitchFamily="34" charset="0"/>
              </a:rPr>
              <a:t>romote health and physical ability to function </a:t>
            </a:r>
          </a:p>
          <a:p>
            <a:pPr algn="l" rtl="0">
              <a:lnSpc>
                <a:spcPct val="100000"/>
              </a:lnSpc>
              <a:buFont typeface="Arial" panose="020B0604020202020204" pitchFamily="34" charset="0"/>
              <a:buChar char="•"/>
            </a:pPr>
            <a:r>
              <a:rPr lang="en-gb" sz="1800" dirty="0">
                <a:ea typeface="Arial" panose="020B0604020202020204" pitchFamily="34" charset="0"/>
                <a:cs typeface="Arial" panose="020B0604020202020204" pitchFamily="34" charset="0"/>
                <a:sym typeface="Arial" panose="020B0604020202020204" pitchFamily="34" charset="0"/>
              </a:rPr>
              <a:t>I</a:t>
            </a:r>
            <a:r>
              <a:rPr lang="en-gb" sz="1800" b="0" i="0" u="none" baseline="0" dirty="0">
                <a:ea typeface="Arial" panose="020B0604020202020204" pitchFamily="34" charset="0"/>
                <a:cs typeface="Arial" panose="020B0604020202020204" pitchFamily="34" charset="0"/>
                <a:sym typeface="Arial" panose="020B0604020202020204" pitchFamily="34" charset="0"/>
              </a:rPr>
              <a:t>mprove body composition </a:t>
            </a:r>
          </a:p>
          <a:p>
            <a:pPr algn="l" rtl="0">
              <a:lnSpc>
                <a:spcPct val="100000"/>
              </a:lnSpc>
              <a:buFont typeface="Arial" panose="020B0604020202020204" pitchFamily="34" charset="0"/>
              <a:buChar char="•"/>
            </a:pPr>
            <a:r>
              <a:rPr lang="en-gb" sz="1800" dirty="0">
                <a:ea typeface="Arial" panose="020B0604020202020204" pitchFamily="34" charset="0"/>
                <a:cs typeface="Arial" panose="020B0604020202020204" pitchFamily="34" charset="0"/>
                <a:sym typeface="Arial" panose="020B0604020202020204" pitchFamily="34" charset="0"/>
              </a:rPr>
              <a:t>S</a:t>
            </a:r>
            <a:r>
              <a:rPr lang="en-gb" sz="1800" b="0" i="0" u="none" baseline="0" dirty="0">
                <a:ea typeface="Arial" panose="020B0604020202020204" pitchFamily="34" charset="0"/>
                <a:cs typeface="Arial" panose="020B0604020202020204" pitchFamily="34" charset="0"/>
                <a:sym typeface="Arial" panose="020B0604020202020204" pitchFamily="34" charset="0"/>
              </a:rPr>
              <a:t>low the loss of muscle mass and strength </a:t>
            </a:r>
          </a:p>
          <a:p>
            <a:pPr algn="l" rtl="0">
              <a:lnSpc>
                <a:spcPct val="100000"/>
              </a:lnSpc>
              <a:buFont typeface="Arial" panose="020B0604020202020204" pitchFamily="34" charset="0"/>
              <a:buChar char="•"/>
            </a:pPr>
            <a:r>
              <a:rPr lang="en-gb" sz="1800" dirty="0">
                <a:ea typeface="Arial" panose="020B0604020202020204" pitchFamily="34" charset="0"/>
                <a:cs typeface="Arial" panose="020B0604020202020204" pitchFamily="34" charset="0"/>
                <a:sym typeface="Arial" panose="020B0604020202020204" pitchFamily="34" charset="0"/>
              </a:rPr>
              <a:t>M</a:t>
            </a:r>
            <a:r>
              <a:rPr lang="en-gb" sz="1800" b="0" i="0" u="none" baseline="0" dirty="0">
                <a:ea typeface="Arial" panose="020B0604020202020204" pitchFamily="34" charset="0"/>
                <a:cs typeface="Arial" panose="020B0604020202020204" pitchFamily="34" charset="0"/>
                <a:sym typeface="Arial" panose="020B0604020202020204" pitchFamily="34" charset="0"/>
              </a:rPr>
              <a:t>aintain and even improve muscle strength and endurance </a:t>
            </a:r>
          </a:p>
          <a:p>
            <a:pPr algn="l" rtl="0">
              <a:lnSpc>
                <a:spcPct val="100000"/>
              </a:lnSpc>
              <a:buFont typeface="Arial" panose="020B0604020202020204" pitchFamily="34" charset="0"/>
              <a:buChar char="•"/>
            </a:pPr>
            <a:r>
              <a:rPr lang="en-gb" sz="1800" dirty="0">
                <a:ea typeface="Arial" panose="020B0604020202020204" pitchFamily="34" charset="0"/>
                <a:cs typeface="Arial" panose="020B0604020202020204" pitchFamily="34" charset="0"/>
                <a:sym typeface="Arial" panose="020B0604020202020204" pitchFamily="34" charset="0"/>
              </a:rPr>
              <a:t>M</a:t>
            </a:r>
            <a:r>
              <a:rPr lang="en-gb" sz="1800" b="0" i="0" u="none" baseline="0" dirty="0">
                <a:ea typeface="Arial" panose="020B0604020202020204" pitchFamily="34" charset="0"/>
                <a:cs typeface="Arial" panose="020B0604020202020204" pitchFamily="34" charset="0"/>
                <a:sym typeface="Arial" panose="020B0604020202020204" pitchFamily="34" charset="0"/>
              </a:rPr>
              <a:t>aintain bone mass and strength </a:t>
            </a:r>
          </a:p>
          <a:p>
            <a:pPr algn="l" rtl="0">
              <a:lnSpc>
                <a:spcPct val="100000"/>
              </a:lnSpc>
              <a:buFont typeface="Arial" panose="020B0604020202020204" pitchFamily="34" charset="0"/>
              <a:buChar char="•"/>
            </a:pPr>
            <a:r>
              <a:rPr lang="en-gb" sz="1800" dirty="0">
                <a:ea typeface="Arial" panose="020B0604020202020204" pitchFamily="34" charset="0"/>
                <a:cs typeface="Arial" panose="020B0604020202020204" pitchFamily="34" charset="0"/>
                <a:sym typeface="Arial" panose="020B0604020202020204" pitchFamily="34" charset="0"/>
              </a:rPr>
              <a:t>M</a:t>
            </a:r>
            <a:r>
              <a:rPr lang="en-gb" sz="1800" b="0" i="0" u="none" baseline="0" dirty="0">
                <a:ea typeface="Arial" panose="020B0604020202020204" pitchFamily="34" charset="0"/>
                <a:cs typeface="Arial" panose="020B0604020202020204" pitchFamily="34" charset="0"/>
                <a:sym typeface="Arial" panose="020B0604020202020204" pitchFamily="34" charset="0"/>
              </a:rPr>
              <a:t>aintain mobility, balance, flexibility and joint health </a:t>
            </a:r>
          </a:p>
          <a:p>
            <a:pPr algn="l" rtl="0">
              <a:lnSpc>
                <a:spcPct val="100000"/>
              </a:lnSpc>
              <a:buFont typeface="Arial" panose="020B0604020202020204" pitchFamily="34" charset="0"/>
              <a:buChar char="•"/>
            </a:pPr>
            <a:r>
              <a:rPr lang="en-gb" sz="1800" dirty="0">
                <a:ea typeface="Arial" panose="020B0604020202020204" pitchFamily="34" charset="0"/>
                <a:cs typeface="Arial" panose="020B0604020202020204" pitchFamily="34" charset="0"/>
                <a:sym typeface="Arial" panose="020B0604020202020204" pitchFamily="34" charset="0"/>
              </a:rPr>
              <a:t>I</a:t>
            </a:r>
            <a:r>
              <a:rPr lang="en-gb" sz="1800" b="0" i="0" u="none" baseline="0" dirty="0">
                <a:ea typeface="Arial" panose="020B0604020202020204" pitchFamily="34" charset="0"/>
                <a:cs typeface="Arial" panose="020B0604020202020204" pitchFamily="34" charset="0"/>
                <a:sym typeface="Arial" panose="020B0604020202020204" pitchFamily="34" charset="0"/>
              </a:rPr>
              <a:t>ncrease oxygen uptake   </a:t>
            </a:r>
          </a:p>
          <a:p>
            <a:pPr algn="l" rtl="0">
              <a:lnSpc>
                <a:spcPct val="100000"/>
              </a:lnSpc>
              <a:buFont typeface="Arial" panose="020B0604020202020204" pitchFamily="34" charset="0"/>
              <a:buChar char="•"/>
            </a:pPr>
            <a:r>
              <a:rPr lang="en-gb" sz="1800" dirty="0">
                <a:ea typeface="Arial" panose="020B0604020202020204" pitchFamily="34" charset="0"/>
                <a:cs typeface="Arial" panose="020B0604020202020204" pitchFamily="34" charset="0"/>
                <a:sym typeface="Arial" panose="020B0604020202020204" pitchFamily="34" charset="0"/>
              </a:rPr>
              <a:t>I</a:t>
            </a:r>
            <a:r>
              <a:rPr lang="en-gb" sz="1800" b="0" i="0" u="none" baseline="0" dirty="0">
                <a:ea typeface="Arial" panose="020B0604020202020204" pitchFamily="34" charset="0"/>
                <a:cs typeface="Arial" panose="020B0604020202020204" pitchFamily="34" charset="0"/>
                <a:sym typeface="Arial" panose="020B0604020202020204" pitchFamily="34" charset="0"/>
              </a:rPr>
              <a:t>mprove sleep quality and patterns </a:t>
            </a:r>
          </a:p>
          <a:p>
            <a:pPr algn="l" rtl="0">
              <a:lnSpc>
                <a:spcPct val="100000"/>
              </a:lnSpc>
              <a:buFont typeface="Arial" panose="020B0604020202020204" pitchFamily="34" charset="0"/>
              <a:buChar char="•"/>
            </a:pPr>
            <a:r>
              <a:rPr lang="en-gb" sz="1800" dirty="0">
                <a:ea typeface="Arial" panose="020B0604020202020204" pitchFamily="34" charset="0"/>
                <a:cs typeface="Arial" panose="020B0604020202020204" pitchFamily="34" charset="0"/>
                <a:sym typeface="Arial" panose="020B0604020202020204" pitchFamily="34" charset="0"/>
              </a:rPr>
              <a:t>I</a:t>
            </a:r>
            <a:r>
              <a:rPr lang="en-gb" sz="1800" b="0" i="0" u="none" baseline="0" dirty="0">
                <a:ea typeface="Arial" panose="020B0604020202020204" pitchFamily="34" charset="0"/>
                <a:cs typeface="Arial" panose="020B0604020202020204" pitchFamily="34" charset="0"/>
                <a:sym typeface="Arial" panose="020B0604020202020204" pitchFamily="34" charset="0"/>
              </a:rPr>
              <a:t>mprove appetite and nutritional status </a:t>
            </a:r>
          </a:p>
          <a:p>
            <a:pPr algn="l" rtl="0">
              <a:lnSpc>
                <a:spcPct val="100000"/>
              </a:lnSpc>
              <a:buFont typeface="Arial" panose="020B0604020202020204" pitchFamily="34" charset="0"/>
              <a:buChar char="•"/>
            </a:pPr>
            <a:r>
              <a:rPr lang="en-gb" sz="1800" dirty="0">
                <a:ea typeface="Arial" panose="020B0604020202020204" pitchFamily="34" charset="0"/>
                <a:cs typeface="Arial" panose="020B0604020202020204" pitchFamily="34" charset="0"/>
                <a:sym typeface="Arial" panose="020B0604020202020204" pitchFamily="34" charset="0"/>
              </a:rPr>
              <a:t>I</a:t>
            </a:r>
            <a:r>
              <a:rPr lang="en-gb" sz="1800" b="0" i="0" u="none" baseline="0" dirty="0">
                <a:ea typeface="Arial" panose="020B0604020202020204" pitchFamily="34" charset="0"/>
                <a:cs typeface="Arial" panose="020B0604020202020204" pitchFamily="34" charset="0"/>
                <a:sym typeface="Arial" panose="020B0604020202020204" pitchFamily="34" charset="0"/>
              </a:rPr>
              <a:t>mprove mental well-being</a:t>
            </a:r>
          </a:p>
        </p:txBody>
      </p:sp>
      <p:sp>
        <p:nvSpPr>
          <p:cNvPr id="4" name="Footer Placeholder 3">
            <a:extLst>
              <a:ext uri="{FF2B5EF4-FFF2-40B4-BE49-F238E27FC236}">
                <a16:creationId xmlns:a16="http://schemas.microsoft.com/office/drawing/2014/main" id="{51F618F1-77DA-4929-B136-FFDC89CD2CFB}"/>
              </a:ext>
            </a:extLst>
          </p:cNvPr>
          <p:cNvSpPr>
            <a:spLocks noGrp="1"/>
          </p:cNvSpPr>
          <p:nvPr>
            <p:ph type="ftr" sz="quarter" idx="11"/>
          </p:nvPr>
        </p:nvSpPr>
        <p:spPr/>
        <p:txBody>
          <a:bodyPr/>
          <a:lstStyle/>
          <a:p>
            <a:pPr algn="l" rtl="0"/>
            <a:r>
              <a:rPr lang="en-gb" b="0" i="0" u="none" baseline="0"/>
              <a:t>Home safety coaching, UKK Institute</a:t>
            </a:r>
            <a:endParaRPr lang="en-gb" dirty="0"/>
          </a:p>
        </p:txBody>
      </p:sp>
      <p:sp>
        <p:nvSpPr>
          <p:cNvPr id="5" name="Slide Number Placeholder 4">
            <a:extLst>
              <a:ext uri="{FF2B5EF4-FFF2-40B4-BE49-F238E27FC236}">
                <a16:creationId xmlns:a16="http://schemas.microsoft.com/office/drawing/2014/main" id="{22F5EA82-663E-4E5C-BF5C-F812A053A217}"/>
              </a:ext>
            </a:extLst>
          </p:cNvPr>
          <p:cNvSpPr>
            <a:spLocks noGrp="1"/>
          </p:cNvSpPr>
          <p:nvPr>
            <p:ph type="sldNum" sz="quarter" idx="12"/>
          </p:nvPr>
        </p:nvSpPr>
        <p:spPr/>
        <p:txBody>
          <a:bodyPr/>
          <a:lstStyle/>
          <a:p>
            <a:pPr algn="r" rtl="0"/>
            <a:fld id="{A7CD31F4-64FA-4BA0-9498-67783267A8C8}" type="slidenum">
              <a:rPr/>
              <a:t>13</a:t>
            </a:fld>
            <a:endParaRPr lang="en-gb" dirty="0"/>
          </a:p>
        </p:txBody>
      </p:sp>
    </p:spTree>
    <p:extLst>
      <p:ext uri="{BB962C8B-B14F-4D97-AF65-F5344CB8AC3E}">
        <p14:creationId xmlns:p14="http://schemas.microsoft.com/office/powerpoint/2010/main" val="1959988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7" name="Rectangle 16">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9" name="Rectangle 18">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EFB8EA7-0996-4601-8F06-E21E8D2E65C1}"/>
              </a:ext>
            </a:extLst>
          </p:cNvPr>
          <p:cNvSpPr>
            <a:spLocks noGrp="1"/>
          </p:cNvSpPr>
          <p:nvPr>
            <p:ph type="title"/>
          </p:nvPr>
        </p:nvSpPr>
        <p:spPr>
          <a:xfrm>
            <a:off x="289248" y="1123837"/>
            <a:ext cx="6451110" cy="1255469"/>
          </a:xfrm>
        </p:spPr>
        <p:txBody>
          <a:bodyPr vert="horz" lIns="91440" tIns="45720" rIns="91440" bIns="45720" rtlCol="0" anchor="ctr">
            <a:normAutofit fontScale="90000"/>
          </a:bodyPr>
          <a:lstStyle/>
          <a:p>
            <a:pPr algn="l" rtl="0"/>
            <a:r>
              <a:rPr lang="en-gb" b="1" i="0" u="none" baseline="0" dirty="0"/>
              <a:t>Choose your own style of physical activity, every step is worthwhile</a:t>
            </a:r>
            <a:endParaRPr lang="en-gb" b="1" dirty="0"/>
          </a:p>
        </p:txBody>
      </p:sp>
      <p:sp>
        <p:nvSpPr>
          <p:cNvPr id="3" name="Content Placeholder 2">
            <a:extLst>
              <a:ext uri="{FF2B5EF4-FFF2-40B4-BE49-F238E27FC236}">
                <a16:creationId xmlns:a16="http://schemas.microsoft.com/office/drawing/2014/main" id="{75564D45-D70C-4A95-A58C-E677DCF51C62}"/>
              </a:ext>
            </a:extLst>
          </p:cNvPr>
          <p:cNvSpPr>
            <a:spLocks noGrp="1"/>
          </p:cNvSpPr>
          <p:nvPr>
            <p:ph sz="half" idx="1"/>
          </p:nvPr>
        </p:nvSpPr>
        <p:spPr>
          <a:xfrm>
            <a:off x="128337" y="2510395"/>
            <a:ext cx="6939971" cy="3588652"/>
          </a:xfrm>
        </p:spPr>
        <p:txBody>
          <a:bodyPr vert="horz" lIns="91440" tIns="45720" rIns="91440" bIns="45720" rtlCol="0" anchor="t">
            <a:normAutofit fontScale="92500" lnSpcReduction="20000"/>
          </a:bodyPr>
          <a:lstStyle/>
          <a:p>
            <a:pPr algn="l" rtl="0">
              <a:lnSpc>
                <a:spcPct val="110000"/>
              </a:lnSpc>
              <a:buClr>
                <a:schemeClr val="bg1"/>
              </a:buClr>
              <a:buFont typeface="Arial" panose="020B0604020202020204" pitchFamily="34" charset="0"/>
              <a:buChar char="•"/>
            </a:pPr>
            <a:r>
              <a:rPr lang="en-gb" sz="1900" b="0" i="0" u="none" baseline="0" dirty="0">
                <a:solidFill>
                  <a:schemeClr val="bg1"/>
                </a:solidFill>
              </a:rPr>
              <a:t>Light physical activity as often as possible, </a:t>
            </a:r>
            <a:r>
              <a:rPr lang="en-GB" sz="1900" b="0" i="0" u="none" baseline="0" dirty="0">
                <a:solidFill>
                  <a:schemeClr val="bg1"/>
                </a:solidFill>
              </a:rPr>
              <a:t>e.g.,</a:t>
            </a:r>
            <a:r>
              <a:rPr lang="en-gb" sz="1900" b="0" i="0" u="none" baseline="0" dirty="0">
                <a:solidFill>
                  <a:schemeClr val="bg1"/>
                </a:solidFill>
              </a:rPr>
              <a:t> household chores, outdoor activities, walking to the grocery shop, yard work and other normal activities. </a:t>
            </a:r>
          </a:p>
          <a:p>
            <a:pPr algn="l" rtl="0">
              <a:lnSpc>
                <a:spcPct val="110000"/>
              </a:lnSpc>
              <a:buClr>
                <a:schemeClr val="bg1"/>
              </a:buClr>
              <a:buFont typeface="Arial" panose="020B0604020202020204" pitchFamily="34" charset="0"/>
              <a:buChar char="•"/>
            </a:pPr>
            <a:r>
              <a:rPr lang="en-gb" sz="1900" b="0" i="0" u="none" baseline="0" dirty="0">
                <a:solidFill>
                  <a:schemeClr val="bg1"/>
                </a:solidFill>
              </a:rPr>
              <a:t>Good and safe activities for older people include </a:t>
            </a:r>
          </a:p>
          <a:p>
            <a:pPr lvl="1" algn="l" rtl="0">
              <a:lnSpc>
                <a:spcPct val="110000"/>
              </a:lnSpc>
              <a:buClr>
                <a:schemeClr val="bg1"/>
              </a:buClr>
              <a:buFont typeface="Arial" panose="020B0604020202020204" pitchFamily="34" charset="0"/>
              <a:buChar char="•"/>
            </a:pPr>
            <a:r>
              <a:rPr lang="en-gb" b="0" i="0" u="none" baseline="0" dirty="0">
                <a:solidFill>
                  <a:schemeClr val="bg1"/>
                </a:solidFill>
              </a:rPr>
              <a:t>walking </a:t>
            </a:r>
          </a:p>
          <a:p>
            <a:pPr lvl="1" algn="l" rtl="0">
              <a:lnSpc>
                <a:spcPct val="110000"/>
              </a:lnSpc>
              <a:buClr>
                <a:schemeClr val="bg1"/>
              </a:buClr>
              <a:buFont typeface="Arial" panose="020B0604020202020204" pitchFamily="34" charset="0"/>
              <a:buChar char="•"/>
            </a:pPr>
            <a:r>
              <a:rPr lang="en-gb" b="0" i="0" u="none" baseline="0" dirty="0">
                <a:solidFill>
                  <a:schemeClr val="bg1"/>
                </a:solidFill>
              </a:rPr>
              <a:t>Nordic walking</a:t>
            </a:r>
          </a:p>
          <a:p>
            <a:pPr lvl="1" algn="l" rtl="0">
              <a:lnSpc>
                <a:spcPct val="110000"/>
              </a:lnSpc>
              <a:buClr>
                <a:schemeClr val="bg1"/>
              </a:buClr>
              <a:buFont typeface="Arial" panose="020B0604020202020204" pitchFamily="34" charset="0"/>
              <a:buChar char="•"/>
            </a:pPr>
            <a:r>
              <a:rPr lang="en-gb" b="0" i="0" u="none" baseline="0" dirty="0">
                <a:solidFill>
                  <a:schemeClr val="bg1"/>
                </a:solidFill>
              </a:rPr>
              <a:t>cross-country skiing </a:t>
            </a:r>
          </a:p>
          <a:p>
            <a:pPr lvl="1" algn="l" rtl="0">
              <a:lnSpc>
                <a:spcPct val="110000"/>
              </a:lnSpc>
              <a:buClr>
                <a:schemeClr val="bg1"/>
              </a:buClr>
              <a:buFont typeface="Arial" panose="020B0604020202020204" pitchFamily="34" charset="0"/>
              <a:buChar char="•"/>
            </a:pPr>
            <a:r>
              <a:rPr lang="en-gb" b="0" i="0" u="none" baseline="0" dirty="0">
                <a:solidFill>
                  <a:schemeClr val="bg1"/>
                </a:solidFill>
              </a:rPr>
              <a:t>gymnastics </a:t>
            </a:r>
          </a:p>
          <a:p>
            <a:pPr lvl="1" algn="l" rtl="0">
              <a:lnSpc>
                <a:spcPct val="110000"/>
              </a:lnSpc>
              <a:buClr>
                <a:schemeClr val="bg1"/>
              </a:buClr>
              <a:buFont typeface="Arial" panose="020B0604020202020204" pitchFamily="34" charset="0"/>
              <a:buChar char="•"/>
            </a:pPr>
            <a:r>
              <a:rPr lang="en-gb" b="0" i="0" u="none" baseline="0" dirty="0">
                <a:solidFill>
                  <a:schemeClr val="bg1"/>
                </a:solidFill>
              </a:rPr>
              <a:t>dancing </a:t>
            </a:r>
          </a:p>
          <a:p>
            <a:pPr lvl="1" algn="l" rtl="0">
              <a:lnSpc>
                <a:spcPct val="110000"/>
              </a:lnSpc>
              <a:buClr>
                <a:schemeClr val="bg1"/>
              </a:buClr>
              <a:buFont typeface="Arial" panose="020B0604020202020204" pitchFamily="34" charset="0"/>
              <a:buChar char="•"/>
            </a:pPr>
            <a:r>
              <a:rPr lang="en-gb" b="0" i="0" u="none" baseline="0" dirty="0">
                <a:solidFill>
                  <a:schemeClr val="bg1"/>
                </a:solidFill>
              </a:rPr>
              <a:t>swimming, water exercise</a:t>
            </a:r>
          </a:p>
          <a:p>
            <a:pPr lvl="1" algn="l" rtl="0">
              <a:lnSpc>
                <a:spcPct val="110000"/>
              </a:lnSpc>
              <a:buClr>
                <a:schemeClr val="bg1"/>
              </a:buClr>
              <a:buFont typeface="Arial" panose="020B0604020202020204" pitchFamily="34" charset="0"/>
              <a:buChar char="•"/>
            </a:pPr>
            <a:r>
              <a:rPr lang="en-gb" b="0" i="0" u="none" baseline="0" dirty="0">
                <a:solidFill>
                  <a:schemeClr val="bg1"/>
                </a:solidFill>
              </a:rPr>
              <a:t>various group gymnastics for older people.</a:t>
            </a:r>
          </a:p>
        </p:txBody>
      </p:sp>
      <p:pic>
        <p:nvPicPr>
          <p:cNvPr id="7" name="Picture 2">
            <a:extLst>
              <a:ext uri="{FF2B5EF4-FFF2-40B4-BE49-F238E27FC236}">
                <a16:creationId xmlns:a16="http://schemas.microsoft.com/office/drawing/2014/main" id="{911A72C7-8D5B-4AC5-8A30-046FCCBE98A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6433" t="13298" r="6433"/>
          <a:stretch>
            <a:fillRect/>
          </a:stretch>
        </p:blipFill>
        <p:spPr>
          <a:xfrm>
            <a:off x="7567064" y="758953"/>
            <a:ext cx="3750045" cy="5330650"/>
          </a:xfrm>
          <a:prstGeom prst="rect">
            <a:avLst/>
          </a:prstGeom>
        </p:spPr>
      </p:pic>
      <p:sp>
        <p:nvSpPr>
          <p:cNvPr id="21" name="Rectangle 20">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ooter Placeholder 4">
            <a:extLst>
              <a:ext uri="{FF2B5EF4-FFF2-40B4-BE49-F238E27FC236}">
                <a16:creationId xmlns:a16="http://schemas.microsoft.com/office/drawing/2014/main" id="{E5F0EF5D-6619-4EEF-8C84-0ED3200885AE}"/>
              </a:ext>
            </a:extLst>
          </p:cNvPr>
          <p:cNvSpPr>
            <a:spLocks noGrp="1"/>
          </p:cNvSpPr>
          <p:nvPr>
            <p:ph type="ftr" sz="quarter" idx="11"/>
          </p:nvPr>
        </p:nvSpPr>
        <p:spPr>
          <a:xfrm>
            <a:off x="3869268" y="6356350"/>
            <a:ext cx="5911517" cy="365125"/>
          </a:xfrm>
        </p:spPr>
        <p:txBody>
          <a:bodyPr vert="horz" lIns="91440" tIns="45720" rIns="91440" bIns="45720" rtlCol="0" anchor="ctr">
            <a:normAutofit/>
          </a:bodyPr>
          <a:lstStyle/>
          <a:p>
            <a:pPr algn="l" rtl="0">
              <a:spcAft>
                <a:spcPts val="600"/>
              </a:spcAft>
            </a:pPr>
            <a:r>
              <a:rPr lang="en-gb" b="0" i="0" u="none" kern="1200" baseline="0">
                <a:solidFill>
                  <a:schemeClr val="tx1">
                    <a:lumMod val="50000"/>
                    <a:lumOff val="50000"/>
                  </a:schemeClr>
                </a:solidFill>
                <a:latin typeface="+mn-lt"/>
                <a:ea typeface="+mn-ea"/>
                <a:cs typeface="+mn-cs"/>
              </a:rPr>
              <a:t>Home safety coaching</a:t>
            </a:r>
            <a:endParaRPr lang="en-gb" kern="1200" dirty="0">
              <a:solidFill>
                <a:schemeClr val="tx1">
                  <a:lumMod val="50000"/>
                  <a:lumOff val="50000"/>
                </a:schemeClr>
              </a:solidFill>
              <a:latin typeface="+mn-lt"/>
              <a:ea typeface="+mn-ea"/>
              <a:cs typeface="+mn-cs"/>
            </a:endParaRPr>
          </a:p>
        </p:txBody>
      </p:sp>
      <p:sp>
        <p:nvSpPr>
          <p:cNvPr id="6" name="Slide Number Placeholder 5">
            <a:extLst>
              <a:ext uri="{FF2B5EF4-FFF2-40B4-BE49-F238E27FC236}">
                <a16:creationId xmlns:a16="http://schemas.microsoft.com/office/drawing/2014/main" id="{DCD36D7F-4F19-416C-8E02-5D47EB429BEF}"/>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lgn="r" rtl="0">
              <a:spcAft>
                <a:spcPts val="600"/>
              </a:spcAft>
            </a:pPr>
            <a:fld id="{A7CD31F4-64FA-4BA0-9498-67783267A8C8}" type="slidenum">
              <a:rPr b="1" kern="1200">
                <a:solidFill>
                  <a:schemeClr val="accent1"/>
                </a:solidFill>
                <a:latin typeface="+mn-lt"/>
                <a:ea typeface="+mn-ea"/>
                <a:cs typeface="+mn-cs"/>
              </a:rPr>
              <a:pPr algn="r" rtl="0">
                <a:spcAft>
                  <a:spcPts val="600"/>
                </a:spcAft>
              </a:pPr>
              <a:t>14</a:t>
            </a:fld>
            <a:endParaRPr lang="en-gb" b="1" kern="1200" dirty="0">
              <a:solidFill>
                <a:schemeClr val="accent1"/>
              </a:solidFill>
              <a:latin typeface="+mn-lt"/>
              <a:ea typeface="+mn-ea"/>
              <a:cs typeface="+mn-cs"/>
            </a:endParaRPr>
          </a:p>
        </p:txBody>
      </p:sp>
      <p:pic>
        <p:nvPicPr>
          <p:cNvPr id="8" name="Picture 7">
            <a:extLst>
              <a:ext uri="{FF2B5EF4-FFF2-40B4-BE49-F238E27FC236}">
                <a16:creationId xmlns:a16="http://schemas.microsoft.com/office/drawing/2014/main" id="{3DDDBF50-EE41-4DDB-8F22-84ECA6BA5F40}"/>
              </a:ext>
            </a:extLst>
          </p:cNvPr>
          <p:cNvPicPr>
            <a:picLocks noChangeAspect="1"/>
          </p:cNvPicPr>
          <p:nvPr/>
        </p:nvPicPr>
        <p:blipFill>
          <a:blip r:embed="rId3"/>
          <a:stretch>
            <a:fillRect/>
          </a:stretch>
        </p:blipFill>
        <p:spPr>
          <a:xfrm>
            <a:off x="128337" y="1"/>
            <a:ext cx="1040063" cy="698628"/>
          </a:xfrm>
          <a:prstGeom prst="rect">
            <a:avLst/>
          </a:prstGeom>
        </p:spPr>
      </p:pic>
    </p:spTree>
    <p:extLst>
      <p:ext uri="{BB962C8B-B14F-4D97-AF65-F5344CB8AC3E}">
        <p14:creationId xmlns:p14="http://schemas.microsoft.com/office/powerpoint/2010/main" val="3014054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1A83BDD-A246-4DC8-B9E2-66BA5D81C95A}"/>
              </a:ext>
            </a:extLst>
          </p:cNvPr>
          <p:cNvSpPr>
            <a:spLocks noGrp="1"/>
          </p:cNvSpPr>
          <p:nvPr>
            <p:ph type="title"/>
          </p:nvPr>
        </p:nvSpPr>
        <p:spPr>
          <a:xfrm>
            <a:off x="300688" y="787115"/>
            <a:ext cx="6451110" cy="1255469"/>
          </a:xfrm>
        </p:spPr>
        <p:txBody>
          <a:bodyPr>
            <a:normAutofit/>
          </a:bodyPr>
          <a:lstStyle/>
          <a:p>
            <a:pPr rtl="0"/>
            <a:r>
              <a:rPr lang="en-gb" sz="3200" b="1" i="0" u="none" baseline="0" dirty="0"/>
              <a:t>Physical activity recommendations </a:t>
            </a:r>
          </a:p>
        </p:txBody>
      </p:sp>
      <p:sp>
        <p:nvSpPr>
          <p:cNvPr id="3" name="Content Placeholder 2">
            <a:extLst>
              <a:ext uri="{FF2B5EF4-FFF2-40B4-BE49-F238E27FC236}">
                <a16:creationId xmlns:a16="http://schemas.microsoft.com/office/drawing/2014/main" id="{01F52C31-F38F-4AAF-8233-951306353384}"/>
              </a:ext>
            </a:extLst>
          </p:cNvPr>
          <p:cNvSpPr>
            <a:spLocks noGrp="1"/>
          </p:cNvSpPr>
          <p:nvPr>
            <p:ph idx="1"/>
          </p:nvPr>
        </p:nvSpPr>
        <p:spPr>
          <a:xfrm>
            <a:off x="128337" y="2070100"/>
            <a:ext cx="6831263" cy="4084470"/>
          </a:xfrm>
        </p:spPr>
        <p:txBody>
          <a:bodyPr anchor="t">
            <a:normAutofit lnSpcReduction="10000"/>
          </a:bodyPr>
          <a:lstStyle/>
          <a:p>
            <a:pPr rtl="0">
              <a:lnSpc>
                <a:spcPct val="110000"/>
              </a:lnSpc>
              <a:buClr>
                <a:schemeClr val="bg1"/>
              </a:buClr>
              <a:buFont typeface="Arial" panose="020B0604020202020204" pitchFamily="34" charset="0"/>
              <a:buChar char="•"/>
            </a:pPr>
            <a:r>
              <a:rPr lang="en-gb" sz="1800" b="0" i="0" u="none" baseline="0" dirty="0">
                <a:solidFill>
                  <a:srgbClr val="FFFFFF"/>
                </a:solidFill>
              </a:rPr>
              <a:t>The new physical activity recommendations (2019) place greater emphasis on the importance of light physical activity, breaks in sedentary behaviour and adequate sleep.</a:t>
            </a:r>
          </a:p>
          <a:p>
            <a:pPr rtl="0">
              <a:lnSpc>
                <a:spcPct val="110000"/>
              </a:lnSpc>
              <a:buClr>
                <a:schemeClr val="bg1"/>
              </a:buClr>
              <a:buFont typeface="Arial" panose="020B0604020202020204" pitchFamily="34" charset="0"/>
              <a:buChar char="•"/>
            </a:pPr>
            <a:r>
              <a:rPr lang="en-gb" sz="1800" b="0" i="0" u="none" baseline="0" dirty="0">
                <a:solidFill>
                  <a:srgbClr val="FFFFFF"/>
                </a:solidFill>
              </a:rPr>
              <a:t>A total of 2 hours 30 minutes of moderate physical activity or 1 hour 15 minutes of vigorous physical activity per week.</a:t>
            </a:r>
          </a:p>
          <a:p>
            <a:pPr rtl="0">
              <a:lnSpc>
                <a:spcPct val="110000"/>
              </a:lnSpc>
              <a:buClr>
                <a:schemeClr val="bg1"/>
              </a:buClr>
              <a:buFont typeface="Arial" panose="020B0604020202020204" pitchFamily="34" charset="0"/>
              <a:buChar char="•"/>
            </a:pPr>
            <a:r>
              <a:rPr lang="en-gb" sz="1800" b="0" i="0" u="none" baseline="0" dirty="0">
                <a:solidFill>
                  <a:srgbClr val="FFFFFF"/>
                </a:solidFill>
              </a:rPr>
              <a:t>Muscle strength, balance and flexibility training is recommended 2–3 times per week. </a:t>
            </a:r>
          </a:p>
          <a:p>
            <a:pPr rtl="0">
              <a:lnSpc>
                <a:spcPct val="110000"/>
              </a:lnSpc>
              <a:buClr>
                <a:schemeClr val="bg1"/>
              </a:buClr>
              <a:buFont typeface="Arial" panose="020B0604020202020204" pitchFamily="34" charset="0"/>
              <a:buChar char="•"/>
            </a:pPr>
            <a:r>
              <a:rPr lang="en-gb" sz="1800" b="0" i="0" u="none" baseline="0" dirty="0">
                <a:solidFill>
                  <a:srgbClr val="FFFFFF"/>
                </a:solidFill>
              </a:rPr>
              <a:t>Even a little exercise is good for your health and ability to function, as long as it is regular.</a:t>
            </a:r>
            <a:endParaRPr lang="en-gb" altLang="fi-FI" sz="1800" dirty="0">
              <a:solidFill>
                <a:srgbClr val="FFFFFF"/>
              </a:solidFill>
            </a:endParaRPr>
          </a:p>
          <a:p>
            <a:pPr marL="0" indent="0" rtl="0">
              <a:lnSpc>
                <a:spcPct val="110000"/>
              </a:lnSpc>
              <a:buClr>
                <a:schemeClr val="bg1"/>
              </a:buClr>
              <a:buNone/>
            </a:pPr>
            <a:r>
              <a:rPr lang="en-gb" sz="1600" b="0" i="0" u="none" baseline="0" dirty="0">
                <a:solidFill>
                  <a:srgbClr val="FFFFFF"/>
                </a:solidFill>
                <a:hlinkClick r:id="rId3">
                  <a:extLst>
                    <a:ext uri="{A12FA001-AC4F-418D-AE19-62706E023703}">
                      <ahyp:hlinkClr xmlns:ahyp="http://schemas.microsoft.com/office/drawing/2018/hyperlinkcolor" val="tx"/>
                    </a:ext>
                  </a:extLst>
                </a:hlinkClick>
              </a:rPr>
              <a:t>https://ukkinstituutti.fi/en/products-services/physical-activity-recommendations/weekly-physical-activity-recommendation-for-18-64-year-olds/</a:t>
            </a:r>
            <a:endParaRPr lang="en-gb" sz="1600" dirty="0">
              <a:solidFill>
                <a:srgbClr val="FFFFFF"/>
              </a:solidFill>
            </a:endParaRPr>
          </a:p>
          <a:p>
            <a:endParaRPr lang="en-gb" sz="1400" dirty="0">
              <a:solidFill>
                <a:srgbClr val="FFFFFF"/>
              </a:solidFill>
            </a:endParaRPr>
          </a:p>
        </p:txBody>
      </p:sp>
      <p:pic>
        <p:nvPicPr>
          <p:cNvPr id="7" name="Picture 6" descr="A pyramid of colorful objects&#10;&#10;Description automatically generated with medium confidence">
            <a:extLst>
              <a:ext uri="{FF2B5EF4-FFF2-40B4-BE49-F238E27FC236}">
                <a16:creationId xmlns:a16="http://schemas.microsoft.com/office/drawing/2014/main" id="{4D8BB5E2-E0B1-DBBB-3C88-6581C1886FB3}"/>
              </a:ext>
            </a:extLst>
          </p:cNvPr>
          <p:cNvPicPr>
            <a:picLocks noChangeAspect="1"/>
          </p:cNvPicPr>
          <p:nvPr/>
        </p:nvPicPr>
        <p:blipFill rotWithShape="1">
          <a:blip r:embed="rId4">
            <a:extLst>
              <a:ext uri="{28A0092B-C50C-407E-A947-70E740481C1C}">
                <a14:useLocalDpi xmlns:a14="http://schemas.microsoft.com/office/drawing/2010/main" val="0"/>
              </a:ext>
            </a:extLst>
          </a:blip>
          <a:srcRect l="4703" r="4138" b="3"/>
          <a:stretch/>
        </p:blipFill>
        <p:spPr>
          <a:xfrm>
            <a:off x="7545032" y="759599"/>
            <a:ext cx="3778286" cy="5330650"/>
          </a:xfrm>
          <a:prstGeom prst="rect">
            <a:avLst/>
          </a:prstGeom>
        </p:spPr>
      </p:pic>
      <p:sp>
        <p:nvSpPr>
          <p:cNvPr id="4" name="Footer Placeholder 3">
            <a:extLst>
              <a:ext uri="{FF2B5EF4-FFF2-40B4-BE49-F238E27FC236}">
                <a16:creationId xmlns:a16="http://schemas.microsoft.com/office/drawing/2014/main" id="{51F618F1-77DA-4929-B136-FFDC89CD2CFB}"/>
              </a:ext>
            </a:extLst>
          </p:cNvPr>
          <p:cNvSpPr>
            <a:spLocks noGrp="1"/>
          </p:cNvSpPr>
          <p:nvPr>
            <p:ph type="ftr" sz="quarter" idx="11"/>
          </p:nvPr>
        </p:nvSpPr>
        <p:spPr>
          <a:xfrm>
            <a:off x="3869268" y="6356350"/>
            <a:ext cx="5911517" cy="365125"/>
          </a:xfrm>
        </p:spPr>
        <p:txBody>
          <a:bodyPr>
            <a:normAutofit/>
          </a:bodyPr>
          <a:lstStyle/>
          <a:p>
            <a:pPr rtl="0">
              <a:spcAft>
                <a:spcPts val="600"/>
              </a:spcAft>
            </a:pPr>
            <a:r>
              <a:rPr lang="en-gb" b="0" i="0" u="none" baseline="0"/>
              <a:t>Home safety coaching</a:t>
            </a:r>
          </a:p>
        </p:txBody>
      </p:sp>
      <p:sp>
        <p:nvSpPr>
          <p:cNvPr id="5" name="Slide Number Placeholder 4">
            <a:extLst>
              <a:ext uri="{FF2B5EF4-FFF2-40B4-BE49-F238E27FC236}">
                <a16:creationId xmlns:a16="http://schemas.microsoft.com/office/drawing/2014/main" id="{22F5EA82-663E-4E5C-BF5C-F812A053A217}"/>
              </a:ext>
            </a:extLst>
          </p:cNvPr>
          <p:cNvSpPr>
            <a:spLocks noGrp="1"/>
          </p:cNvSpPr>
          <p:nvPr>
            <p:ph type="sldNum" sz="quarter" idx="12"/>
          </p:nvPr>
        </p:nvSpPr>
        <p:spPr>
          <a:xfrm>
            <a:off x="10634135" y="6356350"/>
            <a:ext cx="1530927" cy="365125"/>
          </a:xfrm>
        </p:spPr>
        <p:txBody>
          <a:bodyPr>
            <a:normAutofit/>
          </a:bodyPr>
          <a:lstStyle/>
          <a:p>
            <a:pPr rtl="0">
              <a:spcAft>
                <a:spcPts val="600"/>
              </a:spcAft>
            </a:pPr>
            <a:fld id="{A7CD31F4-64FA-4BA0-9498-67783267A8C8}" type="slidenum">
              <a:rPr/>
              <a:pPr rtl="0">
                <a:spcAft>
                  <a:spcPts val="600"/>
                </a:spcAft>
              </a:pPr>
              <a:t>15</a:t>
            </a:fld>
            <a:endParaRPr lang="en-gb"/>
          </a:p>
        </p:txBody>
      </p:sp>
    </p:spTree>
    <p:extLst>
      <p:ext uri="{BB962C8B-B14F-4D97-AF65-F5344CB8AC3E}">
        <p14:creationId xmlns:p14="http://schemas.microsoft.com/office/powerpoint/2010/main" val="4010835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5" name="Rectangle 44">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F0D87B8-EAC1-4028-85CE-3288F468F5CF}"/>
              </a:ext>
            </a:extLst>
          </p:cNvPr>
          <p:cNvSpPr>
            <a:spLocks noGrp="1"/>
          </p:cNvSpPr>
          <p:nvPr>
            <p:ph type="ctrTitle"/>
          </p:nvPr>
        </p:nvSpPr>
        <p:spPr>
          <a:xfrm>
            <a:off x="1069848" y="1298448"/>
            <a:ext cx="6068070" cy="3255264"/>
          </a:xfrm>
        </p:spPr>
        <p:txBody>
          <a:bodyPr>
            <a:normAutofit/>
          </a:bodyPr>
          <a:lstStyle/>
          <a:p>
            <a:pPr algn="l" rtl="0"/>
            <a:r>
              <a:rPr lang="en-gb" sz="5400" b="1" i="0" u="none" baseline="0" dirty="0"/>
              <a:t>Prevention of home and leisure accidents</a:t>
            </a:r>
            <a:br>
              <a:rPr lang="en-gb" sz="5400" b="1" dirty="0"/>
            </a:br>
            <a:r>
              <a:rPr lang="en-gb" sz="5400" b="1" i="0" u="none" baseline="0" dirty="0"/>
              <a:t>– lifestyle: Nutrition</a:t>
            </a:r>
            <a:endParaRPr lang="en-gb" sz="5500" b="1" dirty="0"/>
          </a:p>
        </p:txBody>
      </p:sp>
      <p:sp>
        <p:nvSpPr>
          <p:cNvPr id="3" name="Subtitle 2">
            <a:extLst>
              <a:ext uri="{FF2B5EF4-FFF2-40B4-BE49-F238E27FC236}">
                <a16:creationId xmlns:a16="http://schemas.microsoft.com/office/drawing/2014/main" id="{3977DC02-815A-46E5-BF07-5631F5602E7F}"/>
              </a:ext>
            </a:extLst>
          </p:cNvPr>
          <p:cNvSpPr>
            <a:spLocks noGrp="1"/>
          </p:cNvSpPr>
          <p:nvPr>
            <p:ph type="subTitle" idx="1"/>
          </p:nvPr>
        </p:nvSpPr>
        <p:spPr>
          <a:xfrm>
            <a:off x="1100014" y="4670246"/>
            <a:ext cx="6037903" cy="914400"/>
          </a:xfrm>
        </p:spPr>
        <p:txBody>
          <a:bodyPr>
            <a:normAutofit/>
          </a:bodyPr>
          <a:lstStyle/>
          <a:p>
            <a:endParaRPr lang="en-gb" dirty="0"/>
          </a:p>
          <a:p>
            <a:endParaRPr lang="en-gb" dirty="0"/>
          </a:p>
        </p:txBody>
      </p:sp>
      <p:sp>
        <p:nvSpPr>
          <p:cNvPr id="47" name="Rectangle 46">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ooter Placeholder 11">
            <a:extLst>
              <a:ext uri="{FF2B5EF4-FFF2-40B4-BE49-F238E27FC236}">
                <a16:creationId xmlns:a16="http://schemas.microsoft.com/office/drawing/2014/main" id="{E88C9E35-E205-41A6-AE1F-FB8ECC12BD98}"/>
              </a:ext>
            </a:extLst>
          </p:cNvPr>
          <p:cNvSpPr>
            <a:spLocks noGrp="1"/>
          </p:cNvSpPr>
          <p:nvPr>
            <p:ph type="ftr" sz="quarter" idx="11"/>
          </p:nvPr>
        </p:nvSpPr>
        <p:spPr>
          <a:xfrm>
            <a:off x="3869268" y="6356350"/>
            <a:ext cx="5911517" cy="365125"/>
          </a:xfrm>
        </p:spPr>
        <p:txBody>
          <a:bodyPr>
            <a:normAutofit/>
          </a:bodyPr>
          <a:lstStyle/>
          <a:p>
            <a:pPr algn="l" rtl="0">
              <a:spcAft>
                <a:spcPts val="600"/>
              </a:spcAft>
            </a:pPr>
            <a:r>
              <a:rPr lang="en-gb" b="0" i="0" u="none" baseline="0"/>
              <a:t>Home safety coaching</a:t>
            </a:r>
          </a:p>
        </p:txBody>
      </p:sp>
      <p:sp>
        <p:nvSpPr>
          <p:cNvPr id="10" name="Slide Number Placeholder 9">
            <a:extLst>
              <a:ext uri="{FF2B5EF4-FFF2-40B4-BE49-F238E27FC236}">
                <a16:creationId xmlns:a16="http://schemas.microsoft.com/office/drawing/2014/main" id="{4E306001-A2E2-45B3-B995-631D11F9EB86}"/>
              </a:ext>
            </a:extLst>
          </p:cNvPr>
          <p:cNvSpPr>
            <a:spLocks noGrp="1"/>
          </p:cNvSpPr>
          <p:nvPr>
            <p:ph type="sldNum" sz="quarter" idx="12"/>
          </p:nvPr>
        </p:nvSpPr>
        <p:spPr>
          <a:xfrm>
            <a:off x="10634135" y="6356350"/>
            <a:ext cx="1530927" cy="365125"/>
          </a:xfrm>
        </p:spPr>
        <p:txBody>
          <a:bodyPr>
            <a:normAutofit/>
          </a:bodyPr>
          <a:lstStyle/>
          <a:p>
            <a:pPr algn="r" rtl="0">
              <a:spcAft>
                <a:spcPts val="600"/>
              </a:spcAft>
            </a:pPr>
            <a:fld id="{A7CD31F4-64FA-4BA0-9498-67783267A8C8}" type="slidenum">
              <a:rPr/>
              <a:pPr algn="r" rtl="0">
                <a:spcAft>
                  <a:spcPts val="600"/>
                </a:spcAft>
              </a:pPr>
              <a:t>16</a:t>
            </a:fld>
            <a:endParaRPr lang="en-gb"/>
          </a:p>
        </p:txBody>
      </p:sp>
      <p:pic>
        <p:nvPicPr>
          <p:cNvPr id="5" name="Picture 4" descr="A black cat with a tail&#10;&#10;Description automatically generated">
            <a:extLst>
              <a:ext uri="{FF2B5EF4-FFF2-40B4-BE49-F238E27FC236}">
                <a16:creationId xmlns:a16="http://schemas.microsoft.com/office/drawing/2014/main" id="{A809F39C-BEAA-7550-DD6E-BA4880FF5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8338" y="4003104"/>
            <a:ext cx="2312130" cy="1857756"/>
          </a:xfrm>
          <a:prstGeom prst="rect">
            <a:avLst/>
          </a:prstGeom>
        </p:spPr>
      </p:pic>
    </p:spTree>
    <p:extLst>
      <p:ext uri="{BB962C8B-B14F-4D97-AF65-F5344CB8AC3E}">
        <p14:creationId xmlns:p14="http://schemas.microsoft.com/office/powerpoint/2010/main" val="2670896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83BDD-A246-4DC8-B9E2-66BA5D81C95A}"/>
              </a:ext>
            </a:extLst>
          </p:cNvPr>
          <p:cNvSpPr>
            <a:spLocks noGrp="1"/>
          </p:cNvSpPr>
          <p:nvPr>
            <p:ph type="title"/>
          </p:nvPr>
        </p:nvSpPr>
        <p:spPr/>
        <p:txBody>
          <a:bodyPr>
            <a:normAutofit/>
          </a:bodyPr>
          <a:lstStyle/>
          <a:p>
            <a:pPr algn="l" rtl="0"/>
            <a:r>
              <a:rPr lang="en-gb" sz="3200" b="1" i="0" u="none" baseline="0" dirty="0"/>
              <a:t>Nutrition becomes more important with age </a:t>
            </a:r>
          </a:p>
        </p:txBody>
      </p:sp>
      <p:sp>
        <p:nvSpPr>
          <p:cNvPr id="3" name="Content Placeholder 2">
            <a:extLst>
              <a:ext uri="{FF2B5EF4-FFF2-40B4-BE49-F238E27FC236}">
                <a16:creationId xmlns:a16="http://schemas.microsoft.com/office/drawing/2014/main" id="{01F52C31-F38F-4AAF-8233-951306353384}"/>
              </a:ext>
            </a:extLst>
          </p:cNvPr>
          <p:cNvSpPr>
            <a:spLocks noGrp="1"/>
          </p:cNvSpPr>
          <p:nvPr>
            <p:ph idx="1"/>
          </p:nvPr>
        </p:nvSpPr>
        <p:spPr/>
        <p:txBody>
          <a:bodyPr/>
          <a:lstStyle/>
          <a:p>
            <a:pPr algn="l" rtl="0">
              <a:lnSpc>
                <a:spcPct val="100000"/>
              </a:lnSpc>
              <a:buFont typeface="Arial" panose="020B0604020202020204" pitchFamily="34" charset="0"/>
              <a:buChar char="•"/>
            </a:pPr>
            <a:r>
              <a:rPr lang="en-gb" sz="1800" b="0" i="0" u="none" baseline="0" dirty="0"/>
              <a:t>Too little energy intake or an unbalanced diet can have negative effects, such as reduced mobility, making you more susceptible to accidents. </a:t>
            </a:r>
          </a:p>
          <a:p>
            <a:pPr algn="l" rtl="0">
              <a:lnSpc>
                <a:spcPct val="100000"/>
              </a:lnSpc>
              <a:buFont typeface="Arial" panose="020B0604020202020204" pitchFamily="34" charset="0"/>
              <a:buChar char="•"/>
            </a:pPr>
            <a:r>
              <a:rPr lang="en-gb" sz="1800" b="0" i="0" u="none" baseline="0" dirty="0"/>
              <a:t>The importance of varied nutrition and adequate fluid intake becomes more pronounced in old age. </a:t>
            </a:r>
          </a:p>
          <a:p>
            <a:pPr algn="l" rtl="0">
              <a:lnSpc>
                <a:spcPct val="100000"/>
              </a:lnSpc>
              <a:buFont typeface="Arial" panose="020B0604020202020204" pitchFamily="34" charset="0"/>
              <a:buChar char="•"/>
            </a:pPr>
            <a:r>
              <a:rPr lang="en-gb" sz="1800" b="0" i="0" u="none" baseline="0" dirty="0"/>
              <a:t>Ageing also increases the risk of osteoporosis, which can be prevented by adequate calcium and vitamin D intake and physical activity that puts pressure on your bones.</a:t>
            </a:r>
          </a:p>
          <a:p>
            <a:pPr marL="0" indent="0" algn="l" rtl="0">
              <a:buNone/>
            </a:pPr>
            <a:endParaRPr lang="en-gb" dirty="0"/>
          </a:p>
        </p:txBody>
      </p:sp>
      <p:sp>
        <p:nvSpPr>
          <p:cNvPr id="4" name="Footer Placeholder 3">
            <a:extLst>
              <a:ext uri="{FF2B5EF4-FFF2-40B4-BE49-F238E27FC236}">
                <a16:creationId xmlns:a16="http://schemas.microsoft.com/office/drawing/2014/main" id="{51F618F1-77DA-4929-B136-FFDC89CD2CFB}"/>
              </a:ext>
            </a:extLst>
          </p:cNvPr>
          <p:cNvSpPr>
            <a:spLocks noGrp="1"/>
          </p:cNvSpPr>
          <p:nvPr>
            <p:ph type="ftr" sz="quarter" idx="11"/>
          </p:nvPr>
        </p:nvSpPr>
        <p:spPr/>
        <p:txBody>
          <a:bodyPr/>
          <a:lstStyle/>
          <a:p>
            <a:pPr algn="l" rtl="0"/>
            <a:r>
              <a:rPr lang="en-gb" b="0" i="0" u="none" baseline="0"/>
              <a:t>Home safety coaching, Safe Years guide (2016), THL</a:t>
            </a:r>
          </a:p>
        </p:txBody>
      </p:sp>
      <p:sp>
        <p:nvSpPr>
          <p:cNvPr id="5" name="Slide Number Placeholder 4">
            <a:extLst>
              <a:ext uri="{FF2B5EF4-FFF2-40B4-BE49-F238E27FC236}">
                <a16:creationId xmlns:a16="http://schemas.microsoft.com/office/drawing/2014/main" id="{22F5EA82-663E-4E5C-BF5C-F812A053A217}"/>
              </a:ext>
            </a:extLst>
          </p:cNvPr>
          <p:cNvSpPr>
            <a:spLocks noGrp="1"/>
          </p:cNvSpPr>
          <p:nvPr>
            <p:ph type="sldNum" sz="quarter" idx="12"/>
          </p:nvPr>
        </p:nvSpPr>
        <p:spPr/>
        <p:txBody>
          <a:bodyPr/>
          <a:lstStyle/>
          <a:p>
            <a:pPr algn="r" rtl="0"/>
            <a:fld id="{A7CD31F4-64FA-4BA0-9498-67783267A8C8}" type="slidenum">
              <a:rPr/>
              <a:t>17</a:t>
            </a:fld>
            <a:endParaRPr lang="en-gb" dirty="0"/>
          </a:p>
        </p:txBody>
      </p:sp>
    </p:spTree>
    <p:extLst>
      <p:ext uri="{BB962C8B-B14F-4D97-AF65-F5344CB8AC3E}">
        <p14:creationId xmlns:p14="http://schemas.microsoft.com/office/powerpoint/2010/main" val="4275567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pic>
        <p:nvPicPr>
          <p:cNvPr id="6" name="Picture Placeholder 13">
            <a:extLst>
              <a:ext uri="{FF2B5EF4-FFF2-40B4-BE49-F238E27FC236}">
                <a16:creationId xmlns:a16="http://schemas.microsoft.com/office/drawing/2014/main" id="{E3116C6F-2DA8-48ED-AAD2-A48413AC47D3}"/>
              </a:ext>
            </a:extLst>
          </p:cNvPr>
          <p:cNvPicPr>
            <a:picLocks noChangeAspect="1"/>
          </p:cNvPicPr>
          <p:nvPr/>
        </p:nvPicPr>
        <p:blipFill rotWithShape="1">
          <a:blip r:embed="rId3"/>
          <a:srcRect t="12528" r="9092" b="19274"/>
          <a:stretch/>
        </p:blipFill>
        <p:spPr>
          <a:xfrm>
            <a:off x="20" y="1"/>
            <a:ext cx="12188932" cy="6858000"/>
          </a:xfrm>
          <a:prstGeom prst="rect">
            <a:avLst/>
          </a:prstGeom>
        </p:spPr>
      </p:pic>
      <p:sp>
        <p:nvSpPr>
          <p:cNvPr id="13" name="Rectangle 12">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09599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1A83BDD-A246-4DC8-B9E2-66BA5D81C95A}"/>
              </a:ext>
            </a:extLst>
          </p:cNvPr>
          <p:cNvSpPr>
            <a:spLocks noGrp="1"/>
          </p:cNvSpPr>
          <p:nvPr>
            <p:ph type="title"/>
          </p:nvPr>
        </p:nvSpPr>
        <p:spPr>
          <a:xfrm>
            <a:off x="289248" y="1123837"/>
            <a:ext cx="5218209" cy="1255469"/>
          </a:xfrm>
        </p:spPr>
        <p:txBody>
          <a:bodyPr>
            <a:normAutofit fontScale="90000"/>
          </a:bodyPr>
          <a:lstStyle/>
          <a:p>
            <a:pPr algn="l" rtl="0"/>
            <a:r>
              <a:rPr lang="en-gb" b="1" i="0" u="none" baseline="0" dirty="0"/>
              <a:t>Nutrition recommendation </a:t>
            </a:r>
            <a:br>
              <a:rPr lang="en-gb" b="1" dirty="0"/>
            </a:br>
            <a:r>
              <a:rPr lang="en-gb" b="1" i="0" u="none" baseline="0" dirty="0"/>
              <a:t>for older people</a:t>
            </a:r>
            <a:endParaRPr lang="en-gb" sz="3300" b="1" dirty="0"/>
          </a:p>
        </p:txBody>
      </p:sp>
      <p:sp>
        <p:nvSpPr>
          <p:cNvPr id="3" name="Content Placeholder 2">
            <a:extLst>
              <a:ext uri="{FF2B5EF4-FFF2-40B4-BE49-F238E27FC236}">
                <a16:creationId xmlns:a16="http://schemas.microsoft.com/office/drawing/2014/main" id="{01F52C31-F38F-4AAF-8233-951306353384}"/>
              </a:ext>
            </a:extLst>
          </p:cNvPr>
          <p:cNvSpPr>
            <a:spLocks noGrp="1"/>
          </p:cNvSpPr>
          <p:nvPr>
            <p:ph idx="1"/>
          </p:nvPr>
        </p:nvSpPr>
        <p:spPr>
          <a:xfrm>
            <a:off x="289248" y="2510395"/>
            <a:ext cx="5218209" cy="3274586"/>
          </a:xfrm>
        </p:spPr>
        <p:txBody>
          <a:bodyPr anchor="t">
            <a:normAutofit/>
          </a:bodyPr>
          <a:lstStyle/>
          <a:p>
            <a:pPr lvl="0" algn="l" rtl="0">
              <a:lnSpc>
                <a:spcPct val="100000"/>
              </a:lnSpc>
              <a:buClr>
                <a:schemeClr val="bg1"/>
              </a:buClr>
              <a:buFont typeface="Arial" panose="020B0604020202020204" pitchFamily="34" charset="0"/>
              <a:buChar char="•"/>
            </a:pPr>
            <a:r>
              <a:rPr lang="en-gb" sz="1800" b="0" i="0" u="none" baseline="0" dirty="0">
                <a:solidFill>
                  <a:srgbClr val="FFFFFF"/>
                </a:solidFill>
              </a:rPr>
              <a:t>The amount of energy in the diet is proportionate to energy consumption.</a:t>
            </a:r>
          </a:p>
          <a:p>
            <a:pPr lvl="0" algn="l" rtl="0">
              <a:lnSpc>
                <a:spcPct val="100000"/>
              </a:lnSpc>
              <a:buClr>
                <a:schemeClr val="bg1"/>
              </a:buClr>
              <a:buFont typeface="Arial" panose="020B0604020202020204" pitchFamily="34" charset="0"/>
              <a:buChar char="•"/>
            </a:pPr>
            <a:r>
              <a:rPr lang="en-gb" sz="1800" b="0" i="0" u="none" baseline="0" dirty="0">
                <a:solidFill>
                  <a:srgbClr val="FFFFFF"/>
                </a:solidFill>
              </a:rPr>
              <a:t>The diet is varied, colourful and sufficiently rich in protein.</a:t>
            </a:r>
          </a:p>
          <a:p>
            <a:pPr lvl="0" algn="l" rtl="0">
              <a:lnSpc>
                <a:spcPct val="100000"/>
              </a:lnSpc>
              <a:buClr>
                <a:schemeClr val="bg1"/>
              </a:buClr>
              <a:buFont typeface="Arial" panose="020B0604020202020204" pitchFamily="34" charset="0"/>
              <a:buChar char="•"/>
            </a:pPr>
            <a:r>
              <a:rPr lang="en-gb" sz="1800" b="0" i="0" u="none" baseline="0" dirty="0">
                <a:solidFill>
                  <a:srgbClr val="FFFFFF"/>
                </a:solidFill>
              </a:rPr>
              <a:t>Moderate salt intake and good-quality fats are important for arterial health.</a:t>
            </a:r>
          </a:p>
          <a:p>
            <a:pPr lvl="0" algn="l" rtl="0">
              <a:lnSpc>
                <a:spcPct val="100000"/>
              </a:lnSpc>
              <a:buClr>
                <a:schemeClr val="bg1"/>
              </a:buClr>
              <a:buFont typeface="Arial" panose="020B0604020202020204" pitchFamily="34" charset="0"/>
              <a:buChar char="•"/>
            </a:pPr>
            <a:r>
              <a:rPr lang="en-gb" sz="1800" b="0" i="0" u="none" baseline="0" dirty="0">
                <a:solidFill>
                  <a:srgbClr val="FFFFFF"/>
                </a:solidFill>
              </a:rPr>
              <a:t>There is enough physical activity to increase energy consumption and maintain muscle strength.</a:t>
            </a:r>
          </a:p>
          <a:p>
            <a:pPr lvl="0" algn="l" rtl="0">
              <a:lnSpc>
                <a:spcPct val="100000"/>
              </a:lnSpc>
              <a:buClr>
                <a:schemeClr val="bg1"/>
              </a:buClr>
              <a:buFont typeface="Arial" panose="020B0604020202020204" pitchFamily="34" charset="0"/>
              <a:buChar char="•"/>
            </a:pPr>
            <a:r>
              <a:rPr lang="en-gb" sz="1800" b="0" i="0" u="none" baseline="0" dirty="0">
                <a:solidFill>
                  <a:srgbClr val="FFFFFF"/>
                </a:solidFill>
              </a:rPr>
              <a:t>Any weight loss is carried out slowly.</a:t>
            </a:r>
          </a:p>
          <a:p>
            <a:endParaRPr lang="en-gb" sz="1700" dirty="0">
              <a:solidFill>
                <a:srgbClr val="FFFFFF"/>
              </a:solidFill>
            </a:endParaRPr>
          </a:p>
        </p:txBody>
      </p:sp>
      <p:sp>
        <p:nvSpPr>
          <p:cNvPr id="15" name="Rectangle 14">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51F618F1-77DA-4929-B136-FFDC89CD2CFB}"/>
              </a:ext>
            </a:extLst>
          </p:cNvPr>
          <p:cNvSpPr>
            <a:spLocks noGrp="1"/>
          </p:cNvSpPr>
          <p:nvPr>
            <p:ph type="ftr" sz="quarter" idx="11"/>
          </p:nvPr>
        </p:nvSpPr>
        <p:spPr>
          <a:xfrm>
            <a:off x="3869268" y="6356350"/>
            <a:ext cx="5911517" cy="365125"/>
          </a:xfrm>
        </p:spPr>
        <p:txBody>
          <a:bodyPr>
            <a:normAutofit/>
          </a:bodyPr>
          <a:lstStyle/>
          <a:p>
            <a:pPr algn="l" rtl="0">
              <a:spcAft>
                <a:spcPts val="600"/>
              </a:spcAft>
            </a:pPr>
            <a:r>
              <a:rPr lang="en-gb" b="0" i="0" u="none" baseline="0">
                <a:solidFill>
                  <a:srgbClr val="FFFFFF"/>
                </a:solidFill>
              </a:rPr>
              <a:t>Home safety coaching, National Nutrition Council (2010)</a:t>
            </a:r>
          </a:p>
        </p:txBody>
      </p:sp>
      <p:sp>
        <p:nvSpPr>
          <p:cNvPr id="5" name="Slide Number Placeholder 4">
            <a:extLst>
              <a:ext uri="{FF2B5EF4-FFF2-40B4-BE49-F238E27FC236}">
                <a16:creationId xmlns:a16="http://schemas.microsoft.com/office/drawing/2014/main" id="{22F5EA82-663E-4E5C-BF5C-F812A053A217}"/>
              </a:ext>
            </a:extLst>
          </p:cNvPr>
          <p:cNvSpPr>
            <a:spLocks noGrp="1"/>
          </p:cNvSpPr>
          <p:nvPr>
            <p:ph type="sldNum" sz="quarter" idx="12"/>
          </p:nvPr>
        </p:nvSpPr>
        <p:spPr>
          <a:xfrm>
            <a:off x="10634135" y="6356350"/>
            <a:ext cx="1530927" cy="365125"/>
          </a:xfrm>
        </p:spPr>
        <p:txBody>
          <a:bodyPr>
            <a:normAutofit/>
          </a:bodyPr>
          <a:lstStyle/>
          <a:p>
            <a:pPr algn="r" rtl="0">
              <a:spcAft>
                <a:spcPts val="600"/>
              </a:spcAft>
            </a:pPr>
            <a:fld id="{A7CD31F4-64FA-4BA0-9498-67783267A8C8}" type="slidenum">
              <a:rPr>
                <a:solidFill>
                  <a:srgbClr val="FFFFFF"/>
                </a:solidFill>
              </a:rPr>
              <a:pPr algn="r" rtl="0">
                <a:spcAft>
                  <a:spcPts val="600"/>
                </a:spcAft>
              </a:pPr>
              <a:t>18</a:t>
            </a:fld>
            <a:endParaRPr lang="en-gb">
              <a:solidFill>
                <a:srgbClr val="FFFFFF"/>
              </a:solidFill>
            </a:endParaRPr>
          </a:p>
        </p:txBody>
      </p:sp>
      <p:pic>
        <p:nvPicPr>
          <p:cNvPr id="12" name="Picture 11">
            <a:extLst>
              <a:ext uri="{FF2B5EF4-FFF2-40B4-BE49-F238E27FC236}">
                <a16:creationId xmlns:a16="http://schemas.microsoft.com/office/drawing/2014/main" id="{E9ADE19E-75DE-4A9A-96A2-42F43BF3765B}"/>
              </a:ext>
            </a:extLst>
          </p:cNvPr>
          <p:cNvPicPr>
            <a:picLocks noChangeAspect="1"/>
          </p:cNvPicPr>
          <p:nvPr/>
        </p:nvPicPr>
        <p:blipFill>
          <a:blip r:embed="rId4"/>
          <a:stretch>
            <a:fillRect/>
          </a:stretch>
        </p:blipFill>
        <p:spPr>
          <a:xfrm>
            <a:off x="128337" y="1"/>
            <a:ext cx="1040063" cy="698628"/>
          </a:xfrm>
          <a:prstGeom prst="rect">
            <a:avLst/>
          </a:prstGeom>
        </p:spPr>
      </p:pic>
    </p:spTree>
    <p:extLst>
      <p:ext uri="{BB962C8B-B14F-4D97-AF65-F5344CB8AC3E}">
        <p14:creationId xmlns:p14="http://schemas.microsoft.com/office/powerpoint/2010/main" val="315486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1A83BDD-A246-4DC8-B9E2-66BA5D81C95A}"/>
              </a:ext>
            </a:extLst>
          </p:cNvPr>
          <p:cNvSpPr>
            <a:spLocks noGrp="1"/>
          </p:cNvSpPr>
          <p:nvPr>
            <p:ph type="title"/>
          </p:nvPr>
        </p:nvSpPr>
        <p:spPr>
          <a:xfrm>
            <a:off x="289248" y="1123837"/>
            <a:ext cx="6451110" cy="1255469"/>
          </a:xfrm>
        </p:spPr>
        <p:txBody>
          <a:bodyPr>
            <a:normAutofit/>
          </a:bodyPr>
          <a:lstStyle/>
          <a:p>
            <a:pPr algn="l" rtl="0"/>
            <a:r>
              <a:rPr lang="en-gb" sz="3200" b="1" i="0" u="none" baseline="0" dirty="0"/>
              <a:t>Nutrition recommendation for older people</a:t>
            </a:r>
            <a:endParaRPr lang="en-gb" sz="3200" b="1" dirty="0"/>
          </a:p>
        </p:txBody>
      </p:sp>
      <p:sp>
        <p:nvSpPr>
          <p:cNvPr id="3" name="Content Placeholder 2">
            <a:extLst>
              <a:ext uri="{FF2B5EF4-FFF2-40B4-BE49-F238E27FC236}">
                <a16:creationId xmlns:a16="http://schemas.microsoft.com/office/drawing/2014/main" id="{01F52C31-F38F-4AAF-8233-951306353384}"/>
              </a:ext>
            </a:extLst>
          </p:cNvPr>
          <p:cNvSpPr>
            <a:spLocks noGrp="1"/>
          </p:cNvSpPr>
          <p:nvPr>
            <p:ph idx="1"/>
          </p:nvPr>
        </p:nvSpPr>
        <p:spPr>
          <a:xfrm>
            <a:off x="289248" y="2510395"/>
            <a:ext cx="6451109" cy="3274586"/>
          </a:xfrm>
        </p:spPr>
        <p:txBody>
          <a:bodyPr anchor="t">
            <a:normAutofit fontScale="92500" lnSpcReduction="10000"/>
          </a:bodyPr>
          <a:lstStyle/>
          <a:p>
            <a:pPr marL="342900" lvl="0" indent="-342900" algn="l" defTabSz="457200" rtl="0">
              <a:lnSpc>
                <a:spcPct val="110000"/>
              </a:lnSpc>
              <a:spcBef>
                <a:spcPct val="20000"/>
              </a:spcBef>
              <a:buClrTx/>
              <a:buFont typeface="Arial" panose="020B0604020202020204" pitchFamily="34" charset="0"/>
              <a:buChar char="•"/>
            </a:pPr>
            <a:r>
              <a:rPr lang="en-gb" sz="1800" b="0" i="0" u="none" baseline="0" dirty="0">
                <a:solidFill>
                  <a:schemeClr val="bg1"/>
                </a:solidFill>
                <a:ea typeface="Arial"/>
                <a:cs typeface="Arial"/>
                <a:sym typeface="Arial"/>
              </a:rPr>
              <a:t>Ensuring adequate energy, protein and nutrient intake during illness.</a:t>
            </a:r>
          </a:p>
          <a:p>
            <a:pPr marL="342900" lvl="0" indent="-342900" algn="l" defTabSz="457200" rtl="0">
              <a:lnSpc>
                <a:spcPct val="110000"/>
              </a:lnSpc>
              <a:spcBef>
                <a:spcPct val="20000"/>
              </a:spcBef>
              <a:buClrTx/>
              <a:buFont typeface="Arial" panose="020B0604020202020204" pitchFamily="34" charset="0"/>
              <a:buChar char="•"/>
            </a:pPr>
            <a:r>
              <a:rPr lang="en-gb" sz="1800" b="0" i="0" u="none" baseline="0" dirty="0">
                <a:solidFill>
                  <a:schemeClr val="bg1"/>
                </a:solidFill>
                <a:ea typeface="Arial"/>
                <a:cs typeface="Arial"/>
                <a:sym typeface="Arial"/>
              </a:rPr>
              <a:t>Taking 20 micrograms of a vitamin D supplement per day all year round.</a:t>
            </a:r>
          </a:p>
          <a:p>
            <a:pPr marL="342900" lvl="0" indent="-342900" algn="l" defTabSz="457200" rtl="0">
              <a:lnSpc>
                <a:spcPct val="110000"/>
              </a:lnSpc>
              <a:spcBef>
                <a:spcPct val="20000"/>
              </a:spcBef>
              <a:buClrTx/>
              <a:buFont typeface="Arial" panose="020B0604020202020204" pitchFamily="34" charset="0"/>
              <a:buChar char="•"/>
            </a:pPr>
            <a:r>
              <a:rPr lang="en-gb" sz="1800" b="0" i="0" u="none" baseline="0" dirty="0">
                <a:solidFill>
                  <a:schemeClr val="bg1"/>
                </a:solidFill>
                <a:ea typeface="Arial"/>
                <a:cs typeface="Arial"/>
                <a:sym typeface="Arial"/>
              </a:rPr>
              <a:t>Taking care of your oral health.</a:t>
            </a:r>
          </a:p>
          <a:p>
            <a:pPr marL="342900" lvl="0" indent="-342900" algn="l" defTabSz="457200" rtl="0">
              <a:lnSpc>
                <a:spcPct val="110000"/>
              </a:lnSpc>
              <a:spcBef>
                <a:spcPct val="20000"/>
              </a:spcBef>
              <a:buClrTx/>
              <a:buFont typeface="Arial" panose="020B0604020202020204" pitchFamily="34" charset="0"/>
              <a:buChar char="•"/>
            </a:pPr>
            <a:r>
              <a:rPr lang="en-gb" sz="1800" b="0" i="0" u="none" baseline="0" dirty="0">
                <a:solidFill>
                  <a:schemeClr val="bg1"/>
                </a:solidFill>
                <a:ea typeface="Arial"/>
                <a:cs typeface="Arial"/>
                <a:sym typeface="Arial"/>
              </a:rPr>
              <a:t>The THL website provides research-based information on topics such as </a:t>
            </a:r>
            <a:endParaRPr lang="en-gb" sz="1800" dirty="0">
              <a:solidFill>
                <a:schemeClr val="bg1"/>
              </a:solidFill>
              <a:cs typeface="Arial"/>
            </a:endParaRPr>
          </a:p>
          <a:p>
            <a:pPr marL="742950" lvl="1" indent="-285750" algn="l" defTabSz="457200" rtl="0">
              <a:lnSpc>
                <a:spcPct val="110000"/>
              </a:lnSpc>
              <a:spcBef>
                <a:spcPct val="20000"/>
              </a:spcBef>
              <a:spcAft>
                <a:spcPts val="0"/>
              </a:spcAft>
              <a:buClrTx/>
              <a:buFont typeface="Arial" panose="020B0604020202020204" pitchFamily="34" charset="0"/>
              <a:buChar char="•"/>
            </a:pPr>
            <a:r>
              <a:rPr lang="en-gb" b="0" i="0" u="none" baseline="0" dirty="0">
                <a:solidFill>
                  <a:schemeClr val="bg1"/>
                </a:solidFill>
                <a:ea typeface="Arial"/>
                <a:cs typeface="Arial"/>
                <a:sym typeface="Arial"/>
              </a:rPr>
              <a:t>Nutrition for different age groups</a:t>
            </a:r>
            <a:endParaRPr lang="en-gb" dirty="0">
              <a:solidFill>
                <a:schemeClr val="bg1"/>
              </a:solidFill>
              <a:cs typeface="Arial"/>
            </a:endParaRPr>
          </a:p>
          <a:p>
            <a:pPr marL="742950" lvl="1" indent="-285750" algn="l" defTabSz="457200" rtl="0">
              <a:lnSpc>
                <a:spcPct val="110000"/>
              </a:lnSpc>
              <a:spcBef>
                <a:spcPct val="20000"/>
              </a:spcBef>
              <a:spcAft>
                <a:spcPts val="0"/>
              </a:spcAft>
              <a:buClrTx/>
              <a:buFont typeface="Arial" panose="020B0604020202020204" pitchFamily="34" charset="0"/>
              <a:buChar char="•"/>
            </a:pPr>
            <a:r>
              <a:rPr lang="en-gb" b="0" i="0" u="none" baseline="0" dirty="0">
                <a:solidFill>
                  <a:schemeClr val="bg1"/>
                </a:solidFill>
                <a:ea typeface="Arial"/>
                <a:cs typeface="Arial"/>
                <a:sym typeface="Arial"/>
              </a:rPr>
              <a:t>Food services</a:t>
            </a:r>
            <a:endParaRPr lang="en-gb" altLang="fi-FI" dirty="0">
              <a:solidFill>
                <a:schemeClr val="bg1"/>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742950" lvl="1" indent="-285750" algn="l" defTabSz="457200" rtl="0">
              <a:lnSpc>
                <a:spcPct val="110000"/>
              </a:lnSpc>
              <a:spcBef>
                <a:spcPct val="20000"/>
              </a:spcBef>
              <a:spcAft>
                <a:spcPts val="0"/>
              </a:spcAft>
              <a:buClrTx/>
              <a:buFont typeface="Arial" panose="020B0604020202020204" pitchFamily="34" charset="0"/>
              <a:buChar char="•"/>
            </a:pPr>
            <a:r>
              <a:rPr lang="en-gb" b="0" i="0" u="none" baseline="0" dirty="0" err="1">
                <a:solidFill>
                  <a:schemeClr val="bg1"/>
                </a:solidFill>
                <a:ea typeface="Arial" panose="020B0604020202020204" pitchFamily="34" charset="0"/>
                <a:cs typeface="Arial" panose="020B0604020202020204" pitchFamily="34" charset="0"/>
                <a:sym typeface="Arial" panose="020B0604020202020204" pitchFamily="34" charset="0"/>
                <a:hlinkClick r:id="rId3">
                  <a:extLst>
                    <a:ext uri="{A12FA001-AC4F-418D-AE19-62706E023703}">
                      <ahyp:hlinkClr xmlns:ahyp="http://schemas.microsoft.com/office/drawing/2018/hyperlinkcolor" val="tx"/>
                    </a:ext>
                  </a:extLst>
                </a:hlinkClick>
              </a:rPr>
              <a:t>Voimaa</a:t>
            </a:r>
            <a:r>
              <a:rPr lang="en-gb" b="0" i="0" u="none" baseline="0" dirty="0">
                <a:solidFill>
                  <a:schemeClr val="bg1"/>
                </a:solidFill>
                <a:ea typeface="Arial" panose="020B0604020202020204" pitchFamily="34" charset="0"/>
                <a:cs typeface="Arial" panose="020B0604020202020204" pitchFamily="34" charset="0"/>
                <a:sym typeface="Arial" panose="020B0604020202020204" pitchFamily="34" charset="0"/>
                <a:hlinkClick r:id="rId3">
                  <a:extLst>
                    <a:ext uri="{A12FA001-AC4F-418D-AE19-62706E023703}">
                      <ahyp:hlinkClr xmlns:ahyp="http://schemas.microsoft.com/office/drawing/2018/hyperlinkcolor" val="tx"/>
                    </a:ext>
                  </a:extLst>
                </a:hlinkClick>
              </a:rPr>
              <a:t> </a:t>
            </a:r>
            <a:r>
              <a:rPr lang="en-gb" b="0" i="0" u="none" baseline="0" dirty="0" err="1">
                <a:solidFill>
                  <a:schemeClr val="bg1"/>
                </a:solidFill>
                <a:ea typeface="Arial" panose="020B0604020202020204" pitchFamily="34" charset="0"/>
                <a:cs typeface="Arial" panose="020B0604020202020204" pitchFamily="34" charset="0"/>
                <a:sym typeface="Arial" panose="020B0604020202020204" pitchFamily="34" charset="0"/>
                <a:hlinkClick r:id="rId3">
                  <a:extLst>
                    <a:ext uri="{A12FA001-AC4F-418D-AE19-62706E023703}">
                      <ahyp:hlinkClr xmlns:ahyp="http://schemas.microsoft.com/office/drawing/2018/hyperlinkcolor" val="tx"/>
                    </a:ext>
                  </a:extLst>
                </a:hlinkClick>
              </a:rPr>
              <a:t>vanhuuteen</a:t>
            </a:r>
            <a:r>
              <a:rPr lang="en-gb" b="0" i="0" u="none" baseline="0" dirty="0">
                <a:solidFill>
                  <a:schemeClr val="bg1"/>
                </a:solidFill>
                <a:ea typeface="Arial" panose="020B0604020202020204" pitchFamily="34" charset="0"/>
                <a:cs typeface="Arial" panose="020B0604020202020204" pitchFamily="34" charset="0"/>
                <a:sym typeface="Arial" panose="020B0604020202020204" pitchFamily="34" charset="0"/>
                <a:hlinkClick r:id="rId3">
                  <a:extLst>
                    <a:ext uri="{A12FA001-AC4F-418D-AE19-62706E023703}">
                      <ahyp:hlinkClr xmlns:ahyp="http://schemas.microsoft.com/office/drawing/2018/hyperlinkcolor" val="tx"/>
                    </a:ext>
                  </a:extLst>
                </a:hlinkClick>
              </a:rPr>
              <a:t> </a:t>
            </a:r>
            <a:r>
              <a:rPr lang="en-gb" b="0" i="0" u="none" baseline="0" dirty="0" err="1">
                <a:solidFill>
                  <a:schemeClr val="bg1"/>
                </a:solidFill>
                <a:ea typeface="Arial" panose="020B0604020202020204" pitchFamily="34" charset="0"/>
                <a:cs typeface="Arial" panose="020B0604020202020204" pitchFamily="34" charset="0"/>
                <a:sym typeface="Arial" panose="020B0604020202020204" pitchFamily="34" charset="0"/>
                <a:hlinkClick r:id="rId3">
                  <a:extLst>
                    <a:ext uri="{A12FA001-AC4F-418D-AE19-62706E023703}">
                      <ahyp:hlinkClr xmlns:ahyp="http://schemas.microsoft.com/office/drawing/2018/hyperlinkcolor" val="tx"/>
                    </a:ext>
                  </a:extLst>
                </a:hlinkClick>
              </a:rPr>
              <a:t>ruoasta</a:t>
            </a:r>
            <a:r>
              <a:rPr lang="en-gb" b="0" i="0" u="none" baseline="0" dirty="0">
                <a:solidFill>
                  <a:schemeClr val="bg1"/>
                </a:solidFill>
                <a:ea typeface="Arial" panose="020B0604020202020204" pitchFamily="34" charset="0"/>
                <a:cs typeface="Arial" panose="020B0604020202020204" pitchFamily="34" charset="0"/>
                <a:sym typeface="Arial" panose="020B0604020202020204" pitchFamily="34" charset="0"/>
                <a:hlinkClick r:id="rId3">
                  <a:extLst>
                    <a:ext uri="{A12FA001-AC4F-418D-AE19-62706E023703}">
                      <ahyp:hlinkClr xmlns:ahyp="http://schemas.microsoft.com/office/drawing/2018/hyperlinkcolor" val="tx"/>
                    </a:ext>
                  </a:extLst>
                </a:hlinkClick>
              </a:rPr>
              <a:t> (Strength in old age from food, Age Institute brochure) </a:t>
            </a:r>
            <a:endParaRPr lang="en-gb" altLang="fi-FI" dirty="0">
              <a:solidFill>
                <a:schemeClr val="bg1"/>
              </a:solidFill>
              <a:cs typeface="Arial" panose="020B0604020202020204" pitchFamily="34" charset="0"/>
            </a:endParaRPr>
          </a:p>
          <a:p>
            <a:endParaRPr lang="en-gb" sz="1700" dirty="0">
              <a:solidFill>
                <a:srgbClr val="FFFFFF"/>
              </a:solidFill>
            </a:endParaRPr>
          </a:p>
        </p:txBody>
      </p:sp>
      <p:pic>
        <p:nvPicPr>
          <p:cNvPr id="7" name="Content Placeholder 5">
            <a:extLst>
              <a:ext uri="{FF2B5EF4-FFF2-40B4-BE49-F238E27FC236}">
                <a16:creationId xmlns:a16="http://schemas.microsoft.com/office/drawing/2014/main" id="{4EE08ADD-0A04-4E47-9A0F-83BAC1919F5A}"/>
              </a:ext>
            </a:extLst>
          </p:cNvPr>
          <p:cNvPicPr>
            <a:picLocks noChangeAspect="1"/>
          </p:cNvPicPr>
          <p:nvPr/>
        </p:nvPicPr>
        <p:blipFill rotWithShape="1">
          <a:blip r:embed="rId4"/>
          <a:srcRect l="25810" r="25992"/>
          <a:stretch/>
        </p:blipFill>
        <p:spPr>
          <a:xfrm>
            <a:off x="7545032" y="759599"/>
            <a:ext cx="3778286" cy="5330650"/>
          </a:xfrm>
          <a:prstGeom prst="rect">
            <a:avLst/>
          </a:prstGeom>
        </p:spPr>
      </p:pic>
      <p:sp>
        <p:nvSpPr>
          <p:cNvPr id="4" name="Footer Placeholder 3">
            <a:extLst>
              <a:ext uri="{FF2B5EF4-FFF2-40B4-BE49-F238E27FC236}">
                <a16:creationId xmlns:a16="http://schemas.microsoft.com/office/drawing/2014/main" id="{51F618F1-77DA-4929-B136-FFDC89CD2CFB}"/>
              </a:ext>
            </a:extLst>
          </p:cNvPr>
          <p:cNvSpPr>
            <a:spLocks noGrp="1"/>
          </p:cNvSpPr>
          <p:nvPr>
            <p:ph type="ftr" sz="quarter" idx="11"/>
          </p:nvPr>
        </p:nvSpPr>
        <p:spPr>
          <a:xfrm>
            <a:off x="3869268" y="6356350"/>
            <a:ext cx="5911517" cy="365125"/>
          </a:xfrm>
        </p:spPr>
        <p:txBody>
          <a:bodyPr>
            <a:normAutofit/>
          </a:bodyPr>
          <a:lstStyle/>
          <a:p>
            <a:pPr algn="l" rtl="0">
              <a:spcAft>
                <a:spcPts val="600"/>
              </a:spcAft>
            </a:pPr>
            <a:r>
              <a:rPr lang="en-gb" b="0" i="0" u="none" baseline="0"/>
              <a:t>Home safety coaching, National Nutrition Council (2010), photo: Evira</a:t>
            </a:r>
            <a:endParaRPr lang="en-gb" dirty="0"/>
          </a:p>
        </p:txBody>
      </p:sp>
      <p:sp>
        <p:nvSpPr>
          <p:cNvPr id="5" name="Slide Number Placeholder 4">
            <a:extLst>
              <a:ext uri="{FF2B5EF4-FFF2-40B4-BE49-F238E27FC236}">
                <a16:creationId xmlns:a16="http://schemas.microsoft.com/office/drawing/2014/main" id="{22F5EA82-663E-4E5C-BF5C-F812A053A217}"/>
              </a:ext>
            </a:extLst>
          </p:cNvPr>
          <p:cNvSpPr>
            <a:spLocks noGrp="1"/>
          </p:cNvSpPr>
          <p:nvPr>
            <p:ph type="sldNum" sz="quarter" idx="12"/>
          </p:nvPr>
        </p:nvSpPr>
        <p:spPr>
          <a:xfrm>
            <a:off x="10634135" y="6356350"/>
            <a:ext cx="1530927" cy="365125"/>
          </a:xfrm>
        </p:spPr>
        <p:txBody>
          <a:bodyPr>
            <a:normAutofit/>
          </a:bodyPr>
          <a:lstStyle/>
          <a:p>
            <a:pPr algn="r" rtl="0">
              <a:spcAft>
                <a:spcPts val="600"/>
              </a:spcAft>
            </a:pPr>
            <a:fld id="{A7CD31F4-64FA-4BA0-9498-67783267A8C8}" type="slidenum">
              <a:rPr/>
              <a:pPr algn="r" rtl="0">
                <a:spcAft>
                  <a:spcPts val="600"/>
                </a:spcAft>
              </a:pPr>
              <a:t>19</a:t>
            </a:fld>
            <a:endParaRPr lang="en-gb"/>
          </a:p>
        </p:txBody>
      </p:sp>
    </p:spTree>
    <p:extLst>
      <p:ext uri="{BB962C8B-B14F-4D97-AF65-F5344CB8AC3E}">
        <p14:creationId xmlns:p14="http://schemas.microsoft.com/office/powerpoint/2010/main" val="1172151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8684-9B5C-42C0-9810-97B36E916536}"/>
              </a:ext>
            </a:extLst>
          </p:cNvPr>
          <p:cNvSpPr>
            <a:spLocks noGrp="1"/>
          </p:cNvSpPr>
          <p:nvPr>
            <p:ph type="title"/>
          </p:nvPr>
        </p:nvSpPr>
        <p:spPr/>
        <p:txBody>
          <a:bodyPr>
            <a:normAutofit/>
          </a:bodyPr>
          <a:lstStyle/>
          <a:p>
            <a:pPr algn="l" rtl="0"/>
            <a:r>
              <a:rPr lang="en-gb" sz="3200" b="1" i="0" u="none" baseline="0" dirty="0"/>
              <a:t>Lifestyle factors in accident prevention </a:t>
            </a:r>
            <a:endParaRPr lang="en-gb" sz="3200" b="1" dirty="0"/>
          </a:p>
        </p:txBody>
      </p:sp>
      <p:sp>
        <p:nvSpPr>
          <p:cNvPr id="3" name="Content Placeholder 2">
            <a:extLst>
              <a:ext uri="{FF2B5EF4-FFF2-40B4-BE49-F238E27FC236}">
                <a16:creationId xmlns:a16="http://schemas.microsoft.com/office/drawing/2014/main" id="{A1AB8AEB-54DC-417B-82DB-B5F5ACBC0160}"/>
              </a:ext>
            </a:extLst>
          </p:cNvPr>
          <p:cNvSpPr>
            <a:spLocks noGrp="1"/>
          </p:cNvSpPr>
          <p:nvPr>
            <p:ph idx="1"/>
          </p:nvPr>
        </p:nvSpPr>
        <p:spPr/>
        <p:txBody>
          <a:bodyPr/>
          <a:lstStyle/>
          <a:p>
            <a:pPr algn="l" rtl="0">
              <a:lnSpc>
                <a:spcPct val="100000"/>
              </a:lnSpc>
              <a:buFont typeface="Arial" panose="020B0604020202020204" pitchFamily="34" charset="0"/>
              <a:buChar char="•"/>
            </a:pPr>
            <a:r>
              <a:rPr lang="en-gb" sz="1800" b="0" i="0" u="none" baseline="0" dirty="0"/>
              <a:t>In addition to keeping your home environment safe, you can prevent accidents by taking care of your health and ability to function: </a:t>
            </a:r>
          </a:p>
          <a:p>
            <a:pPr lvl="1" algn="l" rtl="0">
              <a:lnSpc>
                <a:spcPct val="100000"/>
              </a:lnSpc>
              <a:buFont typeface="Arial" panose="020B0604020202020204" pitchFamily="34" charset="0"/>
              <a:buChar char="•"/>
            </a:pPr>
            <a:r>
              <a:rPr lang="en-gb" b="0" i="0" u="none" baseline="0" dirty="0"/>
              <a:t>regular exercise</a:t>
            </a:r>
          </a:p>
          <a:p>
            <a:pPr lvl="1" algn="l" rtl="0">
              <a:lnSpc>
                <a:spcPct val="100000"/>
              </a:lnSpc>
              <a:buFont typeface="Arial" panose="020B0604020202020204" pitchFamily="34" charset="0"/>
              <a:buChar char="•"/>
            </a:pPr>
            <a:r>
              <a:rPr lang="en-gb" b="0" i="0" u="none" baseline="0" dirty="0"/>
              <a:t>avoiding rushing</a:t>
            </a:r>
          </a:p>
          <a:p>
            <a:pPr lvl="1" algn="l" rtl="0">
              <a:lnSpc>
                <a:spcPct val="100000"/>
              </a:lnSpc>
              <a:buFont typeface="Arial" panose="020B0604020202020204" pitchFamily="34" charset="0"/>
              <a:buChar char="•"/>
            </a:pPr>
            <a:r>
              <a:rPr lang="en-gb" b="0" i="0" u="none" baseline="0" dirty="0"/>
              <a:t>sufficient sleep</a:t>
            </a:r>
          </a:p>
          <a:p>
            <a:pPr lvl="1" algn="l" rtl="0">
              <a:lnSpc>
                <a:spcPct val="100000"/>
              </a:lnSpc>
              <a:buFont typeface="Arial" panose="020B0604020202020204" pitchFamily="34" charset="0"/>
              <a:buChar char="•"/>
            </a:pPr>
            <a:r>
              <a:rPr lang="en-gb" b="0" i="0" u="none" baseline="0" dirty="0"/>
              <a:t>varied nutrition</a:t>
            </a:r>
          </a:p>
          <a:p>
            <a:pPr lvl="1" algn="l" rtl="0">
              <a:lnSpc>
                <a:spcPct val="100000"/>
              </a:lnSpc>
              <a:buFont typeface="Arial" panose="020B0604020202020204" pitchFamily="34" charset="0"/>
              <a:buChar char="•"/>
            </a:pPr>
            <a:r>
              <a:rPr lang="en-gb" b="0" i="0" u="none" baseline="0" dirty="0"/>
              <a:t>abstinence from intoxicants</a:t>
            </a:r>
            <a:endParaRPr lang="en-gb" altLang="en-US" dirty="0"/>
          </a:p>
          <a:p>
            <a:pPr marL="0" indent="0" algn="l" rtl="0">
              <a:buNone/>
            </a:pPr>
            <a:endParaRPr lang="en-gb" dirty="0"/>
          </a:p>
        </p:txBody>
      </p:sp>
      <p:sp>
        <p:nvSpPr>
          <p:cNvPr id="5" name="Footer Placeholder 4">
            <a:extLst>
              <a:ext uri="{FF2B5EF4-FFF2-40B4-BE49-F238E27FC236}">
                <a16:creationId xmlns:a16="http://schemas.microsoft.com/office/drawing/2014/main" id="{03DE536B-78DC-4F33-915F-B3D628EE2A28}"/>
              </a:ext>
            </a:extLst>
          </p:cNvPr>
          <p:cNvSpPr>
            <a:spLocks noGrp="1"/>
          </p:cNvSpPr>
          <p:nvPr>
            <p:ph type="ftr" sz="quarter" idx="11"/>
          </p:nvPr>
        </p:nvSpPr>
        <p:spPr/>
        <p:txBody>
          <a:bodyPr/>
          <a:lstStyle/>
          <a:p>
            <a:pPr algn="l" rtl="0"/>
            <a:r>
              <a:rPr lang="en-gb" b="0" i="0" u="none" baseline="0"/>
              <a:t>Home safety coaching</a:t>
            </a:r>
            <a:endParaRPr lang="en-gb" dirty="0"/>
          </a:p>
        </p:txBody>
      </p:sp>
      <p:sp>
        <p:nvSpPr>
          <p:cNvPr id="4" name="Slide Number Placeholder 3">
            <a:extLst>
              <a:ext uri="{FF2B5EF4-FFF2-40B4-BE49-F238E27FC236}">
                <a16:creationId xmlns:a16="http://schemas.microsoft.com/office/drawing/2014/main" id="{6D5CA9F2-AEA4-40DC-A110-3E0E37460BD3}"/>
              </a:ext>
            </a:extLst>
          </p:cNvPr>
          <p:cNvSpPr>
            <a:spLocks noGrp="1"/>
          </p:cNvSpPr>
          <p:nvPr>
            <p:ph type="sldNum" sz="quarter" idx="12"/>
          </p:nvPr>
        </p:nvSpPr>
        <p:spPr/>
        <p:txBody>
          <a:bodyPr/>
          <a:lstStyle/>
          <a:p>
            <a:pPr algn="r" rtl="0"/>
            <a:fld id="{A7CD31F4-64FA-4BA0-9498-67783267A8C8}" type="slidenum">
              <a:rPr/>
              <a:t>2</a:t>
            </a:fld>
            <a:endParaRPr lang="en-gb" dirty="0"/>
          </a:p>
        </p:txBody>
      </p:sp>
    </p:spTree>
    <p:extLst>
      <p:ext uri="{BB962C8B-B14F-4D97-AF65-F5344CB8AC3E}">
        <p14:creationId xmlns:p14="http://schemas.microsoft.com/office/powerpoint/2010/main" val="4110241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Rectangle 13">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Footer Placeholder 1">
            <a:extLst>
              <a:ext uri="{FF2B5EF4-FFF2-40B4-BE49-F238E27FC236}">
                <a16:creationId xmlns:a16="http://schemas.microsoft.com/office/drawing/2014/main" id="{3724D9BB-6928-4A21-A7A4-F85759754C18}"/>
              </a:ext>
            </a:extLst>
          </p:cNvPr>
          <p:cNvSpPr>
            <a:spLocks noGrp="1"/>
          </p:cNvSpPr>
          <p:nvPr>
            <p:ph type="ftr" sz="quarter" idx="11"/>
          </p:nvPr>
        </p:nvSpPr>
        <p:spPr>
          <a:xfrm>
            <a:off x="3869268" y="6404118"/>
            <a:ext cx="5911517" cy="365125"/>
          </a:xfrm>
        </p:spPr>
        <p:txBody>
          <a:bodyPr>
            <a:normAutofit/>
          </a:bodyPr>
          <a:lstStyle/>
          <a:p>
            <a:pPr algn="l" rtl="0">
              <a:spcAft>
                <a:spcPts val="600"/>
              </a:spcAft>
            </a:pPr>
            <a:r>
              <a:rPr lang="en-gb" b="0" i="0" u="none" baseline="0">
                <a:solidFill>
                  <a:srgbClr val="FFFFFF"/>
                </a:solidFill>
              </a:rPr>
              <a:t>Home safety coaching</a:t>
            </a:r>
          </a:p>
        </p:txBody>
      </p:sp>
      <p:sp>
        <p:nvSpPr>
          <p:cNvPr id="3" name="Slide Number Placeholder 2">
            <a:extLst>
              <a:ext uri="{FF2B5EF4-FFF2-40B4-BE49-F238E27FC236}">
                <a16:creationId xmlns:a16="http://schemas.microsoft.com/office/drawing/2014/main" id="{8C996F07-879D-48E8-81F8-1153E0B9EA08}"/>
              </a:ext>
            </a:extLst>
          </p:cNvPr>
          <p:cNvSpPr>
            <a:spLocks noGrp="1"/>
          </p:cNvSpPr>
          <p:nvPr>
            <p:ph type="sldNum" sz="quarter" idx="12"/>
          </p:nvPr>
        </p:nvSpPr>
        <p:spPr>
          <a:xfrm>
            <a:off x="10634135" y="6356350"/>
            <a:ext cx="1530927" cy="365125"/>
          </a:xfrm>
        </p:spPr>
        <p:txBody>
          <a:bodyPr>
            <a:normAutofit/>
          </a:bodyPr>
          <a:lstStyle/>
          <a:p>
            <a:pPr algn="r" rtl="0">
              <a:spcAft>
                <a:spcPts val="600"/>
              </a:spcAft>
            </a:pPr>
            <a:fld id="{A7CD31F4-64FA-4BA0-9498-67783267A8C8}" type="slidenum">
              <a:rPr>
                <a:solidFill>
                  <a:srgbClr val="FFFFFF"/>
                </a:solidFill>
              </a:rPr>
              <a:pPr algn="r" rtl="0">
                <a:spcAft>
                  <a:spcPts val="600"/>
                </a:spcAft>
              </a:pPr>
              <a:t>20</a:t>
            </a:fld>
            <a:endParaRPr lang="en-gb">
              <a:solidFill>
                <a:srgbClr val="FFFFFF"/>
              </a:solidFill>
            </a:endParaRPr>
          </a:p>
        </p:txBody>
      </p:sp>
      <p:pic>
        <p:nvPicPr>
          <p:cNvPr id="5" name="Picture 4" descr="A black cat with a tail&#10;&#10;Description automatically generated">
            <a:extLst>
              <a:ext uri="{FF2B5EF4-FFF2-40B4-BE49-F238E27FC236}">
                <a16:creationId xmlns:a16="http://schemas.microsoft.com/office/drawing/2014/main" id="{9BD25457-5911-496A-5D86-084D1EF97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8056" y="1952244"/>
            <a:ext cx="3675888" cy="2953512"/>
          </a:xfrm>
          <a:prstGeom prst="rect">
            <a:avLst/>
          </a:prstGeom>
        </p:spPr>
      </p:pic>
    </p:spTree>
    <p:extLst>
      <p:ext uri="{BB962C8B-B14F-4D97-AF65-F5344CB8AC3E}">
        <p14:creationId xmlns:p14="http://schemas.microsoft.com/office/powerpoint/2010/main" val="2212541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5" name="Rectangle 44">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F0D87B8-EAC1-4028-85CE-3288F468F5CF}"/>
              </a:ext>
            </a:extLst>
          </p:cNvPr>
          <p:cNvSpPr>
            <a:spLocks noGrp="1"/>
          </p:cNvSpPr>
          <p:nvPr>
            <p:ph type="ctrTitle"/>
          </p:nvPr>
        </p:nvSpPr>
        <p:spPr>
          <a:xfrm>
            <a:off x="1069848" y="1298448"/>
            <a:ext cx="6068070" cy="3255264"/>
          </a:xfrm>
        </p:spPr>
        <p:txBody>
          <a:bodyPr>
            <a:normAutofit fontScale="90000"/>
          </a:bodyPr>
          <a:lstStyle/>
          <a:p>
            <a:pPr algn="l" rtl="0"/>
            <a:r>
              <a:rPr lang="en-gb" sz="5400" b="1" i="0" u="none" baseline="0" dirty="0"/>
              <a:t>Prevention of home and leisure accidents</a:t>
            </a:r>
            <a:br>
              <a:rPr lang="en-gb" sz="5400" b="1" dirty="0"/>
            </a:br>
            <a:r>
              <a:rPr lang="en-gb" sz="5400" b="1" i="0" u="none" baseline="0" dirty="0"/>
              <a:t>– lifestyle: Intoxicants and haste</a:t>
            </a:r>
            <a:endParaRPr lang="en-gb" sz="5500" b="1" dirty="0"/>
          </a:p>
        </p:txBody>
      </p:sp>
      <p:sp>
        <p:nvSpPr>
          <p:cNvPr id="3" name="Subtitle 2">
            <a:extLst>
              <a:ext uri="{FF2B5EF4-FFF2-40B4-BE49-F238E27FC236}">
                <a16:creationId xmlns:a16="http://schemas.microsoft.com/office/drawing/2014/main" id="{3977DC02-815A-46E5-BF07-5631F5602E7F}"/>
              </a:ext>
            </a:extLst>
          </p:cNvPr>
          <p:cNvSpPr>
            <a:spLocks noGrp="1"/>
          </p:cNvSpPr>
          <p:nvPr>
            <p:ph type="subTitle" idx="1"/>
          </p:nvPr>
        </p:nvSpPr>
        <p:spPr>
          <a:xfrm>
            <a:off x="1100014" y="4670246"/>
            <a:ext cx="6037903" cy="914400"/>
          </a:xfrm>
        </p:spPr>
        <p:txBody>
          <a:bodyPr>
            <a:normAutofit/>
          </a:bodyPr>
          <a:lstStyle/>
          <a:p>
            <a:endParaRPr lang="en-gb" dirty="0"/>
          </a:p>
          <a:p>
            <a:endParaRPr lang="en-gb" dirty="0"/>
          </a:p>
        </p:txBody>
      </p:sp>
      <p:sp>
        <p:nvSpPr>
          <p:cNvPr id="47" name="Rectangle 46">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ooter Placeholder 11">
            <a:extLst>
              <a:ext uri="{FF2B5EF4-FFF2-40B4-BE49-F238E27FC236}">
                <a16:creationId xmlns:a16="http://schemas.microsoft.com/office/drawing/2014/main" id="{E88C9E35-E205-41A6-AE1F-FB8ECC12BD98}"/>
              </a:ext>
            </a:extLst>
          </p:cNvPr>
          <p:cNvSpPr>
            <a:spLocks noGrp="1"/>
          </p:cNvSpPr>
          <p:nvPr>
            <p:ph type="ftr" sz="quarter" idx="11"/>
          </p:nvPr>
        </p:nvSpPr>
        <p:spPr>
          <a:xfrm>
            <a:off x="3869268" y="6356350"/>
            <a:ext cx="5911517" cy="365125"/>
          </a:xfrm>
        </p:spPr>
        <p:txBody>
          <a:bodyPr>
            <a:normAutofit/>
          </a:bodyPr>
          <a:lstStyle/>
          <a:p>
            <a:pPr algn="l" rtl="0">
              <a:spcAft>
                <a:spcPts val="600"/>
              </a:spcAft>
            </a:pPr>
            <a:r>
              <a:rPr lang="en-gb" b="0" i="0" u="none" baseline="0"/>
              <a:t>Home safety coaching</a:t>
            </a:r>
          </a:p>
        </p:txBody>
      </p:sp>
      <p:sp>
        <p:nvSpPr>
          <p:cNvPr id="10" name="Slide Number Placeholder 9">
            <a:extLst>
              <a:ext uri="{FF2B5EF4-FFF2-40B4-BE49-F238E27FC236}">
                <a16:creationId xmlns:a16="http://schemas.microsoft.com/office/drawing/2014/main" id="{4E306001-A2E2-45B3-B995-631D11F9EB86}"/>
              </a:ext>
            </a:extLst>
          </p:cNvPr>
          <p:cNvSpPr>
            <a:spLocks noGrp="1"/>
          </p:cNvSpPr>
          <p:nvPr>
            <p:ph type="sldNum" sz="quarter" idx="12"/>
          </p:nvPr>
        </p:nvSpPr>
        <p:spPr>
          <a:xfrm>
            <a:off x="10634135" y="6356350"/>
            <a:ext cx="1530927" cy="365125"/>
          </a:xfrm>
        </p:spPr>
        <p:txBody>
          <a:bodyPr>
            <a:normAutofit/>
          </a:bodyPr>
          <a:lstStyle/>
          <a:p>
            <a:pPr algn="r" rtl="0">
              <a:spcAft>
                <a:spcPts val="600"/>
              </a:spcAft>
            </a:pPr>
            <a:fld id="{A7CD31F4-64FA-4BA0-9498-67783267A8C8}" type="slidenum">
              <a:rPr/>
              <a:pPr algn="r" rtl="0">
                <a:spcAft>
                  <a:spcPts val="600"/>
                </a:spcAft>
              </a:pPr>
              <a:t>3</a:t>
            </a:fld>
            <a:endParaRPr lang="en-gb"/>
          </a:p>
        </p:txBody>
      </p:sp>
      <p:pic>
        <p:nvPicPr>
          <p:cNvPr id="5" name="Picture 4" descr="A black cat with a tail&#10;&#10;Description automatically generated">
            <a:extLst>
              <a:ext uri="{FF2B5EF4-FFF2-40B4-BE49-F238E27FC236}">
                <a16:creationId xmlns:a16="http://schemas.microsoft.com/office/drawing/2014/main" id="{A809F39C-BEAA-7550-DD6E-BA4880FF5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8338" y="4003104"/>
            <a:ext cx="2312130" cy="1857756"/>
          </a:xfrm>
          <a:prstGeom prst="rect">
            <a:avLst/>
          </a:prstGeom>
        </p:spPr>
      </p:pic>
    </p:spTree>
    <p:extLst>
      <p:ext uri="{BB962C8B-B14F-4D97-AF65-F5344CB8AC3E}">
        <p14:creationId xmlns:p14="http://schemas.microsoft.com/office/powerpoint/2010/main" val="3597551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325A3-3F6A-4907-A046-806AFA3F5366}"/>
              </a:ext>
            </a:extLst>
          </p:cNvPr>
          <p:cNvSpPr>
            <a:spLocks noGrp="1"/>
          </p:cNvSpPr>
          <p:nvPr>
            <p:ph type="title"/>
          </p:nvPr>
        </p:nvSpPr>
        <p:spPr/>
        <p:txBody>
          <a:bodyPr>
            <a:normAutofit/>
          </a:bodyPr>
          <a:lstStyle/>
          <a:p>
            <a:pPr algn="l" rtl="0"/>
            <a:r>
              <a:rPr lang="en-gb" sz="3200" b="1" i="0" u="none" baseline="0" dirty="0"/>
              <a:t>Intoxicants and accident risks</a:t>
            </a:r>
            <a:endParaRPr lang="en-gb" sz="3200" b="1" dirty="0"/>
          </a:p>
        </p:txBody>
      </p:sp>
      <p:sp>
        <p:nvSpPr>
          <p:cNvPr id="3" name="Content Placeholder 2">
            <a:extLst>
              <a:ext uri="{FF2B5EF4-FFF2-40B4-BE49-F238E27FC236}">
                <a16:creationId xmlns:a16="http://schemas.microsoft.com/office/drawing/2014/main" id="{08F735A7-CFAB-46DD-BCCE-9360D3132870}"/>
              </a:ext>
            </a:extLst>
          </p:cNvPr>
          <p:cNvSpPr>
            <a:spLocks noGrp="1"/>
          </p:cNvSpPr>
          <p:nvPr>
            <p:ph idx="1"/>
          </p:nvPr>
        </p:nvSpPr>
        <p:spPr/>
        <p:txBody>
          <a:bodyPr>
            <a:normAutofit/>
          </a:bodyPr>
          <a:lstStyle/>
          <a:p>
            <a:pPr algn="l" rtl="0">
              <a:lnSpc>
                <a:spcPct val="100000"/>
              </a:lnSpc>
              <a:buFont typeface="Arial" panose="020B0604020202020204" pitchFamily="34" charset="0"/>
              <a:buChar char="•"/>
            </a:pPr>
            <a:r>
              <a:rPr lang="en-gb" sz="1800" b="0" i="0" u="none" baseline="0" dirty="0"/>
              <a:t>Decrease in capability</a:t>
            </a:r>
          </a:p>
          <a:p>
            <a:pPr algn="l" rtl="0">
              <a:lnSpc>
                <a:spcPct val="100000"/>
              </a:lnSpc>
              <a:buFont typeface="Arial" panose="020B0604020202020204" pitchFamily="34" charset="0"/>
              <a:buChar char="•"/>
            </a:pPr>
            <a:r>
              <a:rPr lang="en-gb" sz="1800" b="0" i="0" u="none" baseline="0" dirty="0"/>
              <a:t>Central nervous system depression</a:t>
            </a:r>
          </a:p>
          <a:p>
            <a:pPr algn="l" rtl="0">
              <a:lnSpc>
                <a:spcPct val="100000"/>
              </a:lnSpc>
              <a:buFont typeface="Arial" panose="020B0604020202020204" pitchFamily="34" charset="0"/>
              <a:buChar char="•"/>
            </a:pPr>
            <a:r>
              <a:rPr lang="en-gb" sz="1800" b="0" i="0" u="none" baseline="0" dirty="0"/>
              <a:t>Loss of coordination</a:t>
            </a:r>
          </a:p>
          <a:p>
            <a:pPr algn="l" rtl="0">
              <a:lnSpc>
                <a:spcPct val="100000"/>
              </a:lnSpc>
              <a:buFont typeface="Arial" panose="020B0604020202020204" pitchFamily="34" charset="0"/>
              <a:buChar char="•"/>
            </a:pPr>
            <a:r>
              <a:rPr lang="en-gb" sz="1800" b="0" i="0" u="none" baseline="0" dirty="0"/>
              <a:t>Increased impulsiveness</a:t>
            </a:r>
          </a:p>
          <a:p>
            <a:pPr algn="l" rtl="0">
              <a:lnSpc>
                <a:spcPct val="100000"/>
              </a:lnSpc>
              <a:buFont typeface="Arial" panose="020B0604020202020204" pitchFamily="34" charset="0"/>
              <a:buChar char="•"/>
            </a:pPr>
            <a:r>
              <a:rPr lang="en-gb" sz="1800" b="0" i="0" u="none" baseline="0" dirty="0"/>
              <a:t>Deterioration of judgement</a:t>
            </a:r>
          </a:p>
          <a:p>
            <a:pPr algn="l" rtl="0">
              <a:lnSpc>
                <a:spcPct val="100000"/>
              </a:lnSpc>
              <a:buFont typeface="Arial" panose="020B0604020202020204" pitchFamily="34" charset="0"/>
              <a:buChar char="•"/>
            </a:pPr>
            <a:r>
              <a:rPr lang="en-gb" sz="1800" b="0" i="0" u="none" baseline="0" dirty="0"/>
              <a:t>Increased risk-taking</a:t>
            </a:r>
          </a:p>
          <a:p>
            <a:pPr algn="l" rtl="0">
              <a:lnSpc>
                <a:spcPct val="100000"/>
              </a:lnSpc>
              <a:buFont typeface="Arial" panose="020B0604020202020204" pitchFamily="34" charset="0"/>
              <a:buChar char="•"/>
            </a:pPr>
            <a:r>
              <a:rPr lang="en-gb" sz="1800" b="0" i="0" u="none" baseline="0" dirty="0"/>
              <a:t>Distorted perception of one’s own skills</a:t>
            </a:r>
          </a:p>
        </p:txBody>
      </p:sp>
      <p:sp>
        <p:nvSpPr>
          <p:cNvPr id="5" name="Footer Placeholder 4">
            <a:extLst>
              <a:ext uri="{FF2B5EF4-FFF2-40B4-BE49-F238E27FC236}">
                <a16:creationId xmlns:a16="http://schemas.microsoft.com/office/drawing/2014/main" id="{3512DC27-CBA4-4B90-B2D0-070B91EEE174}"/>
              </a:ext>
            </a:extLst>
          </p:cNvPr>
          <p:cNvSpPr>
            <a:spLocks noGrp="1"/>
          </p:cNvSpPr>
          <p:nvPr>
            <p:ph type="ftr" sz="quarter" idx="11"/>
          </p:nvPr>
        </p:nvSpPr>
        <p:spPr/>
        <p:txBody>
          <a:bodyPr/>
          <a:lstStyle/>
          <a:p>
            <a:pPr algn="l" rtl="0"/>
            <a:r>
              <a:rPr lang="en-gb" b="0" i="0" u="none" baseline="0"/>
              <a:t>Home safety coaching, Korpilahti and Kolehmainen, THL (2016)</a:t>
            </a:r>
          </a:p>
        </p:txBody>
      </p:sp>
      <p:sp>
        <p:nvSpPr>
          <p:cNvPr id="4" name="Slide Number Placeholder 3">
            <a:extLst>
              <a:ext uri="{FF2B5EF4-FFF2-40B4-BE49-F238E27FC236}">
                <a16:creationId xmlns:a16="http://schemas.microsoft.com/office/drawing/2014/main" id="{C917BDA2-DBE8-4BF6-9717-B7D4CE952A5F}"/>
              </a:ext>
            </a:extLst>
          </p:cNvPr>
          <p:cNvSpPr>
            <a:spLocks noGrp="1"/>
          </p:cNvSpPr>
          <p:nvPr>
            <p:ph type="sldNum" sz="quarter" idx="12"/>
          </p:nvPr>
        </p:nvSpPr>
        <p:spPr/>
        <p:txBody>
          <a:bodyPr/>
          <a:lstStyle/>
          <a:p>
            <a:pPr algn="r" rtl="0"/>
            <a:fld id="{A7CD31F4-64FA-4BA0-9498-67783267A8C8}" type="slidenum">
              <a:rPr/>
              <a:t>4</a:t>
            </a:fld>
            <a:endParaRPr lang="en-gb" dirty="0"/>
          </a:p>
        </p:txBody>
      </p:sp>
    </p:spTree>
    <p:extLst>
      <p:ext uri="{BB962C8B-B14F-4D97-AF65-F5344CB8AC3E}">
        <p14:creationId xmlns:p14="http://schemas.microsoft.com/office/powerpoint/2010/main" val="1157677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41F7-7CE4-4BDF-B7E8-27919FFEE16A}"/>
              </a:ext>
            </a:extLst>
          </p:cNvPr>
          <p:cNvSpPr>
            <a:spLocks noGrp="1"/>
          </p:cNvSpPr>
          <p:nvPr>
            <p:ph type="title"/>
          </p:nvPr>
        </p:nvSpPr>
        <p:spPr>
          <a:xfrm>
            <a:off x="252919" y="1123837"/>
            <a:ext cx="2947482" cy="4601183"/>
          </a:xfrm>
        </p:spPr>
        <p:txBody>
          <a:bodyPr>
            <a:normAutofit/>
          </a:bodyPr>
          <a:lstStyle/>
          <a:p>
            <a:pPr algn="l" rtl="0"/>
            <a:r>
              <a:rPr lang="en-gb" sz="3200" b="1" i="0" u="none" baseline="0" dirty="0"/>
              <a:t>Intoxication often involved in accidents</a:t>
            </a:r>
            <a:endParaRPr lang="en-gb" sz="3200" dirty="0"/>
          </a:p>
        </p:txBody>
      </p:sp>
      <p:sp>
        <p:nvSpPr>
          <p:cNvPr id="6" name="Footer Placeholder 5">
            <a:extLst>
              <a:ext uri="{FF2B5EF4-FFF2-40B4-BE49-F238E27FC236}">
                <a16:creationId xmlns:a16="http://schemas.microsoft.com/office/drawing/2014/main" id="{569E2892-2848-43C2-A1A8-3E4AD7C20676}"/>
              </a:ext>
            </a:extLst>
          </p:cNvPr>
          <p:cNvSpPr>
            <a:spLocks noGrp="1"/>
          </p:cNvSpPr>
          <p:nvPr>
            <p:ph type="ftr" sz="quarter" idx="11"/>
          </p:nvPr>
        </p:nvSpPr>
        <p:spPr>
          <a:xfrm>
            <a:off x="3667126" y="6356350"/>
            <a:ext cx="6113660" cy="365125"/>
          </a:xfrm>
        </p:spPr>
        <p:txBody>
          <a:bodyPr>
            <a:normAutofit/>
          </a:bodyPr>
          <a:lstStyle/>
          <a:p>
            <a:pPr algn="l" rtl="0">
              <a:spcAft>
                <a:spcPts val="600"/>
              </a:spcAft>
            </a:pPr>
            <a:r>
              <a:rPr lang="en-gb" b="0" i="0" u="none" baseline="0"/>
              <a:t>Home safety coaching, Statistics Finland causes of death</a:t>
            </a:r>
          </a:p>
          <a:p>
            <a:pPr algn="l" rtl="0">
              <a:spcAft>
                <a:spcPts val="600"/>
              </a:spcAft>
            </a:pPr>
            <a:endParaRPr lang="en-gb" dirty="0"/>
          </a:p>
        </p:txBody>
      </p:sp>
      <p:sp>
        <p:nvSpPr>
          <p:cNvPr id="5" name="Slide Number Placeholder 4">
            <a:extLst>
              <a:ext uri="{FF2B5EF4-FFF2-40B4-BE49-F238E27FC236}">
                <a16:creationId xmlns:a16="http://schemas.microsoft.com/office/drawing/2014/main" id="{34EC3D7E-4DF4-4567-A94C-82A5F63690C3}"/>
              </a:ext>
            </a:extLst>
          </p:cNvPr>
          <p:cNvSpPr>
            <a:spLocks noGrp="1"/>
          </p:cNvSpPr>
          <p:nvPr>
            <p:ph type="sldNum" sz="quarter" idx="12"/>
          </p:nvPr>
        </p:nvSpPr>
        <p:spPr>
          <a:xfrm>
            <a:off x="10634135" y="6356350"/>
            <a:ext cx="1530927" cy="365125"/>
          </a:xfrm>
        </p:spPr>
        <p:txBody>
          <a:bodyPr>
            <a:normAutofit/>
          </a:bodyPr>
          <a:lstStyle/>
          <a:p>
            <a:pPr algn="r" rtl="0">
              <a:spcAft>
                <a:spcPts val="600"/>
              </a:spcAft>
            </a:pPr>
            <a:fld id="{A7CD31F4-64FA-4BA0-9498-67783267A8C8}" type="slidenum">
              <a:rPr/>
              <a:pPr algn="r" rtl="0">
                <a:spcAft>
                  <a:spcPts val="600"/>
                </a:spcAft>
              </a:pPr>
              <a:t>5</a:t>
            </a:fld>
            <a:endParaRPr lang="en-gb"/>
          </a:p>
        </p:txBody>
      </p:sp>
      <p:graphicFrame>
        <p:nvGraphicFramePr>
          <p:cNvPr id="11" name="Chart 2">
            <a:extLst>
              <a:ext uri="{FF2B5EF4-FFF2-40B4-BE49-F238E27FC236}">
                <a16:creationId xmlns:a16="http://schemas.microsoft.com/office/drawing/2014/main" id="{9AD3A8E7-3B5B-4382-801A-D7A1DDA000DB}"/>
              </a:ext>
            </a:extLst>
          </p:cNvPr>
          <p:cNvGraphicFramePr>
            <a:graphicFrameLocks noGrp="1"/>
          </p:cNvGraphicFramePr>
          <p:nvPr>
            <p:ph idx="1"/>
            <p:extLst>
              <p:ext uri="{D42A27DB-BD31-4B8C-83A1-F6EECF244321}">
                <p14:modId xmlns:p14="http://schemas.microsoft.com/office/powerpoint/2010/main" val="1240074522"/>
              </p:ext>
            </p:extLst>
          </p:nvPr>
        </p:nvGraphicFramePr>
        <p:xfrm>
          <a:off x="3474720" y="773723"/>
          <a:ext cx="8013443" cy="519906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22BC2E18-A0E1-9BF8-03DB-BE623AE1FFC5}"/>
              </a:ext>
            </a:extLst>
          </p:cNvPr>
          <p:cNvSpPr txBox="1"/>
          <p:nvPr/>
        </p:nvSpPr>
        <p:spPr>
          <a:xfrm>
            <a:off x="10824628" y="1177224"/>
            <a:ext cx="574970" cy="261610"/>
          </a:xfrm>
          <a:prstGeom prst="rect">
            <a:avLst/>
          </a:prstGeom>
          <a:solidFill>
            <a:schemeClr val="bg1"/>
          </a:solidFill>
        </p:spPr>
        <p:txBody>
          <a:bodyPr wrap="square" rtlCol="0">
            <a:spAutoFit/>
          </a:bodyPr>
          <a:lstStyle/>
          <a:p>
            <a:r>
              <a:rPr lang="fi-FI" sz="1100" dirty="0"/>
              <a:t>Total</a:t>
            </a:r>
            <a:endParaRPr lang="fi-FI" sz="1600" dirty="0"/>
          </a:p>
        </p:txBody>
      </p:sp>
    </p:spTree>
    <p:extLst>
      <p:ext uri="{BB962C8B-B14F-4D97-AF65-F5344CB8AC3E}">
        <p14:creationId xmlns:p14="http://schemas.microsoft.com/office/powerpoint/2010/main" val="3894069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552A0-6529-4C72-9CCB-995B6D008B9F}"/>
              </a:ext>
            </a:extLst>
          </p:cNvPr>
          <p:cNvSpPr>
            <a:spLocks noGrp="1"/>
          </p:cNvSpPr>
          <p:nvPr>
            <p:ph type="title"/>
          </p:nvPr>
        </p:nvSpPr>
        <p:spPr>
          <a:xfrm>
            <a:off x="252919" y="1123837"/>
            <a:ext cx="2947482" cy="4601183"/>
          </a:xfrm>
        </p:spPr>
        <p:txBody>
          <a:bodyPr>
            <a:normAutofit/>
          </a:bodyPr>
          <a:lstStyle/>
          <a:p>
            <a:pPr algn="l" rtl="0"/>
            <a:r>
              <a:rPr lang="en-gb" sz="3200" b="1" i="0" u="none" baseline="0" dirty="0"/>
              <a:t>Percentage of deaths from accidents while intoxicated vs. total alcohol consumption</a:t>
            </a:r>
          </a:p>
        </p:txBody>
      </p:sp>
      <p:sp>
        <p:nvSpPr>
          <p:cNvPr id="6" name="Footer Placeholder 5">
            <a:extLst>
              <a:ext uri="{FF2B5EF4-FFF2-40B4-BE49-F238E27FC236}">
                <a16:creationId xmlns:a16="http://schemas.microsoft.com/office/drawing/2014/main" id="{0D13F8B8-D567-4F34-90E7-A9DB82AC48B2}"/>
              </a:ext>
            </a:extLst>
          </p:cNvPr>
          <p:cNvSpPr>
            <a:spLocks noGrp="1"/>
          </p:cNvSpPr>
          <p:nvPr>
            <p:ph type="ftr" sz="quarter" idx="11"/>
          </p:nvPr>
        </p:nvSpPr>
        <p:spPr>
          <a:xfrm>
            <a:off x="3667126" y="6356350"/>
            <a:ext cx="6113660" cy="365125"/>
          </a:xfrm>
        </p:spPr>
        <p:txBody>
          <a:bodyPr>
            <a:normAutofit/>
          </a:bodyPr>
          <a:lstStyle/>
          <a:p>
            <a:pPr algn="l" rtl="0">
              <a:spcAft>
                <a:spcPts val="600"/>
              </a:spcAft>
            </a:pPr>
            <a:r>
              <a:rPr lang="en-gb" b="0" i="0" u="none" baseline="0"/>
              <a:t>Home safety coaching, Statistics Finland causes of death</a:t>
            </a:r>
          </a:p>
          <a:p>
            <a:pPr algn="l" rtl="0">
              <a:spcAft>
                <a:spcPts val="600"/>
              </a:spcAft>
            </a:pPr>
            <a:endParaRPr lang="en-gb" dirty="0"/>
          </a:p>
        </p:txBody>
      </p:sp>
      <p:sp>
        <p:nvSpPr>
          <p:cNvPr id="5" name="Slide Number Placeholder 4">
            <a:extLst>
              <a:ext uri="{FF2B5EF4-FFF2-40B4-BE49-F238E27FC236}">
                <a16:creationId xmlns:a16="http://schemas.microsoft.com/office/drawing/2014/main" id="{79A83970-DE1B-419B-9607-14B2ED9459E4}"/>
              </a:ext>
            </a:extLst>
          </p:cNvPr>
          <p:cNvSpPr>
            <a:spLocks noGrp="1"/>
          </p:cNvSpPr>
          <p:nvPr>
            <p:ph type="sldNum" sz="quarter" idx="12"/>
          </p:nvPr>
        </p:nvSpPr>
        <p:spPr>
          <a:xfrm>
            <a:off x="10634135" y="6356350"/>
            <a:ext cx="1530927" cy="365125"/>
          </a:xfrm>
        </p:spPr>
        <p:txBody>
          <a:bodyPr>
            <a:normAutofit/>
          </a:bodyPr>
          <a:lstStyle/>
          <a:p>
            <a:pPr algn="r" rtl="0">
              <a:spcAft>
                <a:spcPts val="600"/>
              </a:spcAft>
            </a:pPr>
            <a:fld id="{A7CD31F4-64FA-4BA0-9498-67783267A8C8}" type="slidenum">
              <a:rPr/>
              <a:pPr algn="r" rtl="0">
                <a:spcAft>
                  <a:spcPts val="600"/>
                </a:spcAft>
              </a:pPr>
              <a:t>6</a:t>
            </a:fld>
            <a:endParaRPr lang="en-gb"/>
          </a:p>
        </p:txBody>
      </p:sp>
      <p:graphicFrame>
        <p:nvGraphicFramePr>
          <p:cNvPr id="11" name="Chart 3">
            <a:extLst>
              <a:ext uri="{FF2B5EF4-FFF2-40B4-BE49-F238E27FC236}">
                <a16:creationId xmlns:a16="http://schemas.microsoft.com/office/drawing/2014/main" id="{DC7151E4-CC25-400C-BA65-FE3BE86CB726}"/>
              </a:ext>
            </a:extLst>
          </p:cNvPr>
          <p:cNvGraphicFramePr>
            <a:graphicFrameLocks noGrp="1"/>
          </p:cNvGraphicFramePr>
          <p:nvPr>
            <p:ph idx="1"/>
            <p:extLst>
              <p:ext uri="{D42A27DB-BD31-4B8C-83A1-F6EECF244321}">
                <p14:modId xmlns:p14="http://schemas.microsoft.com/office/powerpoint/2010/main" val="1975379064"/>
              </p:ext>
            </p:extLst>
          </p:nvPr>
        </p:nvGraphicFramePr>
        <p:xfrm>
          <a:off x="3759896" y="885459"/>
          <a:ext cx="7728267" cy="50873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5139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D332C-1D44-44E9-B328-98DE3A1087DA}"/>
              </a:ext>
            </a:extLst>
          </p:cNvPr>
          <p:cNvSpPr>
            <a:spLocks noGrp="1"/>
          </p:cNvSpPr>
          <p:nvPr>
            <p:ph type="title"/>
          </p:nvPr>
        </p:nvSpPr>
        <p:spPr/>
        <p:txBody>
          <a:bodyPr>
            <a:normAutofit/>
          </a:bodyPr>
          <a:lstStyle/>
          <a:p>
            <a:pPr algn="l" rtl="0"/>
            <a:r>
              <a:rPr lang="en-gb" sz="3200" b="1" i="0" u="none" baseline="0" dirty="0"/>
              <a:t>Intoxicants and accidents </a:t>
            </a:r>
          </a:p>
        </p:txBody>
      </p:sp>
      <p:sp>
        <p:nvSpPr>
          <p:cNvPr id="3" name="Content Placeholder 2">
            <a:extLst>
              <a:ext uri="{FF2B5EF4-FFF2-40B4-BE49-F238E27FC236}">
                <a16:creationId xmlns:a16="http://schemas.microsoft.com/office/drawing/2014/main" id="{638CBE1A-A4D2-4BB6-AA9F-E7A86F0A7AAD}"/>
              </a:ext>
            </a:extLst>
          </p:cNvPr>
          <p:cNvSpPr>
            <a:spLocks noGrp="1"/>
          </p:cNvSpPr>
          <p:nvPr>
            <p:ph idx="1"/>
          </p:nvPr>
        </p:nvSpPr>
        <p:spPr/>
        <p:txBody>
          <a:bodyPr/>
          <a:lstStyle/>
          <a:p>
            <a:pPr algn="l" rtl="0">
              <a:lnSpc>
                <a:spcPct val="100000"/>
              </a:lnSpc>
              <a:buFont typeface="Arial" panose="020B0604020202020204" pitchFamily="34" charset="0"/>
              <a:buChar char="•"/>
            </a:pPr>
            <a:r>
              <a:rPr lang="en-gb" sz="1800" b="0" i="0" u="none" baseline="0" dirty="0"/>
              <a:t>Most accidents occur under the influence of intoxicants among young people, middle-aged people and men. </a:t>
            </a:r>
          </a:p>
          <a:p>
            <a:pPr algn="l" rtl="0">
              <a:lnSpc>
                <a:spcPct val="100000"/>
              </a:lnSpc>
              <a:buFont typeface="Arial" panose="020B0604020202020204" pitchFamily="34" charset="0"/>
              <a:buChar char="•"/>
            </a:pPr>
            <a:r>
              <a:rPr lang="en-gb" sz="1800" b="0" i="0" u="none" baseline="0" dirty="0"/>
              <a:t>In older adults, the amount of alcohol consumed does not need to be high to increase the risk of accidents.</a:t>
            </a:r>
          </a:p>
          <a:p>
            <a:pPr algn="l" rtl="0">
              <a:lnSpc>
                <a:spcPct val="100000"/>
              </a:lnSpc>
              <a:buFont typeface="Arial" panose="020B0604020202020204" pitchFamily="34" charset="0"/>
              <a:buChar char="•"/>
            </a:pPr>
            <a:r>
              <a:rPr lang="en-gb" sz="1800" b="0" i="0" u="none" baseline="0" dirty="0"/>
              <a:t>Intoxicants, and alcohol in particular, play a significant role in fire and sauna deaths. In addition to this, alcohol is often involved in road and water traffic accidents, freezing and asphyxiation. </a:t>
            </a:r>
          </a:p>
          <a:p>
            <a:pPr algn="l" rtl="0">
              <a:lnSpc>
                <a:spcPct val="100000"/>
              </a:lnSpc>
              <a:buFont typeface="Arial" panose="020B0604020202020204" pitchFamily="34" charset="0"/>
              <a:buChar char="•"/>
            </a:pPr>
            <a:r>
              <a:rPr lang="en-gb" sz="1800" b="0" i="0" u="none" baseline="0" dirty="0"/>
              <a:t>Just over 7% of fall accidents occur under the influence of alcohol.</a:t>
            </a:r>
          </a:p>
        </p:txBody>
      </p:sp>
      <p:sp>
        <p:nvSpPr>
          <p:cNvPr id="5" name="Footer Placeholder 4">
            <a:extLst>
              <a:ext uri="{FF2B5EF4-FFF2-40B4-BE49-F238E27FC236}">
                <a16:creationId xmlns:a16="http://schemas.microsoft.com/office/drawing/2014/main" id="{21648036-291E-4C13-AB6C-AB32A0B27159}"/>
              </a:ext>
            </a:extLst>
          </p:cNvPr>
          <p:cNvSpPr>
            <a:spLocks noGrp="1"/>
          </p:cNvSpPr>
          <p:nvPr>
            <p:ph type="ftr" sz="quarter" idx="11"/>
          </p:nvPr>
        </p:nvSpPr>
        <p:spPr/>
        <p:txBody>
          <a:bodyPr/>
          <a:lstStyle/>
          <a:p>
            <a:pPr algn="l" rtl="0"/>
            <a:r>
              <a:rPr lang="en-gb" b="0" i="0" u="none" baseline="0"/>
              <a:t>Home safety coaching</a:t>
            </a:r>
            <a:endParaRPr lang="en-gb" dirty="0"/>
          </a:p>
        </p:txBody>
      </p:sp>
      <p:sp>
        <p:nvSpPr>
          <p:cNvPr id="4" name="Slide Number Placeholder 3">
            <a:extLst>
              <a:ext uri="{FF2B5EF4-FFF2-40B4-BE49-F238E27FC236}">
                <a16:creationId xmlns:a16="http://schemas.microsoft.com/office/drawing/2014/main" id="{F8063639-048C-4238-BA9E-DCC15F6B603B}"/>
              </a:ext>
            </a:extLst>
          </p:cNvPr>
          <p:cNvSpPr>
            <a:spLocks noGrp="1"/>
          </p:cNvSpPr>
          <p:nvPr>
            <p:ph type="sldNum" sz="quarter" idx="12"/>
          </p:nvPr>
        </p:nvSpPr>
        <p:spPr/>
        <p:txBody>
          <a:bodyPr/>
          <a:lstStyle/>
          <a:p>
            <a:pPr algn="r" rtl="0"/>
            <a:fld id="{A7CD31F4-64FA-4BA0-9498-67783267A8C8}" type="slidenum">
              <a:rPr/>
              <a:t>7</a:t>
            </a:fld>
            <a:endParaRPr lang="en-gb" dirty="0"/>
          </a:p>
        </p:txBody>
      </p:sp>
    </p:spTree>
    <p:extLst>
      <p:ext uri="{BB962C8B-B14F-4D97-AF65-F5344CB8AC3E}">
        <p14:creationId xmlns:p14="http://schemas.microsoft.com/office/powerpoint/2010/main" val="4088463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EC190-620D-49F0-8E62-DB93F2C3C01E}"/>
              </a:ext>
            </a:extLst>
          </p:cNvPr>
          <p:cNvSpPr>
            <a:spLocks noGrp="1"/>
          </p:cNvSpPr>
          <p:nvPr>
            <p:ph type="title"/>
          </p:nvPr>
        </p:nvSpPr>
        <p:spPr/>
        <p:txBody>
          <a:bodyPr>
            <a:normAutofit/>
          </a:bodyPr>
          <a:lstStyle/>
          <a:p>
            <a:pPr algn="l" rtl="0"/>
            <a:r>
              <a:rPr lang="en-gb" sz="3200" b="1" i="0" u="none" baseline="0" dirty="0"/>
              <a:t>Accidents caused by intoxicants can be prevented</a:t>
            </a:r>
          </a:p>
        </p:txBody>
      </p:sp>
      <p:sp>
        <p:nvSpPr>
          <p:cNvPr id="3" name="Content Placeholder 2">
            <a:extLst>
              <a:ext uri="{FF2B5EF4-FFF2-40B4-BE49-F238E27FC236}">
                <a16:creationId xmlns:a16="http://schemas.microsoft.com/office/drawing/2014/main" id="{A482ABF7-309B-40CD-A3EF-8985D8FE938D}"/>
              </a:ext>
            </a:extLst>
          </p:cNvPr>
          <p:cNvSpPr>
            <a:spLocks noGrp="1"/>
          </p:cNvSpPr>
          <p:nvPr>
            <p:ph idx="1"/>
          </p:nvPr>
        </p:nvSpPr>
        <p:spPr/>
        <p:txBody>
          <a:bodyPr>
            <a:normAutofit/>
          </a:bodyPr>
          <a:lstStyle/>
          <a:p>
            <a:pPr algn="l" rtl="0">
              <a:lnSpc>
                <a:spcPct val="100000"/>
              </a:lnSpc>
              <a:buFont typeface="Arial" panose="020B0604020202020204" pitchFamily="34" charset="0"/>
              <a:buChar char="•"/>
            </a:pPr>
            <a:r>
              <a:rPr lang="en-gb" sz="1800" b="0" i="0" u="none" baseline="0" dirty="0"/>
              <a:t>By reducing overall alcohol consumption, especially binge drinking.</a:t>
            </a:r>
          </a:p>
          <a:p>
            <a:pPr algn="l" rtl="0">
              <a:lnSpc>
                <a:spcPct val="100000"/>
              </a:lnSpc>
              <a:buFont typeface="Arial" panose="020B0604020202020204" pitchFamily="34" charset="0"/>
              <a:buChar char="•"/>
            </a:pPr>
            <a:r>
              <a:rPr lang="en-gb" sz="1800" b="0" i="0" u="none" baseline="0" dirty="0"/>
              <a:t>By sharing information on the risks of the polysubstance use of medicines and intoxicants.</a:t>
            </a:r>
          </a:p>
          <a:p>
            <a:pPr algn="l" rtl="0">
              <a:lnSpc>
                <a:spcPct val="100000"/>
              </a:lnSpc>
              <a:buFont typeface="Arial" panose="020B0604020202020204" pitchFamily="34" charset="0"/>
              <a:buChar char="•"/>
            </a:pPr>
            <a:r>
              <a:rPr lang="en-gb" sz="1800" b="0" i="0" u="none" baseline="0" dirty="0"/>
              <a:t>By refraining from using intoxicants when near water or travelling on water.</a:t>
            </a:r>
          </a:p>
          <a:p>
            <a:pPr algn="l" rtl="0">
              <a:lnSpc>
                <a:spcPct val="100000"/>
              </a:lnSpc>
              <a:buFont typeface="Arial" panose="020B0604020202020204" pitchFamily="34" charset="0"/>
              <a:buChar char="•"/>
            </a:pPr>
            <a:r>
              <a:rPr lang="en-gb" sz="1800" b="0" i="0" u="none" baseline="0" dirty="0"/>
              <a:t>By actively discussing intoxicant use and identifying high-risk use.</a:t>
            </a:r>
          </a:p>
          <a:p>
            <a:pPr algn="l" rtl="0">
              <a:lnSpc>
                <a:spcPct val="100000"/>
              </a:lnSpc>
              <a:buFont typeface="Arial" panose="020B0604020202020204" pitchFamily="34" charset="0"/>
              <a:buChar char="•"/>
            </a:pPr>
            <a:r>
              <a:rPr lang="en-gb" sz="1800" b="0" i="0" u="none" baseline="0" dirty="0"/>
              <a:t>Through low-threshold substance abuse services and treatment referral.</a:t>
            </a:r>
          </a:p>
        </p:txBody>
      </p:sp>
      <p:sp>
        <p:nvSpPr>
          <p:cNvPr id="5" name="Footer Placeholder 4">
            <a:extLst>
              <a:ext uri="{FF2B5EF4-FFF2-40B4-BE49-F238E27FC236}">
                <a16:creationId xmlns:a16="http://schemas.microsoft.com/office/drawing/2014/main" id="{2360B810-E74A-4305-ACFB-63724083C06A}"/>
              </a:ext>
            </a:extLst>
          </p:cNvPr>
          <p:cNvSpPr>
            <a:spLocks noGrp="1"/>
          </p:cNvSpPr>
          <p:nvPr>
            <p:ph type="ftr" sz="quarter" idx="11"/>
          </p:nvPr>
        </p:nvSpPr>
        <p:spPr/>
        <p:txBody>
          <a:bodyPr/>
          <a:lstStyle/>
          <a:p>
            <a:pPr algn="l" rtl="0"/>
            <a:r>
              <a:rPr lang="en-gb" b="0" i="0" u="none" baseline="0"/>
              <a:t>Home safety coaching</a:t>
            </a:r>
            <a:endParaRPr lang="en-gb" dirty="0"/>
          </a:p>
        </p:txBody>
      </p:sp>
      <p:sp>
        <p:nvSpPr>
          <p:cNvPr id="4" name="Slide Number Placeholder 3">
            <a:extLst>
              <a:ext uri="{FF2B5EF4-FFF2-40B4-BE49-F238E27FC236}">
                <a16:creationId xmlns:a16="http://schemas.microsoft.com/office/drawing/2014/main" id="{E3D93E7A-0D43-4B78-A801-017FF5D5B6E4}"/>
              </a:ext>
            </a:extLst>
          </p:cNvPr>
          <p:cNvSpPr>
            <a:spLocks noGrp="1"/>
          </p:cNvSpPr>
          <p:nvPr>
            <p:ph type="sldNum" sz="quarter" idx="12"/>
          </p:nvPr>
        </p:nvSpPr>
        <p:spPr/>
        <p:txBody>
          <a:bodyPr/>
          <a:lstStyle/>
          <a:p>
            <a:pPr algn="r" rtl="0"/>
            <a:fld id="{A7CD31F4-64FA-4BA0-9498-67783267A8C8}" type="slidenum">
              <a:rPr/>
              <a:t>8</a:t>
            </a:fld>
            <a:endParaRPr lang="en-gb" dirty="0"/>
          </a:p>
        </p:txBody>
      </p:sp>
    </p:spTree>
    <p:extLst>
      <p:ext uri="{BB962C8B-B14F-4D97-AF65-F5344CB8AC3E}">
        <p14:creationId xmlns:p14="http://schemas.microsoft.com/office/powerpoint/2010/main" val="196336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83BDD-A246-4DC8-B9E2-66BA5D81C95A}"/>
              </a:ext>
            </a:extLst>
          </p:cNvPr>
          <p:cNvSpPr>
            <a:spLocks noGrp="1"/>
          </p:cNvSpPr>
          <p:nvPr>
            <p:ph type="title"/>
          </p:nvPr>
        </p:nvSpPr>
        <p:spPr/>
        <p:txBody>
          <a:bodyPr>
            <a:normAutofit/>
          </a:bodyPr>
          <a:lstStyle/>
          <a:p>
            <a:pPr algn="l" rtl="0"/>
            <a:r>
              <a:rPr lang="en-gb" sz="3200" b="1" i="0" u="none" baseline="0" dirty="0"/>
              <a:t>Rushing and accident risks </a:t>
            </a:r>
          </a:p>
        </p:txBody>
      </p:sp>
      <p:sp>
        <p:nvSpPr>
          <p:cNvPr id="3" name="Content Placeholder 2">
            <a:extLst>
              <a:ext uri="{FF2B5EF4-FFF2-40B4-BE49-F238E27FC236}">
                <a16:creationId xmlns:a16="http://schemas.microsoft.com/office/drawing/2014/main" id="{01F52C31-F38F-4AAF-8233-951306353384}"/>
              </a:ext>
            </a:extLst>
          </p:cNvPr>
          <p:cNvSpPr>
            <a:spLocks noGrp="1"/>
          </p:cNvSpPr>
          <p:nvPr>
            <p:ph idx="1"/>
          </p:nvPr>
        </p:nvSpPr>
        <p:spPr/>
        <p:txBody>
          <a:bodyPr>
            <a:normAutofit/>
          </a:bodyPr>
          <a:lstStyle/>
          <a:p>
            <a:pPr algn="l" rtl="0">
              <a:lnSpc>
                <a:spcPct val="100000"/>
              </a:lnSpc>
              <a:buFont typeface="Arial" panose="020B0604020202020204" pitchFamily="34" charset="0"/>
              <a:buChar char="•"/>
            </a:pPr>
            <a:r>
              <a:rPr lang="en-gb" sz="1800" b="0" i="0" u="none" baseline="0" dirty="0"/>
              <a:t>Loss of concentration</a:t>
            </a:r>
          </a:p>
          <a:p>
            <a:pPr algn="l" rtl="0">
              <a:lnSpc>
                <a:spcPct val="100000"/>
              </a:lnSpc>
              <a:buFont typeface="Arial" panose="020B0604020202020204" pitchFamily="34" charset="0"/>
              <a:buChar char="•"/>
            </a:pPr>
            <a:r>
              <a:rPr lang="en-gb" sz="1800" b="0" i="0" u="none" baseline="0" dirty="0"/>
              <a:t>Slower reactivity</a:t>
            </a:r>
          </a:p>
          <a:p>
            <a:pPr algn="l" rtl="0">
              <a:lnSpc>
                <a:spcPct val="100000"/>
              </a:lnSpc>
              <a:buFont typeface="Arial" panose="020B0604020202020204" pitchFamily="34" charset="0"/>
              <a:buChar char="•"/>
            </a:pPr>
            <a:r>
              <a:rPr lang="en-gb" sz="1800" b="0" i="0" u="none" baseline="0" dirty="0"/>
              <a:t>Increased risk-taking</a:t>
            </a:r>
          </a:p>
          <a:p>
            <a:pPr algn="l" rtl="0">
              <a:lnSpc>
                <a:spcPct val="100000"/>
              </a:lnSpc>
              <a:buFont typeface="Arial" panose="020B0604020202020204" pitchFamily="34" charset="0"/>
              <a:buChar char="•"/>
            </a:pPr>
            <a:r>
              <a:rPr lang="en-gb" sz="1800" b="0" i="0" u="none" baseline="0" dirty="0"/>
              <a:t>Increased carelessness, negligence</a:t>
            </a:r>
          </a:p>
          <a:p>
            <a:pPr marL="0" indent="0" algn="l" rtl="0">
              <a:lnSpc>
                <a:spcPct val="100000"/>
              </a:lnSpc>
              <a:buNone/>
            </a:pPr>
            <a:endParaRPr lang="en-gb" sz="1800" dirty="0"/>
          </a:p>
          <a:p>
            <a:pPr marL="0" indent="0" algn="l" rtl="0">
              <a:lnSpc>
                <a:spcPct val="100000"/>
              </a:lnSpc>
              <a:buNone/>
            </a:pPr>
            <a:r>
              <a:rPr lang="en-gb" sz="1800" b="0" i="0" u="none" baseline="0" dirty="0">
                <a:ea typeface="ヒラギノ角ゴ Pro W3" pitchFamily="-60" charset="-128"/>
                <a:cs typeface="ヒラギノ角ゴ Pro W3" pitchFamily="-60" charset="-128"/>
                <a:sym typeface="ヒラギノ角ゴ Pro W3" pitchFamily="-60" charset="-128"/>
              </a:rPr>
              <a:t>Rushing is an underlying cause especially in home accidents, well over half (62 per cent) of which were partly or entirely caused by rushing.</a:t>
            </a:r>
            <a:endParaRPr lang="en-gb" sz="1800" dirty="0"/>
          </a:p>
        </p:txBody>
      </p:sp>
      <p:sp>
        <p:nvSpPr>
          <p:cNvPr id="4" name="Footer Placeholder 3">
            <a:extLst>
              <a:ext uri="{FF2B5EF4-FFF2-40B4-BE49-F238E27FC236}">
                <a16:creationId xmlns:a16="http://schemas.microsoft.com/office/drawing/2014/main" id="{51F618F1-77DA-4929-B136-FFDC89CD2CFB}"/>
              </a:ext>
            </a:extLst>
          </p:cNvPr>
          <p:cNvSpPr>
            <a:spLocks noGrp="1"/>
          </p:cNvSpPr>
          <p:nvPr>
            <p:ph type="ftr" sz="quarter" idx="11"/>
          </p:nvPr>
        </p:nvSpPr>
        <p:spPr/>
        <p:txBody>
          <a:bodyPr/>
          <a:lstStyle/>
          <a:p>
            <a:pPr algn="l" rtl="0"/>
            <a:r>
              <a:rPr lang="en-gb" b="0" i="0" u="none" baseline="0"/>
              <a:t>Home safety coaching</a:t>
            </a:r>
            <a:endParaRPr lang="en-gb" dirty="0"/>
          </a:p>
        </p:txBody>
      </p:sp>
      <p:sp>
        <p:nvSpPr>
          <p:cNvPr id="5" name="Slide Number Placeholder 4">
            <a:extLst>
              <a:ext uri="{FF2B5EF4-FFF2-40B4-BE49-F238E27FC236}">
                <a16:creationId xmlns:a16="http://schemas.microsoft.com/office/drawing/2014/main" id="{22F5EA82-663E-4E5C-BF5C-F812A053A217}"/>
              </a:ext>
            </a:extLst>
          </p:cNvPr>
          <p:cNvSpPr>
            <a:spLocks noGrp="1"/>
          </p:cNvSpPr>
          <p:nvPr>
            <p:ph type="sldNum" sz="quarter" idx="12"/>
          </p:nvPr>
        </p:nvSpPr>
        <p:spPr/>
        <p:txBody>
          <a:bodyPr/>
          <a:lstStyle/>
          <a:p>
            <a:pPr algn="r" rtl="0"/>
            <a:fld id="{A7CD31F4-64FA-4BA0-9498-67783267A8C8}" type="slidenum">
              <a:rPr/>
              <a:t>9</a:t>
            </a:fld>
            <a:endParaRPr lang="en-gb" dirty="0"/>
          </a:p>
        </p:txBody>
      </p:sp>
    </p:spTree>
    <p:extLst>
      <p:ext uri="{BB962C8B-B14F-4D97-AF65-F5344CB8AC3E}">
        <p14:creationId xmlns:p14="http://schemas.microsoft.com/office/powerpoint/2010/main" val="3427892005"/>
      </p:ext>
    </p:extLst>
  </p:cSld>
  <p:clrMapOvr>
    <a:masterClrMapping/>
  </p:clrMapOvr>
</p:sld>
</file>

<file path=ppt/theme/theme1.xml><?xml version="1.0" encoding="utf-8"?>
<a:theme xmlns:a="http://schemas.openxmlformats.org/drawingml/2006/main" name="Fra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1f34a3f-8cef-4d58-91c0-b71399955b23">
      <Terms xmlns="http://schemas.microsoft.com/office/infopath/2007/PartnerControls"/>
    </lcf76f155ced4ddcb4097134ff3c332f>
    <TaxCatchAll xmlns="672109ba-20b3-4268-a09c-ddb1ec7e71a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2A30B0CBC4BD146A4417078D797F170" ma:contentTypeVersion="10" ma:contentTypeDescription="Skapa ett nytt dokument." ma:contentTypeScope="" ma:versionID="be23665dc3e0fefa864e8dcc7ba6bdcd">
  <xsd:schema xmlns:xsd="http://www.w3.org/2001/XMLSchema" xmlns:xs="http://www.w3.org/2001/XMLSchema" xmlns:p="http://schemas.microsoft.com/office/2006/metadata/properties" xmlns:ns2="c1f34a3f-8cef-4d58-91c0-b71399955b23" xmlns:ns3="672109ba-20b3-4268-a09c-ddb1ec7e71a1" targetNamespace="http://schemas.microsoft.com/office/2006/metadata/properties" ma:root="true" ma:fieldsID="bf2b6d37f73c2a03bf395a0a4a91e37a" ns2:_="" ns3:_="">
    <xsd:import namespace="c1f34a3f-8cef-4d58-91c0-b71399955b23"/>
    <xsd:import namespace="672109ba-20b3-4268-a09c-ddb1ec7e71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f34a3f-8cef-4d58-91c0-b71399955b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eringar" ma:readOnly="false" ma:fieldId="{5cf76f15-5ced-4ddc-b409-7134ff3c332f}" ma:taxonomyMulti="true" ma:sspId="96f175c9-e67d-4b16-ad58-edcda44168a7"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2109ba-20b3-4268-a09c-ddb1ec7e71a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0bf0e6e-6d56-4639-9ab5-85b4cfd28b9a}" ma:internalName="TaxCatchAll" ma:showField="CatchAllData" ma:web="672109ba-20b3-4268-a09c-ddb1ec7e71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3E6119-C6C8-47A8-9701-810CCBED179F}">
  <ds:schemaRefs>
    <ds:schemaRef ds:uri="http://purl.org/dc/elements/1.1/"/>
    <ds:schemaRef ds:uri="cdf1ace0-27ef-49a4-a7a2-8f399deaf9c7"/>
    <ds:schemaRef ds:uri="http://purl.org/dc/dcmitype/"/>
    <ds:schemaRef ds:uri="http://schemas.microsoft.com/office/infopath/2007/PartnerControls"/>
    <ds:schemaRef ds:uri="http://schemas.microsoft.com/office/2006/documentManagement/types"/>
    <ds:schemaRef ds:uri="http://schemas.microsoft.com/office/2006/metadata/properties"/>
    <ds:schemaRef ds:uri="6314c1f8-3b4d-4063-bdd1-048e309fd270"/>
    <ds:schemaRef ds:uri="http://schemas.openxmlformats.org/package/2006/metadata/core-properties"/>
    <ds:schemaRef ds:uri="http://www.w3.org/XML/1998/namespace"/>
    <ds:schemaRef ds:uri="http://purl.org/dc/terms/"/>
    <ds:schemaRef ds:uri="c1f34a3f-8cef-4d58-91c0-b71399955b23"/>
    <ds:schemaRef ds:uri="672109ba-20b3-4268-a09c-ddb1ec7e71a1"/>
  </ds:schemaRefs>
</ds:datastoreItem>
</file>

<file path=customXml/itemProps2.xml><?xml version="1.0" encoding="utf-8"?>
<ds:datastoreItem xmlns:ds="http://schemas.openxmlformats.org/officeDocument/2006/customXml" ds:itemID="{C4C7A82A-39E6-4749-B1D8-20B56ABA9E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f34a3f-8cef-4d58-91c0-b71399955b23"/>
    <ds:schemaRef ds:uri="672109ba-20b3-4268-a09c-ddb1ec7e71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CBCFB9-9F83-4824-B7D7-149018BBDE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531</TotalTime>
  <Words>1644</Words>
  <Application>Microsoft Office PowerPoint</Application>
  <PresentationFormat>Laajakuva</PresentationFormat>
  <Paragraphs>183</Paragraphs>
  <Slides>20</Slides>
  <Notes>10</Notes>
  <HiddenSlides>0</HiddenSlides>
  <MMClips>0</MMClips>
  <ScaleCrop>false</ScaleCrop>
  <HeadingPairs>
    <vt:vector size="4" baseType="variant">
      <vt:variant>
        <vt:lpstr>Teema</vt:lpstr>
      </vt:variant>
      <vt:variant>
        <vt:i4>1</vt:i4>
      </vt:variant>
      <vt:variant>
        <vt:lpstr>Dian otsikot</vt:lpstr>
      </vt:variant>
      <vt:variant>
        <vt:i4>20</vt:i4>
      </vt:variant>
    </vt:vector>
  </HeadingPairs>
  <TitlesOfParts>
    <vt:vector size="21" baseType="lpstr">
      <vt:lpstr>Frame</vt:lpstr>
      <vt:lpstr>Prevention of home and leisure accidents – lifestyle</vt:lpstr>
      <vt:lpstr>Lifestyle factors in accident prevention </vt:lpstr>
      <vt:lpstr>Prevention of home and leisure accidents – lifestyle: Intoxicants and haste</vt:lpstr>
      <vt:lpstr>Intoxicants and accident risks</vt:lpstr>
      <vt:lpstr>Intoxication often involved in accidents</vt:lpstr>
      <vt:lpstr>Percentage of deaths from accidents while intoxicated vs. total alcohol consumption</vt:lpstr>
      <vt:lpstr>Intoxicants and accidents </vt:lpstr>
      <vt:lpstr>Accidents caused by intoxicants can be prevented</vt:lpstr>
      <vt:lpstr>Rushing and accident risks </vt:lpstr>
      <vt:lpstr>Prevention of home and leisure accidents – lifestyle: Exercise</vt:lpstr>
      <vt:lpstr>Changes brought about by age</vt:lpstr>
      <vt:lpstr>Exercise promotes the ability to function, prevents disease and improves quality of life</vt:lpstr>
      <vt:lpstr>Exercise can:</vt:lpstr>
      <vt:lpstr>Choose your own style of physical activity, every step is worthwhile</vt:lpstr>
      <vt:lpstr>Physical activity recommendations </vt:lpstr>
      <vt:lpstr>Prevention of home and leisure accidents – lifestyle: Nutrition</vt:lpstr>
      <vt:lpstr>Nutrition becomes more important with age </vt:lpstr>
      <vt:lpstr>Nutrition recommendation  for older people</vt:lpstr>
      <vt:lpstr>Nutrition recommendation for older people</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Förebyggande av olyckor i hemmet och på fritiden - Levnadssätt</dc:title>
  <dc:creator>Kopperi Eeva</dc:creator>
  <cp:lastModifiedBy>Karhunen Iida</cp:lastModifiedBy>
  <cp:revision>26</cp:revision>
  <dcterms:created xsi:type="dcterms:W3CDTF">2021-05-24T08:16:39Z</dcterms:created>
  <dcterms:modified xsi:type="dcterms:W3CDTF">2023-10-26T06:47:48Z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0x01010072A30B0CBC4BD146A4417078D797F170</vt:lpwstr>
  </property>
  <property fmtid="{D5CDD505-2E9C-101B-9397-08002B2CF9AE}" pid="3" name="MediaServiceImageTags">
    <vt:lpwstr/>
  </property>
</Properties>
</file>