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1" r:id="rId5"/>
  </p:sldMasterIdLst>
  <p:notesMasterIdLst>
    <p:notesMasterId r:id="rId18"/>
  </p:notesMasterIdLst>
  <p:sldIdLst>
    <p:sldId id="279" r:id="rId6"/>
    <p:sldId id="280" r:id="rId7"/>
    <p:sldId id="281" r:id="rId8"/>
    <p:sldId id="282" r:id="rId9"/>
    <p:sldId id="283" r:id="rId10"/>
    <p:sldId id="284" r:id="rId11"/>
    <p:sldId id="285" r:id="rId12"/>
    <p:sldId id="286" r:id="rId13"/>
    <p:sldId id="291" r:id="rId14"/>
    <p:sldId id="289" r:id="rId15"/>
    <p:sldId id="290" r:id="rId16"/>
    <p:sldId id="277"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B60B79-6C2E-4CE7-8EA3-15037299C3B7}" v="5" dt="2023-10-26T06:39:49.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3522" autoAdjust="0"/>
  </p:normalViewPr>
  <p:slideViewPr>
    <p:cSldViewPr snapToGrid="0">
      <p:cViewPr varScale="1">
        <p:scale>
          <a:sx n="59" d="100"/>
          <a:sy n="59" d="100"/>
        </p:scale>
        <p:origin x="9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elfs01.thl.fi\documents\HYVI-yksikko\Tietopalvelupyynn&#246;t\STM%20kokous%20kuolemat%202020\kuolemat_29_12_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numFmt formatCode="0.0\ %" sourceLinked="0"/>
            <c:spPr>
              <a:noFill/>
              <a:ln>
                <a:noFill/>
              </a:ln>
              <a:effectLst/>
            </c:spPr>
            <c:txPr>
              <a:bodyPr wrap="square" lIns="38100" tIns="19050" rIns="38100" bIns="19050" anchor="ctr">
                <a:spAutoFit/>
              </a:bodyPr>
              <a:lstStyle/>
              <a:p>
                <a:pPr rtl="0">
                  <a:defRPr sz="14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'KVA kuolemat'!$I$29:$I$31</c:f>
              <c:strCache>
                <c:ptCount val="3"/>
                <c:pt idx="0">
                  <c:v>Työtapaturmat</c:v>
                </c:pt>
                <c:pt idx="1">
                  <c:v>Tieliikenne</c:v>
                </c:pt>
                <c:pt idx="2">
                  <c:v>Koti- ja vapaa-aika</c:v>
                </c:pt>
              </c:strCache>
            </c:strRef>
          </c:cat>
          <c:val>
            <c:numRef>
              <c:f>'KVA kuolemat'!$J$29:$J$31</c:f>
              <c:numCache>
                <c:formatCode>0.0\ %</c:formatCode>
                <c:ptCount val="3"/>
                <c:pt idx="0">
                  <c:v>7.1639275179098188E-3</c:v>
                </c:pt>
                <c:pt idx="1">
                  <c:v>9.3973872734934683E-2</c:v>
                </c:pt>
                <c:pt idx="2">
                  <c:v>0.89886219974715553</c:v>
                </c:pt>
              </c:numCache>
            </c:numRef>
          </c:val>
          <c:extLst>
            <c:ext xmlns:c16="http://schemas.microsoft.com/office/drawing/2014/chart" uri="{C3380CC4-5D6E-409C-BE32-E72D297353CC}">
              <c16:uniqueId val="{00000000-7A87-4742-9B45-2A911DE890E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2087554680664914"/>
          <c:y val="5.4979585885097708E-2"/>
          <c:w val="0.28393793652888361"/>
          <c:h val="0.25115157480314959"/>
        </c:manualLayout>
      </c:layout>
      <c:overlay val="0"/>
      <c:txPr>
        <a:bodyPr/>
        <a:lstStyle/>
        <a:p>
          <a:pPr rtl="0">
            <a:defRPr sz="14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'Kaikki tapaturmat'!$B$4</c:f>
              <c:strCache>
                <c:ptCount val="1"/>
                <c:pt idx="0">
                  <c:v>Yhteensä</c:v>
                </c:pt>
              </c:strCache>
            </c:strRef>
          </c:tx>
          <c:marker>
            <c:symbol val="square"/>
            <c:size val="8"/>
          </c:marker>
          <c:cat>
            <c:strRef>
              <c:f>'Kaikki tapaturmat'!$C$3:$Y$3</c:f>
              <c:strCache>
                <c:ptCount val="2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strCache>
            </c:strRef>
          </c:cat>
          <c:val>
            <c:numRef>
              <c:f>'Kaikki tapaturmat'!$C$4:$Y$4</c:f>
              <c:numCache>
                <c:formatCode>General</c:formatCode>
                <c:ptCount val="23"/>
                <c:pt idx="0">
                  <c:v>2841</c:v>
                </c:pt>
                <c:pt idx="1">
                  <c:v>2724</c:v>
                </c:pt>
                <c:pt idx="2">
                  <c:v>2700</c:v>
                </c:pt>
                <c:pt idx="3">
                  <c:v>2711</c:v>
                </c:pt>
                <c:pt idx="4">
                  <c:v>2748</c:v>
                </c:pt>
                <c:pt idx="5">
                  <c:v>2848</c:v>
                </c:pt>
                <c:pt idx="6">
                  <c:v>3063</c:v>
                </c:pt>
                <c:pt idx="7">
                  <c:v>3094</c:v>
                </c:pt>
                <c:pt idx="8">
                  <c:v>3082</c:v>
                </c:pt>
                <c:pt idx="9">
                  <c:v>3052</c:v>
                </c:pt>
                <c:pt idx="10">
                  <c:v>3014</c:v>
                </c:pt>
                <c:pt idx="11">
                  <c:v>2903</c:v>
                </c:pt>
                <c:pt idx="12">
                  <c:v>2856</c:v>
                </c:pt>
                <c:pt idx="13">
                  <c:v>2766</c:v>
                </c:pt>
                <c:pt idx="14">
                  <c:v>2640</c:v>
                </c:pt>
                <c:pt idx="15">
                  <c:v>2548</c:v>
                </c:pt>
                <c:pt idx="16">
                  <c:v>2476</c:v>
                </c:pt>
                <c:pt idx="17">
                  <c:v>2399</c:v>
                </c:pt>
                <c:pt idx="18">
                  <c:v>2470</c:v>
                </c:pt>
                <c:pt idx="19">
                  <c:v>2510</c:v>
                </c:pt>
                <c:pt idx="20">
                  <c:v>2607</c:v>
                </c:pt>
                <c:pt idx="21">
                  <c:v>2434</c:v>
                </c:pt>
                <c:pt idx="22">
                  <c:v>2373</c:v>
                </c:pt>
              </c:numCache>
            </c:numRef>
          </c:val>
          <c:smooth val="0"/>
          <c:extLst>
            <c:ext xmlns:c16="http://schemas.microsoft.com/office/drawing/2014/chart" uri="{C3380CC4-5D6E-409C-BE32-E72D297353CC}">
              <c16:uniqueId val="{00000000-1932-46C5-AACF-AE93024420CB}"/>
            </c:ext>
          </c:extLst>
        </c:ser>
        <c:ser>
          <c:idx val="1"/>
          <c:order val="1"/>
          <c:tx>
            <c:strRef>
              <c:f>'Kaikki tapaturmat'!$B$5</c:f>
              <c:strCache>
                <c:ptCount val="1"/>
                <c:pt idx="0">
                  <c:v>Miehet</c:v>
                </c:pt>
              </c:strCache>
            </c:strRef>
          </c:tx>
          <c:marker>
            <c:symbol val="square"/>
            <c:size val="9"/>
          </c:marker>
          <c:cat>
            <c:strRef>
              <c:f>'Kaikki tapaturmat'!$C$3:$Y$3</c:f>
              <c:strCache>
                <c:ptCount val="2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strCache>
            </c:strRef>
          </c:cat>
          <c:val>
            <c:numRef>
              <c:f>'Kaikki tapaturmat'!$C$5:$Y$5</c:f>
              <c:numCache>
                <c:formatCode>General</c:formatCode>
                <c:ptCount val="23"/>
                <c:pt idx="0">
                  <c:v>1863</c:v>
                </c:pt>
                <c:pt idx="1">
                  <c:v>1826</c:v>
                </c:pt>
                <c:pt idx="2">
                  <c:v>1789</c:v>
                </c:pt>
                <c:pt idx="3">
                  <c:v>1787</c:v>
                </c:pt>
                <c:pt idx="4">
                  <c:v>1800</c:v>
                </c:pt>
                <c:pt idx="5">
                  <c:v>1883</c:v>
                </c:pt>
                <c:pt idx="6">
                  <c:v>1978</c:v>
                </c:pt>
                <c:pt idx="7">
                  <c:v>2115</c:v>
                </c:pt>
                <c:pt idx="8">
                  <c:v>2068</c:v>
                </c:pt>
                <c:pt idx="9">
                  <c:v>2100</c:v>
                </c:pt>
                <c:pt idx="10">
                  <c:v>2048</c:v>
                </c:pt>
                <c:pt idx="11">
                  <c:v>1986</c:v>
                </c:pt>
                <c:pt idx="12">
                  <c:v>1869</c:v>
                </c:pt>
                <c:pt idx="13">
                  <c:v>1846</c:v>
                </c:pt>
                <c:pt idx="14">
                  <c:v>1708</c:v>
                </c:pt>
                <c:pt idx="15">
                  <c:v>1660</c:v>
                </c:pt>
                <c:pt idx="16">
                  <c:v>1583</c:v>
                </c:pt>
                <c:pt idx="17">
                  <c:v>1535</c:v>
                </c:pt>
                <c:pt idx="18">
                  <c:v>1582</c:v>
                </c:pt>
                <c:pt idx="19">
                  <c:v>1663</c:v>
                </c:pt>
                <c:pt idx="20">
                  <c:v>1687</c:v>
                </c:pt>
                <c:pt idx="21">
                  <c:v>1549</c:v>
                </c:pt>
                <c:pt idx="22">
                  <c:v>1586</c:v>
                </c:pt>
              </c:numCache>
            </c:numRef>
          </c:val>
          <c:smooth val="0"/>
          <c:extLst>
            <c:ext xmlns:c16="http://schemas.microsoft.com/office/drawing/2014/chart" uri="{C3380CC4-5D6E-409C-BE32-E72D297353CC}">
              <c16:uniqueId val="{00000001-1932-46C5-AACF-AE93024420CB}"/>
            </c:ext>
          </c:extLst>
        </c:ser>
        <c:ser>
          <c:idx val="2"/>
          <c:order val="2"/>
          <c:tx>
            <c:strRef>
              <c:f>'Kaikki tapaturmat'!$B$6</c:f>
              <c:strCache>
                <c:ptCount val="1"/>
                <c:pt idx="0">
                  <c:v>Naiset</c:v>
                </c:pt>
              </c:strCache>
            </c:strRef>
          </c:tx>
          <c:marker>
            <c:symbol val="square"/>
            <c:size val="9"/>
          </c:marker>
          <c:cat>
            <c:strRef>
              <c:f>'Kaikki tapaturmat'!$C$3:$Y$3</c:f>
              <c:strCache>
                <c:ptCount val="2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strCache>
            </c:strRef>
          </c:cat>
          <c:val>
            <c:numRef>
              <c:f>'Kaikki tapaturmat'!$C$6:$Y$6</c:f>
              <c:numCache>
                <c:formatCode>General</c:formatCode>
                <c:ptCount val="23"/>
                <c:pt idx="0">
                  <c:v>978</c:v>
                </c:pt>
                <c:pt idx="1">
                  <c:v>898</c:v>
                </c:pt>
                <c:pt idx="2">
                  <c:v>911</c:v>
                </c:pt>
                <c:pt idx="3">
                  <c:v>924</c:v>
                </c:pt>
                <c:pt idx="4">
                  <c:v>948</c:v>
                </c:pt>
                <c:pt idx="5">
                  <c:v>965</c:v>
                </c:pt>
                <c:pt idx="6">
                  <c:v>1085</c:v>
                </c:pt>
                <c:pt idx="7">
                  <c:v>979</c:v>
                </c:pt>
                <c:pt idx="8">
                  <c:v>1014</c:v>
                </c:pt>
                <c:pt idx="9">
                  <c:v>952</c:v>
                </c:pt>
                <c:pt idx="10">
                  <c:v>966</c:v>
                </c:pt>
                <c:pt idx="11">
                  <c:v>917</c:v>
                </c:pt>
                <c:pt idx="12">
                  <c:v>987</c:v>
                </c:pt>
                <c:pt idx="13">
                  <c:v>920</c:v>
                </c:pt>
                <c:pt idx="14">
                  <c:v>932</c:v>
                </c:pt>
                <c:pt idx="15">
                  <c:v>888</c:v>
                </c:pt>
                <c:pt idx="16">
                  <c:v>893</c:v>
                </c:pt>
                <c:pt idx="17">
                  <c:v>864</c:v>
                </c:pt>
                <c:pt idx="18">
                  <c:v>888</c:v>
                </c:pt>
                <c:pt idx="19">
                  <c:v>847</c:v>
                </c:pt>
                <c:pt idx="20">
                  <c:v>920</c:v>
                </c:pt>
                <c:pt idx="21">
                  <c:v>885</c:v>
                </c:pt>
                <c:pt idx="22">
                  <c:v>787</c:v>
                </c:pt>
              </c:numCache>
            </c:numRef>
          </c:val>
          <c:smooth val="0"/>
          <c:extLst>
            <c:ext xmlns:c16="http://schemas.microsoft.com/office/drawing/2014/chart" uri="{C3380CC4-5D6E-409C-BE32-E72D297353CC}">
              <c16:uniqueId val="{00000002-1932-46C5-AACF-AE93024420CB}"/>
            </c:ext>
          </c:extLst>
        </c:ser>
        <c:dLbls>
          <c:showLegendKey val="0"/>
          <c:showVal val="0"/>
          <c:showCatName val="0"/>
          <c:showSerName val="0"/>
          <c:showPercent val="0"/>
          <c:showBubbleSize val="0"/>
        </c:dLbls>
        <c:marker val="1"/>
        <c:smooth val="0"/>
        <c:axId val="137446528"/>
        <c:axId val="137448064"/>
      </c:lineChart>
      <c:catAx>
        <c:axId val="137446528"/>
        <c:scaling>
          <c:orientation val="minMax"/>
        </c:scaling>
        <c:delete val="0"/>
        <c:axPos val="b"/>
        <c:numFmt formatCode="General" sourceLinked="0"/>
        <c:majorTickMark val="out"/>
        <c:minorTickMark val="none"/>
        <c:tickLblPos val="nextTo"/>
        <c:txPr>
          <a:bodyPr/>
          <a:lstStyle/>
          <a:p>
            <a:pPr rtl="0">
              <a:defRPr sz="1200"/>
            </a:pPr>
            <a:endParaRPr lang="en-US"/>
          </a:p>
        </c:txPr>
        <c:crossAx val="137448064"/>
        <c:crosses val="autoZero"/>
        <c:auto val="1"/>
        <c:lblAlgn val="ctr"/>
        <c:lblOffset val="100"/>
        <c:noMultiLvlLbl val="0"/>
      </c:catAx>
      <c:valAx>
        <c:axId val="137448064"/>
        <c:scaling>
          <c:orientation val="minMax"/>
        </c:scaling>
        <c:delete val="0"/>
        <c:axPos val="l"/>
        <c:majorGridlines/>
        <c:title>
          <c:tx>
            <c:rich>
              <a:bodyPr rot="-5400000" vert="horz"/>
              <a:lstStyle/>
              <a:p>
                <a:pPr rtl="0">
                  <a:defRPr/>
                </a:pPr>
                <a:r>
                  <a:rPr lang="en-gb" b="0" i="0" u="none" baseline="0"/>
                  <a:t>Deaths</a:t>
                </a:r>
              </a:p>
            </c:rich>
          </c:tx>
          <c:overlay val="0"/>
        </c:title>
        <c:numFmt formatCode="General" sourceLinked="1"/>
        <c:majorTickMark val="out"/>
        <c:minorTickMark val="none"/>
        <c:tickLblPos val="nextTo"/>
        <c:crossAx val="137446528"/>
        <c:crosses val="autoZero"/>
        <c:crossBetween val="between"/>
      </c:valAx>
    </c:plotArea>
    <c:legend>
      <c:legendPos val="r"/>
      <c:layout>
        <c:manualLayout>
          <c:xMode val="edge"/>
          <c:yMode val="edge"/>
          <c:x val="0.86867020330085853"/>
          <c:y val="4.8935640010942895E-2"/>
          <c:w val="0.11897103963699453"/>
          <c:h val="0.18661417322834645"/>
        </c:manualLayout>
      </c:layout>
      <c:overlay val="0"/>
      <c:txPr>
        <a:bodyPr/>
        <a:lstStyle/>
        <a:p>
          <a:pPr rtl="0">
            <a:defRPr sz="1200"/>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0.68535</cdr:x>
      <cdr:y>0.07261</cdr:y>
    </cdr:from>
    <cdr:to>
      <cdr:x>0.86786</cdr:x>
      <cdr:y>0.28677</cdr:y>
    </cdr:to>
    <cdr:sp macro="" textlink="">
      <cdr:nvSpPr>
        <cdr:cNvPr id="2" name="TextBox 1">
          <a:extLst xmlns:a="http://schemas.openxmlformats.org/drawingml/2006/main">
            <a:ext uri="{FF2B5EF4-FFF2-40B4-BE49-F238E27FC236}">
              <a16:creationId xmlns:a16="http://schemas.microsoft.com/office/drawing/2014/main" id="{82FB90CD-374F-D10C-A40A-813649CC881E}"/>
            </a:ext>
          </a:extLst>
        </cdr:cNvPr>
        <cdr:cNvSpPr txBox="1"/>
      </cdr:nvSpPr>
      <cdr:spPr>
        <a:xfrm xmlns:a="http://schemas.openxmlformats.org/drawingml/2006/main">
          <a:off x="5296556" y="369409"/>
          <a:ext cx="1410510" cy="10894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sz="1100" dirty="0"/>
        </a:p>
      </cdr:txBody>
    </cdr:sp>
  </cdr:relSizeAnchor>
  <cdr:relSizeAnchor xmlns:cdr="http://schemas.openxmlformats.org/drawingml/2006/chartDrawing">
    <cdr:from>
      <cdr:x>0.68157</cdr:x>
      <cdr:y>0.14238</cdr:y>
    </cdr:from>
    <cdr:to>
      <cdr:x>0.82448</cdr:x>
      <cdr:y>0.20288</cdr:y>
    </cdr:to>
    <cdr:sp macro="" textlink="">
      <cdr:nvSpPr>
        <cdr:cNvPr id="3" name="TextBox 2">
          <a:extLst xmlns:a="http://schemas.openxmlformats.org/drawingml/2006/main">
            <a:ext uri="{FF2B5EF4-FFF2-40B4-BE49-F238E27FC236}">
              <a16:creationId xmlns:a16="http://schemas.microsoft.com/office/drawing/2014/main" id="{DD3E1130-D659-3B10-1DB3-F07121F1DE1F}"/>
            </a:ext>
          </a:extLst>
        </cdr:cNvPr>
        <cdr:cNvSpPr txBox="1"/>
      </cdr:nvSpPr>
      <cdr:spPr>
        <a:xfrm xmlns:a="http://schemas.openxmlformats.org/drawingml/2006/main">
          <a:off x="5267372" y="724326"/>
          <a:ext cx="1104465" cy="307777"/>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GB" sz="1400" b="0" i="0" u="none" baseline="0" dirty="0"/>
            <a:t>Road traffic</a:t>
          </a:r>
          <a:endParaRPr lang="fi-FI" sz="1400" dirty="0"/>
        </a:p>
      </cdr:txBody>
    </cdr:sp>
  </cdr:relSizeAnchor>
  <cdr:relSizeAnchor xmlns:cdr="http://schemas.openxmlformats.org/drawingml/2006/chartDrawing">
    <cdr:from>
      <cdr:x>0.67807</cdr:x>
      <cdr:y>0.23517</cdr:y>
    </cdr:from>
    <cdr:to>
      <cdr:x>0.90277</cdr:x>
      <cdr:y>0.29567</cdr:y>
    </cdr:to>
    <cdr:sp macro="" textlink="">
      <cdr:nvSpPr>
        <cdr:cNvPr id="4" name="TextBox 3">
          <a:extLst xmlns:a="http://schemas.openxmlformats.org/drawingml/2006/main">
            <a:ext uri="{FF2B5EF4-FFF2-40B4-BE49-F238E27FC236}">
              <a16:creationId xmlns:a16="http://schemas.microsoft.com/office/drawing/2014/main" id="{AC3C10AE-A3D7-6879-6211-736F33666DAB}"/>
            </a:ext>
          </a:extLst>
        </cdr:cNvPr>
        <cdr:cNvSpPr txBox="1"/>
      </cdr:nvSpPr>
      <cdr:spPr>
        <a:xfrm xmlns:a="http://schemas.openxmlformats.org/drawingml/2006/main">
          <a:off x="5240319" y="1196381"/>
          <a:ext cx="1736560" cy="307777"/>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lgn="l" rtl="0"/>
          <a:r>
            <a:rPr lang="en-GB" sz="1400" b="0" i="0" u="none" baseline="0" dirty="0"/>
            <a:t>Home and leisure</a:t>
          </a:r>
          <a:endParaRPr lang="en-gb" sz="1400" b="0" i="0" u="none" baseline="0" dirty="0"/>
        </a:p>
      </cdr:txBody>
    </cdr:sp>
  </cdr:relSizeAnchor>
</c:userShapes>
</file>

<file path=ppt/drawings/drawing2.xml><?xml version="1.0" encoding="utf-8"?>
<c:userShapes xmlns:c="http://schemas.openxmlformats.org/drawingml/2006/chart">
  <cdr:relSizeAnchor xmlns:cdr="http://schemas.openxmlformats.org/drawingml/2006/chartDrawing">
    <cdr:from>
      <cdr:x>0.91063</cdr:x>
      <cdr:y>0.04978</cdr:y>
    </cdr:from>
    <cdr:to>
      <cdr:x>1</cdr:x>
      <cdr:y>0.09472</cdr:y>
    </cdr:to>
    <cdr:sp macro="" textlink="">
      <cdr:nvSpPr>
        <cdr:cNvPr id="2" name="TextBox 1">
          <a:extLst xmlns:a="http://schemas.openxmlformats.org/drawingml/2006/main">
            <a:ext uri="{FF2B5EF4-FFF2-40B4-BE49-F238E27FC236}">
              <a16:creationId xmlns:a16="http://schemas.microsoft.com/office/drawing/2014/main" id="{07E395AA-9D7A-BBFE-16F0-2993BEA30895}"/>
            </a:ext>
          </a:extLst>
        </cdr:cNvPr>
        <cdr:cNvSpPr txBox="1"/>
      </cdr:nvSpPr>
      <cdr:spPr>
        <a:xfrm xmlns:a="http://schemas.openxmlformats.org/drawingml/2006/main">
          <a:off x="7037603" y="253262"/>
          <a:ext cx="690664" cy="2286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fi-FI" sz="1200" dirty="0"/>
            <a:t>Total</a:t>
          </a:r>
          <a:endParaRPr lang="fi-FI" sz="1100" dirty="0"/>
        </a:p>
      </cdr:txBody>
    </cdr:sp>
  </cdr:relSizeAnchor>
  <cdr:relSizeAnchor xmlns:cdr="http://schemas.openxmlformats.org/drawingml/2006/chartDrawing">
    <cdr:from>
      <cdr:x>0.91073</cdr:x>
      <cdr:y>0.18152</cdr:y>
    </cdr:from>
    <cdr:to>
      <cdr:x>0.99994</cdr:x>
      <cdr:y>0.23596</cdr:y>
    </cdr:to>
    <cdr:sp macro="" textlink="">
      <cdr:nvSpPr>
        <cdr:cNvPr id="3" name="TextBox 2">
          <a:extLst xmlns:a="http://schemas.openxmlformats.org/drawingml/2006/main">
            <a:ext uri="{FF2B5EF4-FFF2-40B4-BE49-F238E27FC236}">
              <a16:creationId xmlns:a16="http://schemas.microsoft.com/office/drawing/2014/main" id="{5A3D1B7F-573D-57D4-E4B9-1C83195335C0}"/>
            </a:ext>
          </a:extLst>
        </cdr:cNvPr>
        <cdr:cNvSpPr txBox="1"/>
      </cdr:nvSpPr>
      <cdr:spPr>
        <a:xfrm xmlns:a="http://schemas.openxmlformats.org/drawingml/2006/main">
          <a:off x="7038364" y="923429"/>
          <a:ext cx="689416" cy="27699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fi-FI" sz="1200" dirty="0" err="1"/>
            <a:t>Women</a:t>
          </a:r>
          <a:endParaRPr lang="fi-FI"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76538-26B9-4DAF-9709-596410B130B0}" type="datetimeFigureOut">
              <a:rPr lang="fi-FI" smtClean="0"/>
              <a:t>26.10.2023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9BAE5-876C-4884-915C-625B8C13EAD1}" type="slidenum">
              <a:rPr lang="fi-FI" smtClean="0"/>
              <a:t>‹#›</a:t>
            </a:fld>
            <a:endParaRPr lang="fi-FI"/>
          </a:p>
        </p:txBody>
      </p:sp>
    </p:spTree>
    <p:extLst>
      <p:ext uri="{BB962C8B-B14F-4D97-AF65-F5344CB8AC3E}">
        <p14:creationId xmlns:p14="http://schemas.microsoft.com/office/powerpoint/2010/main" val="320928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defRPr/>
            </a:pPr>
            <a:r>
              <a:rPr lang="en-gb" b="0" i="0" u="none" baseline="0"/>
              <a:t>What is the work based on? </a:t>
            </a:r>
          </a:p>
          <a:p>
            <a:pPr marL="171450" indent="-171450" algn="l" rtl="0">
              <a:buFont typeface="Arial" panose="020B0604020202020204" pitchFamily="34" charset="0"/>
              <a:buChar char="•"/>
              <a:defRPr/>
            </a:pPr>
            <a:endParaRPr lang="en-gb" dirty="0"/>
          </a:p>
          <a:p>
            <a:pPr marL="171450" indent="-171450" algn="l" rtl="0">
              <a:buFont typeface="Arial" panose="020B0604020202020204" pitchFamily="34" charset="0"/>
              <a:buChar char="•"/>
              <a:defRPr/>
            </a:pPr>
            <a:r>
              <a:rPr lang="en-gb" b="0" i="0" u="none" baseline="0"/>
              <a:t>Network cooperation to reduce accidents has been going on since the 1990s. </a:t>
            </a:r>
          </a:p>
          <a:p>
            <a:pPr marL="171450" indent="-171450" algn="l" rtl="0">
              <a:buFont typeface="Arial" panose="020B0604020202020204" pitchFamily="34" charset="0"/>
              <a:buChar char="•"/>
              <a:defRPr/>
            </a:pPr>
            <a:r>
              <a:rPr lang="en-gb" b="0" i="0" u="none" baseline="0"/>
              <a:t>The network is made up of </a:t>
            </a:r>
            <a:r>
              <a:rPr lang="en-gb" b="1" i="0" u="none" baseline="0"/>
              <a:t>public authorities and organisations and now has 20 members</a:t>
            </a:r>
            <a:r>
              <a:rPr lang="en-gb" b="0" i="0" u="none" baseline="0"/>
              <a:t>. Work is planned and carried out together. </a:t>
            </a:r>
          </a:p>
          <a:p>
            <a:pPr marL="171450" indent="-171450" algn="l" rtl="0">
              <a:buFont typeface="Arial" panose="020B0604020202020204" pitchFamily="34" charset="0"/>
              <a:buChar char="•"/>
              <a:defRPr/>
            </a:pPr>
            <a:r>
              <a:rPr lang="en-gb" b="0" i="0" u="none" baseline="0"/>
              <a:t>The Red Cross has been coordinating the network since 2015.</a:t>
            </a:r>
          </a:p>
          <a:p>
            <a:pPr marL="171450" indent="-171450" algn="l" rtl="0">
              <a:buFont typeface="Arial" panose="020B0604020202020204" pitchFamily="34" charset="0"/>
              <a:buChar char="•"/>
              <a:defRPr/>
            </a:pPr>
            <a:r>
              <a:rPr lang="en-gb" b="0" i="0" u="none" baseline="0"/>
              <a:t>The activities are based on the </a:t>
            </a:r>
            <a:r>
              <a:rPr lang="en-gb"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Programme for the Prevention of Home and Leisure Injuries 2021–2031 and are guided by current accident statistics. </a:t>
            </a:r>
            <a:endParaRPr lang="en-gb" dirty="0"/>
          </a:p>
          <a:p>
            <a:pPr marL="171450" indent="-171450" algn="l" rtl="0">
              <a:buFont typeface="Arial" panose="020B0604020202020204" pitchFamily="34" charset="0"/>
              <a:buChar char="•"/>
              <a:defRPr/>
            </a:pPr>
            <a:r>
              <a:rPr lang="en-gb" b="0" i="0" u="none" baseline="0"/>
              <a:t>“The vision of the programme is that no one should have to die or be injured as a result of an accident”</a:t>
            </a:r>
          </a:p>
        </p:txBody>
      </p:sp>
      <p:sp>
        <p:nvSpPr>
          <p:cNvPr id="4" name="Slide Number Placeholder 3"/>
          <p:cNvSpPr>
            <a:spLocks noGrp="1"/>
          </p:cNvSpPr>
          <p:nvPr>
            <p:ph type="sldNum" sz="quarter" idx="5"/>
          </p:nvPr>
        </p:nvSpPr>
        <p:spPr/>
        <p:txBody>
          <a:bodyPr/>
          <a:lstStyle/>
          <a:p>
            <a:pPr algn="l" rtl="0"/>
            <a:fld id="{EBD9BAE5-876C-4884-915C-625B8C13EAD1}" type="slidenum">
              <a:rPr/>
              <a:t>2</a:t>
            </a:fld>
            <a:endParaRPr lang="en-gb"/>
          </a:p>
        </p:txBody>
      </p:sp>
    </p:spTree>
    <p:extLst>
      <p:ext uri="{BB962C8B-B14F-4D97-AF65-F5344CB8AC3E}">
        <p14:creationId xmlns:p14="http://schemas.microsoft.com/office/powerpoint/2010/main" val="2746534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defRPr/>
            </a:pPr>
            <a:r>
              <a:rPr lang="en-gb" b="0" i="0" u="none" baseline="0"/>
              <a:t>Accidental deaths are the fourth most common cause of death in Finland. </a:t>
            </a:r>
          </a:p>
          <a:p>
            <a:pPr marL="171450" indent="-171450" algn="l" rtl="0">
              <a:buFont typeface="Arial" panose="020B0604020202020204" pitchFamily="34" charset="0"/>
              <a:buChar char="•"/>
              <a:defRPr/>
            </a:pPr>
            <a:r>
              <a:rPr lang="en-gb" b="0" i="0" u="none" baseline="0"/>
              <a:t>Finland has the fifth highest accident mortality rate in the EU. </a:t>
            </a:r>
          </a:p>
          <a:p>
            <a:pPr marL="171450" indent="-171450" algn="l" rtl="0">
              <a:buFont typeface="Arial" panose="020B0604020202020204" pitchFamily="34" charset="0"/>
              <a:buChar char="•"/>
              <a:defRPr/>
            </a:pPr>
            <a:r>
              <a:rPr lang="en-gb" b="0" i="0" u="none" baseline="0"/>
              <a:t>Of all accidental deaths, 89% occur at home and during leisure time, 10% in road traffic and 1% at work.</a:t>
            </a:r>
          </a:p>
          <a:p>
            <a:pPr marL="171450" indent="-171450" algn="l" rtl="0">
              <a:buFont typeface="Arial" panose="020B0604020202020204" pitchFamily="34" charset="0"/>
              <a:buChar char="•"/>
              <a:defRPr/>
            </a:pPr>
            <a:r>
              <a:rPr lang="en-gb" b="0" i="0" u="none" baseline="0"/>
              <a:t>The costs are direct and indirect and do not appear in the statistics. </a:t>
            </a:r>
          </a:p>
        </p:txBody>
      </p:sp>
      <p:sp>
        <p:nvSpPr>
          <p:cNvPr id="4" name="Slide Number Placeholder 3"/>
          <p:cNvSpPr>
            <a:spLocks noGrp="1"/>
          </p:cNvSpPr>
          <p:nvPr>
            <p:ph type="sldNum" sz="quarter" idx="5"/>
          </p:nvPr>
        </p:nvSpPr>
        <p:spPr/>
        <p:txBody>
          <a:bodyPr/>
          <a:lstStyle/>
          <a:p>
            <a:pPr algn="l" rtl="0"/>
            <a:fld id="{EBD9BAE5-876C-4884-915C-625B8C13EAD1}" type="slidenum">
              <a:rPr/>
              <a:t>3</a:t>
            </a:fld>
            <a:endParaRPr lang="en-gb"/>
          </a:p>
        </p:txBody>
      </p:sp>
    </p:spTree>
    <p:extLst>
      <p:ext uri="{BB962C8B-B14F-4D97-AF65-F5344CB8AC3E}">
        <p14:creationId xmlns:p14="http://schemas.microsoft.com/office/powerpoint/2010/main" val="126278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dirty="0"/>
              <a:t>Of all accidental deaths, 90% occur at home and during leisure time, 10% in road traffic and 1% at work.</a:t>
            </a:r>
          </a:p>
          <a:p>
            <a:pPr algn="l" rtl="0"/>
            <a:endParaRPr lang="en-GB" b="0" i="0" u="none" baseline="0" dirty="0"/>
          </a:p>
        </p:txBody>
      </p:sp>
      <p:sp>
        <p:nvSpPr>
          <p:cNvPr id="4" name="Slide Number Placeholder 3"/>
          <p:cNvSpPr>
            <a:spLocks noGrp="1"/>
          </p:cNvSpPr>
          <p:nvPr>
            <p:ph type="sldNum" sz="quarter" idx="5"/>
          </p:nvPr>
        </p:nvSpPr>
        <p:spPr/>
        <p:txBody>
          <a:bodyPr/>
          <a:lstStyle/>
          <a:p>
            <a:pPr algn="l" rtl="0"/>
            <a:fld id="{EBD9BAE5-876C-4884-915C-625B8C13EAD1}" type="slidenum">
              <a:rPr/>
              <a:t>4</a:t>
            </a:fld>
            <a:endParaRPr lang="en-gb"/>
          </a:p>
        </p:txBody>
      </p:sp>
    </p:spTree>
    <p:extLst>
      <p:ext uri="{BB962C8B-B14F-4D97-AF65-F5344CB8AC3E}">
        <p14:creationId xmlns:p14="http://schemas.microsoft.com/office/powerpoint/2010/main" val="2797418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gb" sz="1200" b="0" i="0" u="none" baseline="0"/>
              <a:t>Accidental deaths have decreased over the last two decades</a:t>
            </a:r>
          </a:p>
          <a:p>
            <a:pPr marL="171450" indent="-171450" algn="l" rtl="0">
              <a:buFont typeface="Arial" panose="020B0604020202020204" pitchFamily="34" charset="0"/>
              <a:buChar char="•"/>
            </a:pPr>
            <a:r>
              <a:rPr lang="en-gb" sz="1200" b="0" i="0" u="none" baseline="0"/>
              <a:t>The decrease is more pronounced in men</a:t>
            </a:r>
          </a:p>
          <a:p>
            <a:pPr marL="171450" indent="-171450" algn="l" rtl="0">
              <a:buFont typeface="Arial" panose="020B0604020202020204" pitchFamily="34" charset="0"/>
              <a:buChar char="•"/>
            </a:pPr>
            <a:r>
              <a:rPr lang="en-gb" sz="1200" b="0" i="0" u="none" baseline="0"/>
              <a:t>There has been a 21% decrease from the peak years</a:t>
            </a:r>
            <a:endParaRPr lang="en-gb" sz="1200" dirty="0"/>
          </a:p>
          <a:p>
            <a:endParaRPr lang="en-gb" dirty="0"/>
          </a:p>
        </p:txBody>
      </p:sp>
      <p:sp>
        <p:nvSpPr>
          <p:cNvPr id="4" name="Slide Number Placeholder 3"/>
          <p:cNvSpPr>
            <a:spLocks noGrp="1"/>
          </p:cNvSpPr>
          <p:nvPr>
            <p:ph type="sldNum" sz="quarter" idx="5"/>
          </p:nvPr>
        </p:nvSpPr>
        <p:spPr/>
        <p:txBody>
          <a:bodyPr/>
          <a:lstStyle/>
          <a:p>
            <a:pPr algn="l" rtl="0"/>
            <a:fld id="{EBD9BAE5-876C-4884-915C-625B8C13EAD1}" type="slidenum">
              <a:rPr/>
              <a:t>5</a:t>
            </a:fld>
            <a:endParaRPr lang="en-gb"/>
          </a:p>
        </p:txBody>
      </p:sp>
    </p:spTree>
    <p:extLst>
      <p:ext uri="{BB962C8B-B14F-4D97-AF65-F5344CB8AC3E}">
        <p14:creationId xmlns:p14="http://schemas.microsoft.com/office/powerpoint/2010/main" val="157137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defRPr/>
            </a:pPr>
            <a:r>
              <a:rPr lang="en-gb" b="0" i="0" u="none" baseline="0"/>
              <a:t>Falling accidents: The majority of falls occur among people aged 75 or older</a:t>
            </a:r>
          </a:p>
          <a:p>
            <a:pPr marL="171450" indent="-171450" algn="l" rtl="0">
              <a:buFont typeface="Arial" panose="020B0604020202020204" pitchFamily="34" charset="0"/>
              <a:buChar char="•"/>
              <a:defRPr/>
            </a:pPr>
            <a:r>
              <a:rPr lang="en-gb" b="0" i="0" u="none" baseline="0"/>
              <a:t>Poisonings: Most common in middle-aged people, rare in children. Good progress: no poisoning deaths in children under 15 years of age.</a:t>
            </a:r>
          </a:p>
          <a:p>
            <a:pPr marL="171450" indent="-171450" algn="l" rtl="0">
              <a:buFont typeface="Arial" panose="020B0604020202020204" pitchFamily="34" charset="0"/>
              <a:buChar char="•"/>
              <a:defRPr/>
            </a:pPr>
            <a:r>
              <a:rPr lang="en-gb" b="0" i="0" u="none" baseline="0"/>
              <a:t>Drowning deaths occur mainly among middle-aged and older people.</a:t>
            </a:r>
          </a:p>
          <a:p>
            <a:pPr marL="171450" indent="-171450" algn="l" rtl="0">
              <a:buFont typeface="Arial" panose="020B0604020202020204" pitchFamily="34" charset="0"/>
              <a:buChar char="•"/>
              <a:defRPr/>
            </a:pPr>
            <a:r>
              <a:rPr lang="en-gb" b="0" i="0" u="none" baseline="0"/>
              <a:t>Fire deaths are predominantly a problem for middle-aged and older people.</a:t>
            </a:r>
          </a:p>
          <a:p>
            <a:pPr marL="171450" indent="-171450" algn="l" rtl="0">
              <a:buFont typeface="Arial" panose="020B0604020202020204" pitchFamily="34" charset="0"/>
              <a:buChar char="•"/>
              <a:defRPr/>
            </a:pPr>
            <a:r>
              <a:rPr lang="en-gb" b="0" i="0" u="none" baseline="0"/>
              <a:t>Asphyxiations: Middle-aged and slightly older men are the largest group. The number of deaths from asphyxiation has fallen for both men and women over the last 20 years. </a:t>
            </a:r>
          </a:p>
          <a:p>
            <a:pPr marL="171450" indent="-171450" algn="l" rtl="0">
              <a:buFont typeface="Arial" panose="020B0604020202020204" pitchFamily="34" charset="0"/>
              <a:buChar char="•"/>
              <a:defRPr/>
            </a:pPr>
            <a:r>
              <a:rPr lang="en-gb" b="0" i="0" u="none" baseline="0"/>
              <a:t>Around 40–60 sauna deaths per year. The number of sauna deaths has risen over the last 20 years. Decrease in the percentage of people who died in a sauna while intoxicated (80% -&gt; 60%), what is the reason?</a:t>
            </a:r>
          </a:p>
        </p:txBody>
      </p:sp>
      <p:sp>
        <p:nvSpPr>
          <p:cNvPr id="4" name="Slide Number Placeholder 3"/>
          <p:cNvSpPr>
            <a:spLocks noGrp="1"/>
          </p:cNvSpPr>
          <p:nvPr>
            <p:ph type="sldNum" sz="quarter" idx="5"/>
          </p:nvPr>
        </p:nvSpPr>
        <p:spPr/>
        <p:txBody>
          <a:bodyPr/>
          <a:lstStyle/>
          <a:p>
            <a:pPr algn="l" rtl="0"/>
            <a:fld id="{EBD9BAE5-876C-4884-915C-625B8C13EAD1}" type="slidenum">
              <a:rPr/>
              <a:t>6</a:t>
            </a:fld>
            <a:endParaRPr lang="en-gb"/>
          </a:p>
        </p:txBody>
      </p:sp>
    </p:spTree>
    <p:extLst>
      <p:ext uri="{BB962C8B-B14F-4D97-AF65-F5344CB8AC3E}">
        <p14:creationId xmlns:p14="http://schemas.microsoft.com/office/powerpoint/2010/main" val="23069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defRPr/>
            </a:pPr>
            <a:r>
              <a:rPr lang="en-gb" b="0" i="0" u="none" baseline="0"/>
              <a:t>The National Victimisation Survey (2017) provides a fuller picture of the accident situation in addition to the more serious accidents. The results were obtained by conducting a survey by post or online (6,924 respondents, excluding those living in institutions).</a:t>
            </a:r>
          </a:p>
          <a:p>
            <a:endParaRPr lang="en-gb" dirty="0"/>
          </a:p>
        </p:txBody>
      </p:sp>
      <p:sp>
        <p:nvSpPr>
          <p:cNvPr id="4" name="Slide Number Placeholder 3"/>
          <p:cNvSpPr>
            <a:spLocks noGrp="1"/>
          </p:cNvSpPr>
          <p:nvPr>
            <p:ph type="sldNum" sz="quarter" idx="5"/>
          </p:nvPr>
        </p:nvSpPr>
        <p:spPr/>
        <p:txBody>
          <a:bodyPr/>
          <a:lstStyle/>
          <a:p>
            <a:pPr algn="l" rtl="0"/>
            <a:fld id="{EBD9BAE5-876C-4884-915C-625B8C13EAD1}" type="slidenum">
              <a:rPr/>
              <a:t>7</a:t>
            </a:fld>
            <a:endParaRPr lang="en-gb"/>
          </a:p>
        </p:txBody>
      </p:sp>
    </p:spTree>
    <p:extLst>
      <p:ext uri="{BB962C8B-B14F-4D97-AF65-F5344CB8AC3E}">
        <p14:creationId xmlns:p14="http://schemas.microsoft.com/office/powerpoint/2010/main" val="448190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r>
              <a:rPr lang="en-gb" sz="1050" b="1" i="0" u="none" baseline="0"/>
              <a:t>Children: </a:t>
            </a:r>
          </a:p>
          <a:p>
            <a:pPr algn="l" rtl="0">
              <a:defRPr/>
            </a:pPr>
            <a:endParaRPr lang="en-gb" altLang="fi-FI" sz="1100" dirty="0"/>
          </a:p>
          <a:p>
            <a:pPr marL="171450" indent="-171450" algn="l" rtl="0">
              <a:buFont typeface="Arial" panose="020B0604020202020204" pitchFamily="34" charset="0"/>
              <a:buChar char="•"/>
              <a:defRPr/>
            </a:pPr>
            <a:r>
              <a:rPr lang="en-gb" sz="1100" b="0" i="0" u="none" baseline="0"/>
              <a:t>The younger the child, the greater the proportion of accidents that occur at home. </a:t>
            </a:r>
          </a:p>
          <a:p>
            <a:pPr marL="171450" indent="-171450" algn="l" rtl="0">
              <a:buFont typeface="Arial" panose="020B0604020202020204" pitchFamily="34" charset="0"/>
              <a:buChar char="•"/>
              <a:defRPr/>
            </a:pPr>
            <a:r>
              <a:rPr lang="en-gb" sz="1100" b="0" i="0" u="none" baseline="0"/>
              <a:t>Among people aged under 25, different types of falls (including sports injuries) are the most common accidents resulting in a need for hospitalisation each year.</a:t>
            </a:r>
          </a:p>
          <a:p>
            <a:pPr algn="l" rtl="0">
              <a:defRPr/>
            </a:pPr>
            <a:endParaRPr lang="en-gb" altLang="fi-FI" sz="1100" dirty="0"/>
          </a:p>
          <a:p>
            <a:pPr marL="171450" indent="-171450" algn="l" rtl="0">
              <a:buFont typeface="Arial" panose="020B0604020202020204" pitchFamily="34" charset="0"/>
              <a:buChar char="•"/>
              <a:defRPr/>
            </a:pPr>
            <a:r>
              <a:rPr lang="en-gb" sz="1100" b="0" i="0" u="none" baseline="0"/>
              <a:t>Accidents and suicide are still the main cause of death in Finland in the under-25 age group, although accidental deaths among children and young people have decreased significantly in recent decades. </a:t>
            </a:r>
          </a:p>
          <a:p>
            <a:pPr algn="l" rtl="0">
              <a:defRPr/>
            </a:pPr>
            <a:endParaRPr lang="en-gb" altLang="fi-FI" sz="1100" dirty="0"/>
          </a:p>
          <a:p>
            <a:pPr algn="l" rtl="0">
              <a:defRPr/>
            </a:pPr>
            <a:endParaRPr lang="en-gb" altLang="fi-FI" sz="1100" dirty="0"/>
          </a:p>
          <a:p>
            <a:pPr algn="l" rtl="0">
              <a:defRPr/>
            </a:pPr>
            <a:r>
              <a:rPr lang="en-gb" sz="1100" b="0" i="0" u="none" baseline="0"/>
              <a:t>The positive trend in child accident mortality is due to developments such as changes in legislation, the development and adoption of new and better safety equipment (such as car seats), increased awareness of risks and preventive measures through work carried out by operators such as child health clinics, the expansion of the activities of the Poison Information Centre and improvements in the treatment of accident patients. </a:t>
            </a:r>
          </a:p>
          <a:p>
            <a:pPr algn="l" rtl="0">
              <a:defRPr/>
            </a:pPr>
            <a:endParaRPr lang="en-gb" altLang="fi-FI" sz="1100" dirty="0"/>
          </a:p>
          <a:p>
            <a:pPr algn="l" rtl="0">
              <a:defRPr/>
            </a:pPr>
            <a:r>
              <a:rPr lang="en-gb" sz="1100" b="1" i="0" u="none" baseline="0"/>
              <a:t>Working-age people:</a:t>
            </a:r>
          </a:p>
          <a:p>
            <a:pPr algn="l" rtl="0">
              <a:defRPr/>
            </a:pPr>
            <a:endParaRPr lang="en-gb" altLang="fi-FI" sz="1100" dirty="0"/>
          </a:p>
          <a:p>
            <a:pPr marL="171450" indent="-171450" algn="l" rtl="0">
              <a:buFont typeface="Arial" panose="020B0604020202020204" pitchFamily="34" charset="0"/>
              <a:buChar char="•"/>
              <a:defRPr/>
            </a:pPr>
            <a:r>
              <a:rPr lang="en-gb" sz="1100" b="0" i="0" u="none" baseline="0"/>
              <a:t>Fourth most common cause of death among working-age people. Falls are the main cause of hospitalisations. Intoxicants are involved in almost 70% of accidents among working-age people. </a:t>
            </a:r>
          </a:p>
          <a:p>
            <a:pPr algn="l" rtl="0">
              <a:defRPr/>
            </a:pPr>
            <a:endParaRPr lang="en-gb" altLang="fi-FI" sz="1100" dirty="0"/>
          </a:p>
          <a:p>
            <a:pPr algn="l" rtl="0">
              <a:defRPr/>
            </a:pPr>
            <a:endParaRPr lang="en-gb" altLang="fi-FI" sz="1100" dirty="0"/>
          </a:p>
          <a:p>
            <a:pPr algn="l" rtl="0">
              <a:defRPr/>
            </a:pPr>
            <a:r>
              <a:rPr lang="en-gb" sz="1100" b="1" i="0" u="none" baseline="0"/>
              <a:t>Older people:</a:t>
            </a:r>
          </a:p>
          <a:p>
            <a:pPr algn="l" rtl="0">
              <a:defRPr/>
            </a:pPr>
            <a:endParaRPr lang="en-gb" altLang="fi-FI" sz="1100" dirty="0"/>
          </a:p>
          <a:p>
            <a:pPr marL="171450" indent="-171450" algn="l" rtl="0">
              <a:buFont typeface="Arial" panose="020B0604020202020204" pitchFamily="34" charset="0"/>
              <a:buChar char="•"/>
              <a:defRPr/>
            </a:pPr>
            <a:r>
              <a:rPr lang="en-gb" sz="1100" b="0" i="0" u="none" baseline="0"/>
              <a:t>The population is ageing rapidly and more and more older people are living at home in increasingly frail conditions. </a:t>
            </a:r>
          </a:p>
          <a:p>
            <a:pPr marL="171450" indent="-171450" algn="l" rtl="0">
              <a:buFont typeface="Arial" panose="020B0604020202020204" pitchFamily="34" charset="0"/>
              <a:buChar char="•"/>
              <a:defRPr/>
            </a:pPr>
            <a:r>
              <a:rPr lang="en-gb" sz="1100" b="0" i="0" u="none" baseline="0"/>
              <a:t>The mortality rate of older people from different types of falls as a proportion of the population is on a slight downward trend. However, hospital admissions in relation to the size of the population have remained almost constant. </a:t>
            </a:r>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p>
        </p:txBody>
      </p:sp>
      <p:sp>
        <p:nvSpPr>
          <p:cNvPr id="4" name="Slide Number Placeholder 3"/>
          <p:cNvSpPr>
            <a:spLocks noGrp="1"/>
          </p:cNvSpPr>
          <p:nvPr>
            <p:ph type="sldNum" sz="quarter" idx="5"/>
          </p:nvPr>
        </p:nvSpPr>
        <p:spPr/>
        <p:txBody>
          <a:bodyPr/>
          <a:lstStyle/>
          <a:p>
            <a:pPr algn="l" rtl="0"/>
            <a:fld id="{EBD9BAE5-876C-4884-915C-625B8C13EAD1}" type="slidenum">
              <a:rPr/>
              <a:t>8</a:t>
            </a:fld>
            <a:endParaRPr lang="en-gb"/>
          </a:p>
        </p:txBody>
      </p:sp>
    </p:spTree>
    <p:extLst>
      <p:ext uri="{BB962C8B-B14F-4D97-AF65-F5344CB8AC3E}">
        <p14:creationId xmlns:p14="http://schemas.microsoft.com/office/powerpoint/2010/main" val="4006351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dirty="0"/>
              <a:t>Safely at All Ages – a target programme for strengthening safety skills and anticipation</a:t>
            </a:r>
          </a:p>
        </p:txBody>
      </p:sp>
      <p:sp>
        <p:nvSpPr>
          <p:cNvPr id="4" name="Slide Number Placeholder 3"/>
          <p:cNvSpPr>
            <a:spLocks noGrp="1"/>
          </p:cNvSpPr>
          <p:nvPr>
            <p:ph type="sldNum" sz="quarter" idx="5"/>
          </p:nvPr>
        </p:nvSpPr>
        <p:spPr/>
        <p:txBody>
          <a:bodyPr/>
          <a:lstStyle/>
          <a:p>
            <a:pPr algn="l" rtl="0"/>
            <a:fld id="{EBD9BAE5-876C-4884-915C-625B8C13EAD1}" type="slidenum">
              <a:rPr/>
              <a:t>10</a:t>
            </a:fld>
            <a:endParaRPr lang="en-gb"/>
          </a:p>
        </p:txBody>
      </p:sp>
    </p:spTree>
    <p:extLst>
      <p:ext uri="{BB962C8B-B14F-4D97-AF65-F5344CB8AC3E}">
        <p14:creationId xmlns:p14="http://schemas.microsoft.com/office/powerpoint/2010/main" val="2777812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68055F-BABA-4748-B0CB-8084966CD6DA}" type="datetime1">
              <a:rPr lang="fi-FI" smtClean="0"/>
              <a:t>26.10.2023</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F040D1AC-0989-41DD-9D74-3919B7094DCE}" type="slidenum">
              <a:rPr lang="fi-FI" smtClean="0"/>
              <a:t>‹#›</a:t>
            </a:fld>
            <a:endParaRPr lang="fi-FI"/>
          </a:p>
        </p:txBody>
      </p:sp>
    </p:spTree>
    <p:extLst>
      <p:ext uri="{BB962C8B-B14F-4D97-AF65-F5344CB8AC3E}">
        <p14:creationId xmlns:p14="http://schemas.microsoft.com/office/powerpoint/2010/main" val="421527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0CE45F-C477-49E4-81FE-B7BAE779AC84}" type="datetime1">
              <a:rPr lang="fi-FI" smtClean="0"/>
              <a:t>26.10.2023</a:t>
            </a:fld>
            <a:endParaRPr lang="fi-FI"/>
          </a:p>
        </p:txBody>
      </p:sp>
      <p:sp>
        <p:nvSpPr>
          <p:cNvPr id="8" name="Footer Placeholder 7"/>
          <p:cNvSpPr>
            <a:spLocks noGrp="1"/>
          </p:cNvSpPr>
          <p:nvPr>
            <p:ph type="ftr" sz="quarter" idx="11"/>
          </p:nvPr>
        </p:nvSpPr>
        <p:spPr/>
        <p:txBody>
          <a:bodyPr/>
          <a:lstStyle/>
          <a:p>
            <a:r>
              <a:rPr lang="fi-FI"/>
              <a:t>Kodin turvallisuusvalmennus</a:t>
            </a:r>
          </a:p>
        </p:txBody>
      </p:sp>
      <p:sp>
        <p:nvSpPr>
          <p:cNvPr id="9" name="Slide Number Placeholder 8"/>
          <p:cNvSpPr>
            <a:spLocks noGrp="1"/>
          </p:cNvSpPr>
          <p:nvPr>
            <p:ph type="sldNum" sz="quarter" idx="12"/>
          </p:nvPr>
        </p:nvSpPr>
        <p:spPr/>
        <p:txBody>
          <a:bodyPr/>
          <a:lstStyle/>
          <a:p>
            <a:fld id="{F040D1AC-0989-41DD-9D74-3919B7094DCE}" type="slidenum">
              <a:rPr lang="fi-FI" smtClean="0"/>
              <a:t>‹#›</a:t>
            </a:fld>
            <a:endParaRPr lang="fi-FI"/>
          </a:p>
        </p:txBody>
      </p:sp>
    </p:spTree>
    <p:extLst>
      <p:ext uri="{BB962C8B-B14F-4D97-AF65-F5344CB8AC3E}">
        <p14:creationId xmlns:p14="http://schemas.microsoft.com/office/powerpoint/2010/main" val="150802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5D856B-E48C-49CA-BD62-63B2FF79D47C}" type="datetime1">
              <a:rPr lang="fi-FI" smtClean="0"/>
              <a:t>26.10.2023</a:t>
            </a:fld>
            <a:endParaRPr lang="fi-FI"/>
          </a:p>
        </p:txBody>
      </p:sp>
      <p:sp>
        <p:nvSpPr>
          <p:cNvPr id="8" name="Footer Placeholder 7"/>
          <p:cNvSpPr>
            <a:spLocks noGrp="1"/>
          </p:cNvSpPr>
          <p:nvPr>
            <p:ph type="ftr" sz="quarter" idx="11"/>
          </p:nvPr>
        </p:nvSpPr>
        <p:spPr/>
        <p:txBody>
          <a:bodyPr/>
          <a:lstStyle/>
          <a:p>
            <a:r>
              <a:rPr lang="fi-FI"/>
              <a:t>Kodin turvallisuusvalmennus</a:t>
            </a:r>
          </a:p>
        </p:txBody>
      </p:sp>
      <p:sp>
        <p:nvSpPr>
          <p:cNvPr id="9" name="Slide Number Placeholder 8"/>
          <p:cNvSpPr>
            <a:spLocks noGrp="1"/>
          </p:cNvSpPr>
          <p:nvPr>
            <p:ph type="sldNum" sz="quarter" idx="12"/>
          </p:nvPr>
        </p:nvSpPr>
        <p:spPr/>
        <p:txBody>
          <a:bodyPr/>
          <a:lstStyle/>
          <a:p>
            <a:fld id="{F040D1AC-0989-41DD-9D74-3919B7094DCE}" type="slidenum">
              <a:rPr lang="fi-FI" smtClean="0"/>
              <a:t>‹#›</a:t>
            </a:fld>
            <a:endParaRPr lang="fi-FI"/>
          </a:p>
        </p:txBody>
      </p:sp>
    </p:spTree>
    <p:extLst>
      <p:ext uri="{BB962C8B-B14F-4D97-AF65-F5344CB8AC3E}">
        <p14:creationId xmlns:p14="http://schemas.microsoft.com/office/powerpoint/2010/main" val="293548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A99231-8157-4327-B84A-5D39B2800594}" type="datetime1">
              <a:rPr lang="fi-FI" smtClean="0"/>
              <a:t>26.10.2023</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8242A018-1586-4786-AFA1-5A733CC095A4}" type="slidenum">
              <a:rPr lang="fi-FI" smtClean="0"/>
              <a:t>‹#›</a:t>
            </a:fld>
            <a:endParaRPr lang="fi-FI"/>
          </a:p>
        </p:txBody>
      </p:sp>
    </p:spTree>
    <p:extLst>
      <p:ext uri="{BB962C8B-B14F-4D97-AF65-F5344CB8AC3E}">
        <p14:creationId xmlns:p14="http://schemas.microsoft.com/office/powerpoint/2010/main" val="1186962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6A495-3569-4FCA-B619-6C4E6FC73364}" type="datetime1">
              <a:rPr lang="fi-FI" smtClean="0"/>
              <a:t>26.10.2023</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8242A018-1586-4786-AFA1-5A733CC095A4}" type="slidenum">
              <a:rPr lang="fi-FI" smtClean="0"/>
              <a:t>‹#›</a:t>
            </a:fld>
            <a:endParaRPr lang="fi-FI"/>
          </a:p>
        </p:txBody>
      </p:sp>
    </p:spTree>
    <p:extLst>
      <p:ext uri="{BB962C8B-B14F-4D97-AF65-F5344CB8AC3E}">
        <p14:creationId xmlns:p14="http://schemas.microsoft.com/office/powerpoint/2010/main" val="2446964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D9D921-8F54-407A-B950-3309B38EA51D}" type="datetime1">
              <a:rPr lang="fi-FI" smtClean="0"/>
              <a:t>26.10.2023</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8242A018-1586-4786-AFA1-5A733CC095A4}" type="slidenum">
              <a:rPr lang="fi-FI" smtClean="0"/>
              <a:t>‹#›</a:t>
            </a:fld>
            <a:endParaRPr lang="fi-FI"/>
          </a:p>
        </p:txBody>
      </p:sp>
    </p:spTree>
    <p:extLst>
      <p:ext uri="{BB962C8B-B14F-4D97-AF65-F5344CB8AC3E}">
        <p14:creationId xmlns:p14="http://schemas.microsoft.com/office/powerpoint/2010/main" val="1000422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914F914-AF14-4A31-80B0-520BBD98D848}" type="datetime1">
              <a:rPr lang="fi-FI" smtClean="0"/>
              <a:t>26.10.2023</a:t>
            </a:fld>
            <a:endParaRPr lang="fi-FI"/>
          </a:p>
        </p:txBody>
      </p:sp>
      <p:sp>
        <p:nvSpPr>
          <p:cNvPr id="9" name="Footer Placeholder 8"/>
          <p:cNvSpPr>
            <a:spLocks noGrp="1"/>
          </p:cNvSpPr>
          <p:nvPr>
            <p:ph type="ftr" sz="quarter" idx="11"/>
          </p:nvPr>
        </p:nvSpPr>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8242A018-1586-4786-AFA1-5A733CC095A4}" type="slidenum">
              <a:rPr lang="fi-FI" smtClean="0"/>
              <a:t>‹#›</a:t>
            </a:fld>
            <a:endParaRPr lang="fi-FI"/>
          </a:p>
        </p:txBody>
      </p:sp>
    </p:spTree>
    <p:extLst>
      <p:ext uri="{BB962C8B-B14F-4D97-AF65-F5344CB8AC3E}">
        <p14:creationId xmlns:p14="http://schemas.microsoft.com/office/powerpoint/2010/main" val="890377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AE7901F3-59E5-4649-B9DE-AAF5EA20EB46}" type="datetime1">
              <a:rPr lang="fi-FI" smtClean="0"/>
              <a:t>26.10.2023</a:t>
            </a:fld>
            <a:endParaRPr lang="fi-FI"/>
          </a:p>
        </p:txBody>
      </p:sp>
      <p:sp>
        <p:nvSpPr>
          <p:cNvPr id="11" name="Footer Placeholder 10"/>
          <p:cNvSpPr>
            <a:spLocks noGrp="1"/>
          </p:cNvSpPr>
          <p:nvPr>
            <p:ph type="ftr" sz="quarter" idx="11"/>
          </p:nvPr>
        </p:nvSpPr>
        <p:spPr/>
        <p:txBody>
          <a:bodyPr/>
          <a:lstStyle/>
          <a:p>
            <a:r>
              <a:rPr lang="fi-FI"/>
              <a:t>Kodin turvallisuusvalmennus</a:t>
            </a:r>
          </a:p>
        </p:txBody>
      </p:sp>
      <p:sp>
        <p:nvSpPr>
          <p:cNvPr id="12" name="Slide Number Placeholder 11"/>
          <p:cNvSpPr>
            <a:spLocks noGrp="1"/>
          </p:cNvSpPr>
          <p:nvPr>
            <p:ph type="sldNum" sz="quarter" idx="12"/>
          </p:nvPr>
        </p:nvSpPr>
        <p:spPr/>
        <p:txBody>
          <a:bodyPr/>
          <a:lstStyle/>
          <a:p>
            <a:fld id="{8242A018-1586-4786-AFA1-5A733CC095A4}" type="slidenum">
              <a:rPr lang="fi-FI" smtClean="0"/>
              <a:t>‹#›</a:t>
            </a:fld>
            <a:endParaRPr lang="fi-FI"/>
          </a:p>
        </p:txBody>
      </p:sp>
    </p:spTree>
    <p:extLst>
      <p:ext uri="{BB962C8B-B14F-4D97-AF65-F5344CB8AC3E}">
        <p14:creationId xmlns:p14="http://schemas.microsoft.com/office/powerpoint/2010/main" val="2609714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ECB29237-458A-4AF4-91D2-B024805C031F}" type="datetime1">
              <a:rPr lang="fi-FI" smtClean="0"/>
              <a:t>26.10.2023</a:t>
            </a:fld>
            <a:endParaRPr lang="fi-FI"/>
          </a:p>
        </p:txBody>
      </p:sp>
      <p:sp>
        <p:nvSpPr>
          <p:cNvPr id="7" name="Footer Placeholder 6"/>
          <p:cNvSpPr>
            <a:spLocks noGrp="1"/>
          </p:cNvSpPr>
          <p:nvPr>
            <p:ph type="ftr" sz="quarter" idx="11"/>
          </p:nvPr>
        </p:nvSpPr>
        <p:spPr/>
        <p:txBody>
          <a:bodyPr/>
          <a:lstStyle/>
          <a:p>
            <a:r>
              <a:rPr lang="fi-FI"/>
              <a:t>Kodin turvallisuusvalmennus</a:t>
            </a:r>
          </a:p>
        </p:txBody>
      </p:sp>
      <p:sp>
        <p:nvSpPr>
          <p:cNvPr id="8" name="Slide Number Placeholder 7"/>
          <p:cNvSpPr>
            <a:spLocks noGrp="1"/>
          </p:cNvSpPr>
          <p:nvPr>
            <p:ph type="sldNum" sz="quarter" idx="12"/>
          </p:nvPr>
        </p:nvSpPr>
        <p:spPr/>
        <p:txBody>
          <a:bodyPr/>
          <a:lstStyle/>
          <a:p>
            <a:fld id="{8242A018-1586-4786-AFA1-5A733CC095A4}" type="slidenum">
              <a:rPr lang="fi-FI" smtClean="0"/>
              <a:t>‹#›</a:t>
            </a:fld>
            <a:endParaRPr lang="fi-FI"/>
          </a:p>
        </p:txBody>
      </p:sp>
    </p:spTree>
    <p:extLst>
      <p:ext uri="{BB962C8B-B14F-4D97-AF65-F5344CB8AC3E}">
        <p14:creationId xmlns:p14="http://schemas.microsoft.com/office/powerpoint/2010/main" val="2450108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0072838-6643-4DFD-BFB6-E275AC19AABA}" type="datetime1">
              <a:rPr lang="fi-FI" smtClean="0"/>
              <a:t>26.10.2023</a:t>
            </a:fld>
            <a:endParaRPr lang="fi-FI"/>
          </a:p>
        </p:txBody>
      </p:sp>
      <p:sp>
        <p:nvSpPr>
          <p:cNvPr id="6" name="Footer Placeholder 5"/>
          <p:cNvSpPr>
            <a:spLocks noGrp="1"/>
          </p:cNvSpPr>
          <p:nvPr>
            <p:ph type="ftr" sz="quarter" idx="11"/>
          </p:nvPr>
        </p:nvSpPr>
        <p:spPr/>
        <p:txBody>
          <a:bodyPr/>
          <a:lstStyle/>
          <a:p>
            <a:r>
              <a:rPr lang="fi-FI"/>
              <a:t>Kodin turvallisuusvalmennus</a:t>
            </a:r>
          </a:p>
        </p:txBody>
      </p:sp>
      <p:sp>
        <p:nvSpPr>
          <p:cNvPr id="7" name="Slide Number Placeholder 6"/>
          <p:cNvSpPr>
            <a:spLocks noGrp="1"/>
          </p:cNvSpPr>
          <p:nvPr>
            <p:ph type="sldNum" sz="quarter" idx="12"/>
          </p:nvPr>
        </p:nvSpPr>
        <p:spPr/>
        <p:txBody>
          <a:bodyPr/>
          <a:lstStyle/>
          <a:p>
            <a:fld id="{8242A018-1586-4786-AFA1-5A733CC095A4}" type="slidenum">
              <a:rPr lang="fi-FI" smtClean="0"/>
              <a:t>‹#›</a:t>
            </a:fld>
            <a:endParaRPr lang="fi-FI"/>
          </a:p>
        </p:txBody>
      </p:sp>
    </p:spTree>
    <p:extLst>
      <p:ext uri="{BB962C8B-B14F-4D97-AF65-F5344CB8AC3E}">
        <p14:creationId xmlns:p14="http://schemas.microsoft.com/office/powerpoint/2010/main" val="2023911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0A61700-9472-4749-AD49-A89F86A16AED}" type="datetime1">
              <a:rPr lang="fi-FI" smtClean="0"/>
              <a:t>26.10.2023</a:t>
            </a:fld>
            <a:endParaRPr lang="fi-FI"/>
          </a:p>
        </p:txBody>
      </p:sp>
      <p:sp>
        <p:nvSpPr>
          <p:cNvPr id="9" name="Footer Placeholder 8"/>
          <p:cNvSpPr>
            <a:spLocks noGrp="1"/>
          </p:cNvSpPr>
          <p:nvPr>
            <p:ph type="ftr" sz="quarter" idx="11"/>
          </p:nvPr>
        </p:nvSpPr>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8242A018-1586-4786-AFA1-5A733CC095A4}" type="slidenum">
              <a:rPr lang="fi-FI" smtClean="0"/>
              <a:t>‹#›</a:t>
            </a:fld>
            <a:endParaRPr lang="fi-FI"/>
          </a:p>
        </p:txBody>
      </p:sp>
    </p:spTree>
    <p:extLst>
      <p:ext uri="{BB962C8B-B14F-4D97-AF65-F5344CB8AC3E}">
        <p14:creationId xmlns:p14="http://schemas.microsoft.com/office/powerpoint/2010/main" val="157616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D0C0A-3DAA-4558-8E7C-31ECAE7D1BE4}" type="datetime1">
              <a:rPr lang="fi-FI" smtClean="0"/>
              <a:t>26.10.2023</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F040D1AC-0989-41DD-9D74-3919B7094DCE}" type="slidenum">
              <a:rPr lang="fi-FI" smtClean="0"/>
              <a:t>‹#›</a:t>
            </a:fld>
            <a:endParaRPr lang="fi-FI"/>
          </a:p>
        </p:txBody>
      </p:sp>
    </p:spTree>
    <p:extLst>
      <p:ext uri="{BB962C8B-B14F-4D97-AF65-F5344CB8AC3E}">
        <p14:creationId xmlns:p14="http://schemas.microsoft.com/office/powerpoint/2010/main" val="2602423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35BE6F8-34D0-4688-9F00-229901206111}" type="datetime1">
              <a:rPr lang="fi-FI" smtClean="0"/>
              <a:t>26.10.2023</a:t>
            </a:fld>
            <a:endParaRPr lang="fi-FI"/>
          </a:p>
        </p:txBody>
      </p:sp>
      <p:sp>
        <p:nvSpPr>
          <p:cNvPr id="9" name="Footer Placeholder 8"/>
          <p:cNvSpPr>
            <a:spLocks noGrp="1"/>
          </p:cNvSpPr>
          <p:nvPr>
            <p:ph type="ftr" sz="quarter" idx="11"/>
          </p:nvPr>
        </p:nvSpPr>
        <p:spPr>
          <a:xfrm>
            <a:off x="3499101" y="6356350"/>
            <a:ext cx="5911517" cy="365125"/>
          </a:xfrm>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8242A018-1586-4786-AFA1-5A733CC095A4}" type="slidenum">
              <a:rPr lang="fi-FI" smtClean="0"/>
              <a:t>‹#›</a:t>
            </a:fld>
            <a:endParaRPr lang="fi-FI"/>
          </a:p>
        </p:txBody>
      </p:sp>
    </p:spTree>
    <p:extLst>
      <p:ext uri="{BB962C8B-B14F-4D97-AF65-F5344CB8AC3E}">
        <p14:creationId xmlns:p14="http://schemas.microsoft.com/office/powerpoint/2010/main" val="870086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5D188B-4429-4AC5-8EF4-C01D57154CD5}" type="datetime1">
              <a:rPr lang="fi-FI" smtClean="0"/>
              <a:t>26.10.2023</a:t>
            </a:fld>
            <a:endParaRPr lang="fi-FI"/>
          </a:p>
        </p:txBody>
      </p:sp>
      <p:sp>
        <p:nvSpPr>
          <p:cNvPr id="8" name="Footer Placeholder 7"/>
          <p:cNvSpPr>
            <a:spLocks noGrp="1"/>
          </p:cNvSpPr>
          <p:nvPr>
            <p:ph type="ftr" sz="quarter" idx="11"/>
          </p:nvPr>
        </p:nvSpPr>
        <p:spPr/>
        <p:txBody>
          <a:bodyPr/>
          <a:lstStyle/>
          <a:p>
            <a:r>
              <a:rPr lang="fi-FI"/>
              <a:t>Kodin turvallisuusvalmennus</a:t>
            </a:r>
          </a:p>
        </p:txBody>
      </p:sp>
      <p:sp>
        <p:nvSpPr>
          <p:cNvPr id="9" name="Slide Number Placeholder 8"/>
          <p:cNvSpPr>
            <a:spLocks noGrp="1"/>
          </p:cNvSpPr>
          <p:nvPr>
            <p:ph type="sldNum" sz="quarter" idx="12"/>
          </p:nvPr>
        </p:nvSpPr>
        <p:spPr/>
        <p:txBody>
          <a:bodyPr/>
          <a:lstStyle/>
          <a:p>
            <a:fld id="{8242A018-1586-4786-AFA1-5A733CC095A4}" type="slidenum">
              <a:rPr lang="fi-FI" smtClean="0"/>
              <a:t>‹#›</a:t>
            </a:fld>
            <a:endParaRPr lang="fi-FI"/>
          </a:p>
        </p:txBody>
      </p:sp>
    </p:spTree>
    <p:extLst>
      <p:ext uri="{BB962C8B-B14F-4D97-AF65-F5344CB8AC3E}">
        <p14:creationId xmlns:p14="http://schemas.microsoft.com/office/powerpoint/2010/main" val="1308025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3F1AE3-3AEC-40DD-B695-42DC60C62690}" type="datetime1">
              <a:rPr lang="fi-FI" smtClean="0"/>
              <a:t>26.10.2023</a:t>
            </a:fld>
            <a:endParaRPr lang="fi-FI"/>
          </a:p>
        </p:txBody>
      </p:sp>
      <p:sp>
        <p:nvSpPr>
          <p:cNvPr id="8" name="Footer Placeholder 7"/>
          <p:cNvSpPr>
            <a:spLocks noGrp="1"/>
          </p:cNvSpPr>
          <p:nvPr>
            <p:ph type="ftr" sz="quarter" idx="11"/>
          </p:nvPr>
        </p:nvSpPr>
        <p:spPr/>
        <p:txBody>
          <a:bodyPr/>
          <a:lstStyle/>
          <a:p>
            <a:r>
              <a:rPr lang="fi-FI"/>
              <a:t>Kodin turvallisuusvalmennus</a:t>
            </a:r>
          </a:p>
        </p:txBody>
      </p:sp>
      <p:sp>
        <p:nvSpPr>
          <p:cNvPr id="9" name="Slide Number Placeholder 8"/>
          <p:cNvSpPr>
            <a:spLocks noGrp="1"/>
          </p:cNvSpPr>
          <p:nvPr>
            <p:ph type="sldNum" sz="quarter" idx="12"/>
          </p:nvPr>
        </p:nvSpPr>
        <p:spPr/>
        <p:txBody>
          <a:bodyPr/>
          <a:lstStyle/>
          <a:p>
            <a:fld id="{8242A018-1586-4786-AFA1-5A733CC095A4}" type="slidenum">
              <a:rPr lang="fi-FI" smtClean="0"/>
              <a:t>‹#›</a:t>
            </a:fld>
            <a:endParaRPr lang="fi-FI"/>
          </a:p>
        </p:txBody>
      </p:sp>
    </p:spTree>
    <p:extLst>
      <p:ext uri="{BB962C8B-B14F-4D97-AF65-F5344CB8AC3E}">
        <p14:creationId xmlns:p14="http://schemas.microsoft.com/office/powerpoint/2010/main" val="400692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332EFE-70E3-4074-96D6-49FF8BED0CF5}" type="datetime1">
              <a:rPr lang="fi-FI" smtClean="0"/>
              <a:t>26.10.2023</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F040D1AC-0989-41DD-9D74-3919B7094DCE}" type="slidenum">
              <a:rPr lang="fi-FI" smtClean="0"/>
              <a:t>‹#›</a:t>
            </a:fld>
            <a:endParaRPr lang="fi-FI"/>
          </a:p>
        </p:txBody>
      </p:sp>
    </p:spTree>
    <p:extLst>
      <p:ext uri="{BB962C8B-B14F-4D97-AF65-F5344CB8AC3E}">
        <p14:creationId xmlns:p14="http://schemas.microsoft.com/office/powerpoint/2010/main" val="174352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CA30BC5-2B35-4548-B589-0DE4DE105E2C}" type="datetime1">
              <a:rPr lang="fi-FI" smtClean="0"/>
              <a:t>26.10.2023</a:t>
            </a:fld>
            <a:endParaRPr lang="fi-FI"/>
          </a:p>
        </p:txBody>
      </p:sp>
      <p:sp>
        <p:nvSpPr>
          <p:cNvPr id="9" name="Footer Placeholder 8"/>
          <p:cNvSpPr>
            <a:spLocks noGrp="1"/>
          </p:cNvSpPr>
          <p:nvPr>
            <p:ph type="ftr" sz="quarter" idx="11"/>
          </p:nvPr>
        </p:nvSpPr>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F040D1AC-0989-41DD-9D74-3919B7094DCE}" type="slidenum">
              <a:rPr lang="fi-FI" smtClean="0"/>
              <a:t>‹#›</a:t>
            </a:fld>
            <a:endParaRPr lang="fi-FI"/>
          </a:p>
        </p:txBody>
      </p:sp>
    </p:spTree>
    <p:extLst>
      <p:ext uri="{BB962C8B-B14F-4D97-AF65-F5344CB8AC3E}">
        <p14:creationId xmlns:p14="http://schemas.microsoft.com/office/powerpoint/2010/main" val="214490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8663774-8C38-4F05-A3E3-5A7AFDBD142A}" type="datetime1">
              <a:rPr lang="fi-FI" smtClean="0"/>
              <a:t>26.10.2023</a:t>
            </a:fld>
            <a:endParaRPr lang="fi-FI"/>
          </a:p>
        </p:txBody>
      </p:sp>
      <p:sp>
        <p:nvSpPr>
          <p:cNvPr id="11" name="Footer Placeholder 10"/>
          <p:cNvSpPr>
            <a:spLocks noGrp="1"/>
          </p:cNvSpPr>
          <p:nvPr>
            <p:ph type="ftr" sz="quarter" idx="11"/>
          </p:nvPr>
        </p:nvSpPr>
        <p:spPr/>
        <p:txBody>
          <a:bodyPr/>
          <a:lstStyle/>
          <a:p>
            <a:r>
              <a:rPr lang="fi-FI"/>
              <a:t>Kodin turvallisuusvalmennus</a:t>
            </a:r>
          </a:p>
        </p:txBody>
      </p:sp>
      <p:sp>
        <p:nvSpPr>
          <p:cNvPr id="12" name="Slide Number Placeholder 11"/>
          <p:cNvSpPr>
            <a:spLocks noGrp="1"/>
          </p:cNvSpPr>
          <p:nvPr>
            <p:ph type="sldNum" sz="quarter" idx="12"/>
          </p:nvPr>
        </p:nvSpPr>
        <p:spPr/>
        <p:txBody>
          <a:bodyPr/>
          <a:lstStyle/>
          <a:p>
            <a:fld id="{F040D1AC-0989-41DD-9D74-3919B7094DCE}" type="slidenum">
              <a:rPr lang="fi-FI" smtClean="0"/>
              <a:t>‹#›</a:t>
            </a:fld>
            <a:endParaRPr lang="fi-FI"/>
          </a:p>
        </p:txBody>
      </p:sp>
    </p:spTree>
    <p:extLst>
      <p:ext uri="{BB962C8B-B14F-4D97-AF65-F5344CB8AC3E}">
        <p14:creationId xmlns:p14="http://schemas.microsoft.com/office/powerpoint/2010/main" val="319451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A8353D7B-C873-436E-9FDC-1F283433D9BF}" type="datetime1">
              <a:rPr lang="fi-FI" smtClean="0"/>
              <a:t>26.10.2023</a:t>
            </a:fld>
            <a:endParaRPr lang="fi-FI"/>
          </a:p>
        </p:txBody>
      </p:sp>
      <p:sp>
        <p:nvSpPr>
          <p:cNvPr id="7" name="Footer Placeholder 6"/>
          <p:cNvSpPr>
            <a:spLocks noGrp="1"/>
          </p:cNvSpPr>
          <p:nvPr>
            <p:ph type="ftr" sz="quarter" idx="11"/>
          </p:nvPr>
        </p:nvSpPr>
        <p:spPr/>
        <p:txBody>
          <a:bodyPr/>
          <a:lstStyle/>
          <a:p>
            <a:r>
              <a:rPr lang="fi-FI"/>
              <a:t>Kodin turvallisuusvalmennus</a:t>
            </a:r>
          </a:p>
        </p:txBody>
      </p:sp>
      <p:sp>
        <p:nvSpPr>
          <p:cNvPr id="8" name="Slide Number Placeholder 7"/>
          <p:cNvSpPr>
            <a:spLocks noGrp="1"/>
          </p:cNvSpPr>
          <p:nvPr>
            <p:ph type="sldNum" sz="quarter" idx="12"/>
          </p:nvPr>
        </p:nvSpPr>
        <p:spPr/>
        <p:txBody>
          <a:bodyPr/>
          <a:lstStyle/>
          <a:p>
            <a:fld id="{F040D1AC-0989-41DD-9D74-3919B7094DCE}" type="slidenum">
              <a:rPr lang="fi-FI" smtClean="0"/>
              <a:t>‹#›</a:t>
            </a:fld>
            <a:endParaRPr lang="fi-FI"/>
          </a:p>
        </p:txBody>
      </p:sp>
    </p:spTree>
    <p:extLst>
      <p:ext uri="{BB962C8B-B14F-4D97-AF65-F5344CB8AC3E}">
        <p14:creationId xmlns:p14="http://schemas.microsoft.com/office/powerpoint/2010/main" val="288621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7E117F-319A-48F6-B4BA-25147ED36794}" type="datetime1">
              <a:rPr lang="fi-FI" smtClean="0"/>
              <a:t>26.10.2023</a:t>
            </a:fld>
            <a:endParaRPr lang="fi-FI"/>
          </a:p>
        </p:txBody>
      </p:sp>
      <p:sp>
        <p:nvSpPr>
          <p:cNvPr id="6" name="Footer Placeholder 5"/>
          <p:cNvSpPr>
            <a:spLocks noGrp="1"/>
          </p:cNvSpPr>
          <p:nvPr>
            <p:ph type="ftr" sz="quarter" idx="11"/>
          </p:nvPr>
        </p:nvSpPr>
        <p:spPr/>
        <p:txBody>
          <a:bodyPr/>
          <a:lstStyle/>
          <a:p>
            <a:r>
              <a:rPr lang="fi-FI"/>
              <a:t>Kodin turvallisuusvalmennus</a:t>
            </a:r>
          </a:p>
        </p:txBody>
      </p:sp>
      <p:sp>
        <p:nvSpPr>
          <p:cNvPr id="7" name="Slide Number Placeholder 6"/>
          <p:cNvSpPr>
            <a:spLocks noGrp="1"/>
          </p:cNvSpPr>
          <p:nvPr>
            <p:ph type="sldNum" sz="quarter" idx="12"/>
          </p:nvPr>
        </p:nvSpPr>
        <p:spPr/>
        <p:txBody>
          <a:bodyPr/>
          <a:lstStyle/>
          <a:p>
            <a:fld id="{F040D1AC-0989-41DD-9D74-3919B7094DCE}" type="slidenum">
              <a:rPr lang="fi-FI" smtClean="0"/>
              <a:t>‹#›</a:t>
            </a:fld>
            <a:endParaRPr lang="fi-FI"/>
          </a:p>
        </p:txBody>
      </p:sp>
    </p:spTree>
    <p:extLst>
      <p:ext uri="{BB962C8B-B14F-4D97-AF65-F5344CB8AC3E}">
        <p14:creationId xmlns:p14="http://schemas.microsoft.com/office/powerpoint/2010/main" val="256405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3C5A88E-E42D-4C1E-809B-F79764FC8DE7}" type="datetime1">
              <a:rPr lang="fi-FI" smtClean="0"/>
              <a:t>26.10.2023</a:t>
            </a:fld>
            <a:endParaRPr lang="fi-FI"/>
          </a:p>
        </p:txBody>
      </p:sp>
      <p:sp>
        <p:nvSpPr>
          <p:cNvPr id="9" name="Footer Placeholder 8"/>
          <p:cNvSpPr>
            <a:spLocks noGrp="1"/>
          </p:cNvSpPr>
          <p:nvPr>
            <p:ph type="ftr" sz="quarter" idx="11"/>
          </p:nvPr>
        </p:nvSpPr>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F040D1AC-0989-41DD-9D74-3919B7094DCE}" type="slidenum">
              <a:rPr lang="fi-FI" smtClean="0"/>
              <a:t>‹#›</a:t>
            </a:fld>
            <a:endParaRPr lang="fi-FI"/>
          </a:p>
        </p:txBody>
      </p:sp>
    </p:spTree>
    <p:extLst>
      <p:ext uri="{BB962C8B-B14F-4D97-AF65-F5344CB8AC3E}">
        <p14:creationId xmlns:p14="http://schemas.microsoft.com/office/powerpoint/2010/main" val="104139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69CF935-E530-4607-98DF-4912C2B45B0E}" type="datetime1">
              <a:rPr lang="fi-FI" smtClean="0"/>
              <a:t>26.10.2023</a:t>
            </a:fld>
            <a:endParaRPr lang="fi-FI"/>
          </a:p>
        </p:txBody>
      </p:sp>
      <p:sp>
        <p:nvSpPr>
          <p:cNvPr id="9" name="Footer Placeholder 8"/>
          <p:cNvSpPr>
            <a:spLocks noGrp="1"/>
          </p:cNvSpPr>
          <p:nvPr>
            <p:ph type="ftr" sz="quarter" idx="11"/>
          </p:nvPr>
        </p:nvSpPr>
        <p:spPr>
          <a:xfrm>
            <a:off x="3499101" y="6356350"/>
            <a:ext cx="5911517" cy="365125"/>
          </a:xfrm>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F040D1AC-0989-41DD-9D74-3919B7094DCE}" type="slidenum">
              <a:rPr lang="fi-FI" smtClean="0"/>
              <a:t>‹#›</a:t>
            </a:fld>
            <a:endParaRPr lang="fi-FI"/>
          </a:p>
        </p:txBody>
      </p:sp>
    </p:spTree>
    <p:extLst>
      <p:ext uri="{BB962C8B-B14F-4D97-AF65-F5344CB8AC3E}">
        <p14:creationId xmlns:p14="http://schemas.microsoft.com/office/powerpoint/2010/main" val="418286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A710F2BB-4BA6-447C-BB33-5C1B07227690}" type="datetime1">
              <a:rPr lang="fi-FI" smtClean="0"/>
              <a:t>26.10.2023</a:t>
            </a:fld>
            <a:endParaRPr lang="fi-FI"/>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fi-FI"/>
              <a:t>Kodin turvallisuusvalmennus</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F040D1AC-0989-41DD-9D74-3919B7094DCE}" type="slidenum">
              <a:rPr lang="fi-FI" smtClean="0"/>
              <a:t>‹#›</a:t>
            </a:fld>
            <a:endParaRPr lang="fi-FI"/>
          </a:p>
        </p:txBody>
      </p:sp>
    </p:spTree>
    <p:extLst>
      <p:ext uri="{BB962C8B-B14F-4D97-AF65-F5344CB8AC3E}">
        <p14:creationId xmlns:p14="http://schemas.microsoft.com/office/powerpoint/2010/main" val="687948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EAF1F07A-6ADD-4D13-A805-9624878AE2A6}" type="datetime1">
              <a:rPr lang="fi-FI" smtClean="0"/>
              <a:t>26.10.2023</a:t>
            </a:fld>
            <a:endParaRPr lang="fi-FI"/>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fi-FI"/>
              <a:t>Kodin turvallisuusvalmennus</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7435655-3E69-40C6-8C74-314F64A12487}" type="slidenum">
              <a:rPr lang="fi-FI" smtClean="0"/>
              <a:t>‹#›</a:t>
            </a:fld>
            <a:endParaRPr lang="fi-FI"/>
          </a:p>
        </p:txBody>
      </p:sp>
    </p:spTree>
    <p:extLst>
      <p:ext uri="{BB962C8B-B14F-4D97-AF65-F5344CB8AC3E}">
        <p14:creationId xmlns:p14="http://schemas.microsoft.com/office/powerpoint/2010/main" val="21007615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julkari.fi/bitstream/handle/10024/135809/TY%C3%962017_45_UHRI._.WEB.pdf?sequence=1&amp;isAllowed=y" TargetMode="External"/><Relationship Id="rId7" Type="http://schemas.openxmlformats.org/officeDocument/2006/relationships/hyperlink" Target="https://www.kotitapaturma.fi/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julkari.fi/handle/10024/136205" TargetMode="External"/><Relationship Id="rId5" Type="http://schemas.openxmlformats.org/officeDocument/2006/relationships/hyperlink" Target="https://www.thl.fi/fi/web/tapaturmat/tapaturmat-suomessa/tapaturmat-ikaryhmittain/lasten-ja-nuorten-tapaturmat" TargetMode="External"/><Relationship Id="rId4" Type="http://schemas.openxmlformats.org/officeDocument/2006/relationships/hyperlink" Target="https://julkaisut.valtioneuvosto.fi/handle/10024/162537"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poliisi.fi/en/national-police-board" TargetMode="External"/><Relationship Id="rId13" Type="http://schemas.openxmlformats.org/officeDocument/2006/relationships/hyperlink" Target="https://www.redcross.fi/" TargetMode="External"/><Relationship Id="rId18" Type="http://schemas.openxmlformats.org/officeDocument/2006/relationships/hyperlink" Target="https://tukes.fi/en/frontpage" TargetMode="External"/><Relationship Id="rId3" Type="http://schemas.openxmlformats.org/officeDocument/2006/relationships/hyperlink" Target="https://www.finanssiala.fi/en/" TargetMode="External"/><Relationship Id="rId21" Type="http://schemas.openxmlformats.org/officeDocument/2006/relationships/image" Target="../media/image1.jpg"/><Relationship Id="rId7" Type="http://schemas.openxmlformats.org/officeDocument/2006/relationships/hyperlink" Target="https://www.muistiliitto.fi/en/alzheimer-society-finland" TargetMode="External"/><Relationship Id="rId12" Type="http://schemas.openxmlformats.org/officeDocument/2006/relationships/hyperlink" Target="https://www.spek.fi/en/latest-news/" TargetMode="External"/><Relationship Id="rId17" Type="http://schemas.openxmlformats.org/officeDocument/2006/relationships/hyperlink" Target="https://thl.fi/en/web/thlfi-en" TargetMode="External"/><Relationship Id="rId2" Type="http://schemas.openxmlformats.org/officeDocument/2006/relationships/hyperlink" Target="https://ehyt.fi/en/" TargetMode="External"/><Relationship Id="rId16" Type="http://schemas.openxmlformats.org/officeDocument/2006/relationships/hyperlink" Target="https://www.tvk.fi/en/" TargetMode="External"/><Relationship Id="rId20" Type="http://schemas.openxmlformats.org/officeDocument/2006/relationships/hyperlink" Target="https://www.ttl.fi/en/" TargetMode="External"/><Relationship Id="rId1" Type="http://schemas.openxmlformats.org/officeDocument/2006/relationships/slideLayout" Target="../slideLayouts/slideLayout2.xml"/><Relationship Id="rId6" Type="http://schemas.openxmlformats.org/officeDocument/2006/relationships/hyperlink" Target="https://mpk.fi/en/" TargetMode="External"/><Relationship Id="rId11" Type="http://schemas.openxmlformats.org/officeDocument/2006/relationships/hyperlink" Target="https://stm.fi/en/frontpage" TargetMode="External"/><Relationship Id="rId5" Type="http://schemas.openxmlformats.org/officeDocument/2006/relationships/hyperlink" Target="https://www.traficom.fi/en/news/finnish-transport-and-communications-agency-starts-operations-1-january-2019" TargetMode="External"/><Relationship Id="rId15" Type="http://schemas.openxmlformats.org/officeDocument/2006/relationships/hyperlink" Target="https://www.suh.fi/in_english" TargetMode="External"/><Relationship Id="rId10" Type="http://schemas.openxmlformats.org/officeDocument/2006/relationships/hyperlink" Target="https://intermin.fi/en/rescue-services" TargetMode="External"/><Relationship Id="rId19" Type="http://schemas.openxmlformats.org/officeDocument/2006/relationships/hyperlink" Target="https://ttk.fi/en" TargetMode="External"/><Relationship Id="rId4" Type="http://schemas.openxmlformats.org/officeDocument/2006/relationships/hyperlink" Target="https://www.liikenneturva.fi/en" TargetMode="External"/><Relationship Id="rId9" Type="http://schemas.openxmlformats.org/officeDocument/2006/relationships/hyperlink" Target="https://puolustusvoimat.fi/en/about-us/defence-command" TargetMode="External"/><Relationship Id="rId14" Type="http://schemas.openxmlformats.org/officeDocument/2006/relationships/hyperlink" Target="http://www.aivovammaliitto.fi/" TargetMode="External"/><Relationship Id="rId22"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jpg"/><Relationship Id="rId2" Type="http://schemas.openxmlformats.org/officeDocument/2006/relationships/image" Target="../media/image1.jp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5" Type="http://schemas.openxmlformats.org/officeDocument/2006/relationships/image" Target="../media/image17.jpg"/><Relationship Id="rId10" Type="http://schemas.openxmlformats.org/officeDocument/2006/relationships/image" Target="../media/image12.jfif"/><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39BE09-94A6-4B26-BCDF-AF23177B67F9}"/>
              </a:ext>
            </a:extLst>
          </p:cNvPr>
          <p:cNvSpPr>
            <a:spLocks noGrp="1"/>
          </p:cNvSpPr>
          <p:nvPr>
            <p:ph type="ctrTitle"/>
          </p:nvPr>
        </p:nvSpPr>
        <p:spPr/>
        <p:txBody>
          <a:bodyPr/>
          <a:lstStyle/>
          <a:p>
            <a:pPr algn="l" rtl="0"/>
            <a:r>
              <a:rPr lang="en-gb" b="1" i="0" u="none" baseline="0"/>
              <a:t>Home safety coaching</a:t>
            </a:r>
            <a:endParaRPr lang="en-gb" b="1" dirty="0"/>
          </a:p>
        </p:txBody>
      </p:sp>
      <p:sp>
        <p:nvSpPr>
          <p:cNvPr id="3" name="Alaotsikko 2">
            <a:extLst>
              <a:ext uri="{FF2B5EF4-FFF2-40B4-BE49-F238E27FC236}">
                <a16:creationId xmlns:a16="http://schemas.microsoft.com/office/drawing/2014/main" id="{EADFAF34-545A-4463-8FEB-B1971B7BF586}"/>
              </a:ext>
            </a:extLst>
          </p:cNvPr>
          <p:cNvSpPr>
            <a:spLocks noGrp="1"/>
          </p:cNvSpPr>
          <p:nvPr>
            <p:ph type="subTitle" idx="1"/>
          </p:nvPr>
        </p:nvSpPr>
        <p:spPr/>
        <p:txBody>
          <a:bodyPr/>
          <a:lstStyle/>
          <a:p>
            <a:pPr algn="l" rtl="0"/>
            <a:r>
              <a:rPr lang="en-gb" b="0" i="0" u="none" baseline="0"/>
              <a:t>– You only have one life</a:t>
            </a:r>
            <a:endParaRPr lang="en-gb" dirty="0"/>
          </a:p>
        </p:txBody>
      </p:sp>
      <p:sp>
        <p:nvSpPr>
          <p:cNvPr id="4" name="Footer Placeholder 3">
            <a:extLst>
              <a:ext uri="{FF2B5EF4-FFF2-40B4-BE49-F238E27FC236}">
                <a16:creationId xmlns:a16="http://schemas.microsoft.com/office/drawing/2014/main" id="{B3470A58-B479-407D-A9B0-8CDAEFD7AE33}"/>
              </a:ext>
            </a:extLst>
          </p:cNvPr>
          <p:cNvSpPr>
            <a:spLocks noGrp="1"/>
          </p:cNvSpPr>
          <p:nvPr>
            <p:ph type="ftr" sz="quarter" idx="11"/>
          </p:nvPr>
        </p:nvSpPr>
        <p:spPr/>
        <p:txBody>
          <a:bodyPr/>
          <a:lstStyle/>
          <a:p>
            <a:pPr algn="l" rtl="0"/>
            <a:r>
              <a:rPr lang="en-gb" b="0" i="0" u="none" baseline="0"/>
              <a:t>Home safety coaching</a:t>
            </a:r>
          </a:p>
        </p:txBody>
      </p:sp>
      <p:sp>
        <p:nvSpPr>
          <p:cNvPr id="8" name="Slide Number Placeholder 7">
            <a:extLst>
              <a:ext uri="{FF2B5EF4-FFF2-40B4-BE49-F238E27FC236}">
                <a16:creationId xmlns:a16="http://schemas.microsoft.com/office/drawing/2014/main" id="{D82DB771-77B2-4264-9F6B-393123C03517}"/>
              </a:ext>
            </a:extLst>
          </p:cNvPr>
          <p:cNvSpPr>
            <a:spLocks noGrp="1"/>
          </p:cNvSpPr>
          <p:nvPr>
            <p:ph type="sldNum" sz="quarter" idx="12"/>
          </p:nvPr>
        </p:nvSpPr>
        <p:spPr/>
        <p:txBody>
          <a:bodyPr/>
          <a:lstStyle/>
          <a:p>
            <a:pPr algn="r" rtl="0"/>
            <a:fld id="{8242A018-1586-4786-AFA1-5A733CC095A4}" type="slidenum">
              <a:rPr/>
              <a:t>1</a:t>
            </a:fld>
            <a:endParaRPr lang="en-gb"/>
          </a:p>
        </p:txBody>
      </p:sp>
      <p:pic>
        <p:nvPicPr>
          <p:cNvPr id="6" name="Picture 5" descr="A black cat with a tail&#10;&#10;Description automatically generated">
            <a:extLst>
              <a:ext uri="{FF2B5EF4-FFF2-40B4-BE49-F238E27FC236}">
                <a16:creationId xmlns:a16="http://schemas.microsoft.com/office/drawing/2014/main" id="{E5481C60-7B5E-02FF-1E6B-389630F85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4943" y="4139811"/>
            <a:ext cx="2458384" cy="1975269"/>
          </a:xfrm>
          <a:prstGeom prst="rect">
            <a:avLst/>
          </a:prstGeom>
        </p:spPr>
      </p:pic>
    </p:spTree>
    <p:extLst>
      <p:ext uri="{BB962C8B-B14F-4D97-AF65-F5344CB8AC3E}">
        <p14:creationId xmlns:p14="http://schemas.microsoft.com/office/powerpoint/2010/main" val="1844979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1C0E-6432-4C56-9192-0C18B1308861}"/>
              </a:ext>
            </a:extLst>
          </p:cNvPr>
          <p:cNvSpPr>
            <a:spLocks noGrp="1"/>
          </p:cNvSpPr>
          <p:nvPr>
            <p:ph type="title"/>
          </p:nvPr>
        </p:nvSpPr>
        <p:spPr/>
        <p:txBody>
          <a:bodyPr>
            <a:normAutofit/>
          </a:bodyPr>
          <a:lstStyle/>
          <a:p>
            <a:pPr algn="l" rtl="0"/>
            <a:r>
              <a:rPr lang="en-gb" sz="3200" b="1" i="0" u="none" baseline="0" dirty="0">
                <a:solidFill>
                  <a:schemeClr val="bg1"/>
                </a:solidFill>
                <a:ea typeface="Arial" panose="020B0604020202020204" pitchFamily="34" charset="0"/>
                <a:cs typeface="Arial" panose="020B0604020202020204" pitchFamily="34" charset="0"/>
                <a:sym typeface="Arial" panose="020B0604020202020204" pitchFamily="34" charset="0"/>
              </a:rPr>
              <a:t>Main basis for the content of the training</a:t>
            </a:r>
            <a:endParaRPr lang="en-gb" sz="3200" b="1" dirty="0">
              <a:solidFill>
                <a:schemeClr val="bg1"/>
              </a:solidFill>
            </a:endParaRPr>
          </a:p>
        </p:txBody>
      </p:sp>
      <p:sp>
        <p:nvSpPr>
          <p:cNvPr id="3" name="Content Placeholder 2">
            <a:extLst>
              <a:ext uri="{FF2B5EF4-FFF2-40B4-BE49-F238E27FC236}">
                <a16:creationId xmlns:a16="http://schemas.microsoft.com/office/drawing/2014/main" id="{C9A6096A-7296-4D9D-9B29-0CBF0E46B709}"/>
              </a:ext>
            </a:extLst>
          </p:cNvPr>
          <p:cNvSpPr>
            <a:spLocks noGrp="1"/>
          </p:cNvSpPr>
          <p:nvPr>
            <p:ph idx="1"/>
          </p:nvPr>
        </p:nvSpPr>
        <p:spPr>
          <a:xfrm>
            <a:off x="3869268" y="868680"/>
            <a:ext cx="7315200" cy="5120640"/>
          </a:xfrm>
        </p:spPr>
        <p:txBody>
          <a:bodyPr/>
          <a:lstStyle/>
          <a:p>
            <a:pPr algn="l" rtl="0">
              <a:lnSpc>
                <a:spcPct val="100000"/>
              </a:lnSpc>
              <a:buFont typeface="Arial" panose="020B0604020202020204" pitchFamily="34" charset="0"/>
              <a:buChar char="•"/>
            </a:pPr>
            <a:r>
              <a:rPr lang="en-gb" sz="1800" b="0" i="0" u="none" baseline="0" dirty="0">
                <a:solidFill>
                  <a:schemeClr val="accent2"/>
                </a:solidFill>
                <a:ea typeface="Arial" panose="020B0604020202020204" pitchFamily="34" charset="0"/>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National Victimisation Survey 2017.</a:t>
            </a:r>
            <a:endParaRPr lang="en-gb" altLang="en-US" sz="1800" dirty="0">
              <a:solidFill>
                <a:schemeClr val="accent2"/>
              </a:solidFill>
              <a:cs typeface="Arial" panose="020B0604020202020204" pitchFamily="34" charset="0"/>
            </a:endParaRPr>
          </a:p>
          <a:p>
            <a:pPr algn="l" rtl="0">
              <a:lnSpc>
                <a:spcPct val="100000"/>
              </a:lnSpc>
              <a:buFont typeface="Arial" panose="020B0604020202020204" pitchFamily="34" charset="0"/>
              <a:buChar char="•"/>
            </a:pPr>
            <a:r>
              <a:rPr lang="en-gb" sz="1800" b="0" i="0" u="none" baseline="0" dirty="0">
                <a:solidFill>
                  <a:schemeClr val="accent2"/>
                </a:solidFill>
                <a:ea typeface="Arial" panose="020B0604020202020204" pitchFamily="34" charset="0"/>
                <a:cs typeface="Arial" panose="020B0604020202020204" pitchFamily="34" charset="0"/>
                <a:sym typeface="Arial" panose="020B0604020202020204" pitchFamily="34" charset="0"/>
                <a:hlinkClick r:id="rId4">
                  <a:extLst>
                    <a:ext uri="{A12FA001-AC4F-418D-AE19-62706E023703}">
                      <ahyp:hlinkClr xmlns:ahyp="http://schemas.microsoft.com/office/drawing/2018/hyperlinkcolor" val="tx"/>
                    </a:ext>
                  </a:extLst>
                </a:hlinkClick>
              </a:rPr>
              <a:t>Ministry of Social Affairs and Health’s Programme for the Prevention of Home and Leisure Injuries 2021–2030</a:t>
            </a:r>
            <a:endParaRPr lang="en-gb" altLang="en-US" sz="1800" dirty="0">
              <a:solidFill>
                <a:schemeClr val="accent2"/>
              </a:solidFill>
              <a:cs typeface="Arial" panose="020B0604020202020204" pitchFamily="34" charset="0"/>
            </a:endParaRPr>
          </a:p>
          <a:p>
            <a:pPr algn="l" rtl="0">
              <a:lnSpc>
                <a:spcPct val="100000"/>
              </a:lnSpc>
              <a:buFont typeface="Arial" panose="020B0604020202020204" pitchFamily="34" charset="0"/>
              <a:buChar char="•"/>
            </a:pPr>
            <a:r>
              <a:rPr lang="en-gb" sz="1800" b="0" i="0" u="none" baseline="0" dirty="0">
                <a:solidFill>
                  <a:schemeClr val="accent2"/>
                </a:solidFill>
                <a:ea typeface="Arial" panose="020B0604020202020204" pitchFamily="34" charset="0"/>
                <a:cs typeface="Arial" panose="020B0604020202020204" pitchFamily="34" charset="0"/>
                <a:sym typeface="Arial" panose="020B0604020202020204" pitchFamily="34" charset="0"/>
                <a:hlinkClick r:id="rId5">
                  <a:extLst>
                    <a:ext uri="{A12FA001-AC4F-418D-AE19-62706E023703}">
                      <ahyp:hlinkClr xmlns:ahyp="http://schemas.microsoft.com/office/drawing/2018/hyperlinkcolor" val="tx"/>
                    </a:ext>
                  </a:extLst>
                </a:hlinkClick>
              </a:rPr>
              <a:t>THL’s accident statistics</a:t>
            </a:r>
            <a:endParaRPr lang="en-gb" altLang="en-US" sz="1800" dirty="0">
              <a:solidFill>
                <a:schemeClr val="accent2"/>
              </a:solidFill>
              <a:cs typeface="Arial" panose="020B0604020202020204" pitchFamily="34" charset="0"/>
            </a:endParaRPr>
          </a:p>
          <a:p>
            <a:pPr algn="l" rtl="0">
              <a:lnSpc>
                <a:spcPct val="100000"/>
              </a:lnSpc>
              <a:buFont typeface="Arial" panose="020B0604020202020204" pitchFamily="34" charset="0"/>
              <a:buChar char="•"/>
            </a:pPr>
            <a:r>
              <a:rPr lang="en-gb" sz="1800" b="0" i="0" u="none" baseline="0" dirty="0">
                <a:solidFill>
                  <a:schemeClr val="accent2"/>
                </a:solidFill>
                <a:ea typeface="Arial" panose="020B0604020202020204" pitchFamily="34" charset="0"/>
                <a:cs typeface="Arial" panose="020B0604020202020204" pitchFamily="34" charset="0"/>
                <a:sym typeface="Arial" panose="020B0604020202020204" pitchFamily="34" charset="0"/>
                <a:hlinkClick r:id="rId6">
                  <a:extLst>
                    <a:ext uri="{A12FA001-AC4F-418D-AE19-62706E023703}">
                      <ahyp:hlinkClr xmlns:ahyp="http://schemas.microsoft.com/office/drawing/2018/hyperlinkcolor" val="tx"/>
                    </a:ext>
                  </a:extLst>
                </a:hlinkClick>
              </a:rPr>
              <a:t>National Action Plan for Safety Promotion among Children and Youth − Target and Action Plan 2018−2025: Part I</a:t>
            </a:r>
            <a:endParaRPr lang="en-gb" altLang="fi-FI" sz="1800" dirty="0">
              <a:solidFill>
                <a:schemeClr val="accent2"/>
              </a:solidFill>
              <a:cs typeface="Arial" panose="020B0604020202020204" pitchFamily="34" charset="0"/>
            </a:endParaRPr>
          </a:p>
          <a:p>
            <a:pPr algn="l" rtl="0">
              <a:lnSpc>
                <a:spcPct val="10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Various surveys, small-scale studies on the work of the Accident Prevention Network </a:t>
            </a:r>
          </a:p>
          <a:p>
            <a:pPr algn="l" rtl="0">
              <a:lnSpc>
                <a:spcPct val="100000"/>
              </a:lnSpc>
              <a:buFont typeface="Arial" panose="020B0604020202020204" pitchFamily="34" charset="0"/>
              <a:buChar char="•"/>
            </a:pPr>
            <a:r>
              <a:rPr lang="en-GB" sz="1800" dirty="0">
                <a:solidFill>
                  <a:schemeClr val="accent2"/>
                </a:solidFill>
                <a:ea typeface="Arial" panose="020B0604020202020204" pitchFamily="34" charset="0"/>
                <a:cs typeface="Arial" panose="020B0604020202020204" pitchFamily="34" charset="0"/>
                <a:sym typeface="Arial" panose="020B0604020202020204" pitchFamily="34" charset="0"/>
                <a:hlinkClick r:id="rId7">
                  <a:extLst>
                    <a:ext uri="{A12FA001-AC4F-418D-AE19-62706E023703}">
                      <ahyp:hlinkClr xmlns:ahyp="http://schemas.microsoft.com/office/drawing/2018/hyperlinkcolor" val="tx"/>
                    </a:ext>
                  </a:extLst>
                </a:hlinkClick>
              </a:rPr>
              <a:t>Kotitapaturma.fi website</a:t>
            </a:r>
            <a:endParaRPr lang="en-gb" sz="1800" b="0" i="0" u="none" baseline="0" dirty="0">
              <a:solidFill>
                <a:schemeClr val="accent2"/>
              </a:solidFill>
              <a:ea typeface="Arial" panose="020B0604020202020204" pitchFamily="34" charset="0"/>
              <a:cs typeface="Arial" panose="020B0604020202020204" pitchFamily="34" charset="0"/>
              <a:sym typeface="Arial" panose="020B0604020202020204" pitchFamily="34" charset="0"/>
            </a:endParaRPr>
          </a:p>
          <a:p>
            <a:pPr algn="l" rtl="0">
              <a:lnSpc>
                <a:spcPct val="10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Sample survey 2020</a:t>
            </a:r>
          </a:p>
          <a:p>
            <a:pPr marL="0" indent="0" algn="l" rtl="0">
              <a:buNone/>
            </a:pPr>
            <a:endParaRPr lang="en-gb" dirty="0"/>
          </a:p>
        </p:txBody>
      </p:sp>
      <p:sp>
        <p:nvSpPr>
          <p:cNvPr id="4" name="Footer Placeholder 3">
            <a:extLst>
              <a:ext uri="{FF2B5EF4-FFF2-40B4-BE49-F238E27FC236}">
                <a16:creationId xmlns:a16="http://schemas.microsoft.com/office/drawing/2014/main" id="{8D630AFD-C949-4A3E-966D-3113C28E34AF}"/>
              </a:ext>
            </a:extLst>
          </p:cNvPr>
          <p:cNvSpPr>
            <a:spLocks noGrp="1"/>
          </p:cNvSpPr>
          <p:nvPr>
            <p:ph type="ftr" sz="quarter" idx="11"/>
          </p:nvPr>
        </p:nvSpPr>
        <p:spPr/>
        <p:txBody>
          <a:bodyPr/>
          <a:lstStyle/>
          <a:p>
            <a:pPr algn="l" rtl="0"/>
            <a:r>
              <a:rPr lang="en-gb" b="0" i="0" u="none" baseline="0" dirty="0"/>
              <a:t>Home safety coaching</a:t>
            </a:r>
          </a:p>
        </p:txBody>
      </p:sp>
      <p:sp>
        <p:nvSpPr>
          <p:cNvPr id="5" name="Slide Number Placeholder 4">
            <a:extLst>
              <a:ext uri="{FF2B5EF4-FFF2-40B4-BE49-F238E27FC236}">
                <a16:creationId xmlns:a16="http://schemas.microsoft.com/office/drawing/2014/main" id="{2EBF86C1-CE98-4CC2-A281-306B00DB25B4}"/>
              </a:ext>
            </a:extLst>
          </p:cNvPr>
          <p:cNvSpPr>
            <a:spLocks noGrp="1"/>
          </p:cNvSpPr>
          <p:nvPr>
            <p:ph type="sldNum" sz="quarter" idx="12"/>
          </p:nvPr>
        </p:nvSpPr>
        <p:spPr/>
        <p:txBody>
          <a:bodyPr/>
          <a:lstStyle/>
          <a:p>
            <a:pPr algn="r" rtl="0"/>
            <a:fld id="{F040D1AC-0989-41DD-9D74-3919B7094DCE}" type="slidenum">
              <a:rPr/>
              <a:t>10</a:t>
            </a:fld>
            <a:endParaRPr lang="en-gb"/>
          </a:p>
        </p:txBody>
      </p:sp>
      <p:pic>
        <p:nvPicPr>
          <p:cNvPr id="6" name="Picture 5">
            <a:extLst>
              <a:ext uri="{FF2B5EF4-FFF2-40B4-BE49-F238E27FC236}">
                <a16:creationId xmlns:a16="http://schemas.microsoft.com/office/drawing/2014/main" id="{1E73086A-6250-4B5A-878C-E98CAB0D68B8}"/>
              </a:ext>
            </a:extLst>
          </p:cNvPr>
          <p:cNvPicPr>
            <a:picLocks noChangeAspect="1"/>
          </p:cNvPicPr>
          <p:nvPr/>
        </p:nvPicPr>
        <p:blipFill>
          <a:blip r:embed="rId8"/>
          <a:stretch>
            <a:fillRect/>
          </a:stretch>
        </p:blipFill>
        <p:spPr>
          <a:xfrm>
            <a:off x="128337" y="1"/>
            <a:ext cx="1040063" cy="698628"/>
          </a:xfrm>
          <a:prstGeom prst="rect">
            <a:avLst/>
          </a:prstGeom>
        </p:spPr>
      </p:pic>
    </p:spTree>
    <p:extLst>
      <p:ext uri="{BB962C8B-B14F-4D97-AF65-F5344CB8AC3E}">
        <p14:creationId xmlns:p14="http://schemas.microsoft.com/office/powerpoint/2010/main" val="1758636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2EFDD-E3DC-3317-7CE9-DCCAADC3FE9C}"/>
              </a:ext>
            </a:extLst>
          </p:cNvPr>
          <p:cNvSpPr>
            <a:spLocks noGrp="1"/>
          </p:cNvSpPr>
          <p:nvPr>
            <p:ph type="title"/>
          </p:nvPr>
        </p:nvSpPr>
        <p:spPr/>
        <p:txBody>
          <a:bodyPr>
            <a:normAutofit/>
          </a:bodyPr>
          <a:lstStyle/>
          <a:p>
            <a:r>
              <a:rPr lang="en-US" sz="3200" b="1" i="0" dirty="0">
                <a:solidFill>
                  <a:schemeClr val="bg1"/>
                </a:solidFill>
                <a:effectLst/>
              </a:rPr>
              <a:t>The Accident Prevention Network includes:</a:t>
            </a:r>
            <a:endParaRPr lang="fi-FI" sz="3200" dirty="0">
              <a:solidFill>
                <a:schemeClr val="bg1"/>
              </a:solidFill>
            </a:endParaRPr>
          </a:p>
        </p:txBody>
      </p:sp>
      <p:sp>
        <p:nvSpPr>
          <p:cNvPr id="3" name="Content Placeholder 2">
            <a:extLst>
              <a:ext uri="{FF2B5EF4-FFF2-40B4-BE49-F238E27FC236}">
                <a16:creationId xmlns:a16="http://schemas.microsoft.com/office/drawing/2014/main" id="{DFB744D2-9FDA-4735-7A64-25B9D34B724B}"/>
              </a:ext>
            </a:extLst>
          </p:cNvPr>
          <p:cNvSpPr>
            <a:spLocks noGrp="1"/>
          </p:cNvSpPr>
          <p:nvPr>
            <p:ph idx="1"/>
          </p:nvPr>
        </p:nvSpPr>
        <p:spPr/>
        <p:txBody>
          <a:bodyPr>
            <a:normAutofit/>
          </a:bodyPr>
          <a:lstStyle/>
          <a:p>
            <a:pPr marL="0" indent="0">
              <a:buNone/>
            </a:pPr>
            <a:r>
              <a:rPr lang="en-US" sz="1800" b="0" i="0" u="none" strike="noStrike" dirty="0">
                <a:solidFill>
                  <a:srgbClr val="003366"/>
                </a:solidFill>
                <a:effectLst/>
                <a:hlinkClick r:id="rId2"/>
              </a:rPr>
              <a:t>Finnish Association for Substance Abuse Prevention (EHYT)</a:t>
            </a:r>
            <a:br>
              <a:rPr lang="en-US" sz="1800" dirty="0"/>
            </a:br>
            <a:r>
              <a:rPr lang="en-US" sz="1800" b="0" i="0" u="none" strike="noStrike" dirty="0">
                <a:solidFill>
                  <a:srgbClr val="003366"/>
                </a:solidFill>
                <a:effectLst/>
                <a:hlinkClick r:id="rId3"/>
              </a:rPr>
              <a:t>Finance Finland</a:t>
            </a:r>
            <a:br>
              <a:rPr lang="en-US" sz="1800" dirty="0"/>
            </a:br>
            <a:r>
              <a:rPr lang="en-US" sz="1800" b="0" i="0" u="none" strike="noStrike" dirty="0">
                <a:solidFill>
                  <a:srgbClr val="003366"/>
                </a:solidFill>
                <a:effectLst/>
                <a:hlinkClick r:id="rId4"/>
              </a:rPr>
              <a:t>Finnish Road Safety Council </a:t>
            </a:r>
            <a:br>
              <a:rPr lang="en-US" sz="1800" dirty="0"/>
            </a:br>
            <a:r>
              <a:rPr lang="en-US" sz="1800" b="0" i="0" u="none" strike="noStrike" dirty="0">
                <a:solidFill>
                  <a:srgbClr val="003366"/>
                </a:solidFill>
                <a:effectLst/>
                <a:hlinkClick r:id="rId5"/>
              </a:rPr>
              <a:t>Finnish Transport and Communications Agency (</a:t>
            </a:r>
            <a:r>
              <a:rPr lang="en-US" sz="1800" b="0" i="0" u="none" strike="noStrike" dirty="0" err="1">
                <a:solidFill>
                  <a:srgbClr val="003366"/>
                </a:solidFill>
                <a:effectLst/>
                <a:hlinkClick r:id="rId5"/>
              </a:rPr>
              <a:t>Traficom</a:t>
            </a:r>
            <a:r>
              <a:rPr lang="en-US" sz="1800" b="0" i="0" u="none" strike="noStrike" dirty="0">
                <a:solidFill>
                  <a:srgbClr val="003366"/>
                </a:solidFill>
                <a:effectLst/>
                <a:hlinkClick r:id="rId5"/>
              </a:rPr>
              <a:t>)</a:t>
            </a:r>
            <a:br>
              <a:rPr lang="en-US" sz="1800" dirty="0"/>
            </a:br>
            <a:r>
              <a:rPr lang="en-US" sz="1800" b="0" i="0" u="none" strike="noStrike" dirty="0">
                <a:solidFill>
                  <a:srgbClr val="003366"/>
                </a:solidFill>
                <a:effectLst/>
                <a:hlinkClick r:id="rId6"/>
              </a:rPr>
              <a:t>National Defence Training Association of Finland </a:t>
            </a:r>
            <a:br>
              <a:rPr lang="en-US" sz="1800" dirty="0"/>
            </a:br>
            <a:r>
              <a:rPr lang="en-US" sz="1800" b="0" i="0" u="none" strike="noStrike" dirty="0">
                <a:solidFill>
                  <a:srgbClr val="003366"/>
                </a:solidFill>
                <a:effectLst/>
                <a:hlinkClick r:id="rId7"/>
              </a:rPr>
              <a:t>Alzheimer Society of Finland</a:t>
            </a:r>
            <a:br>
              <a:rPr lang="en-US" sz="1800" dirty="0"/>
            </a:br>
            <a:r>
              <a:rPr lang="en-US" sz="1800" b="0" i="0" u="none" strike="noStrike" dirty="0">
                <a:solidFill>
                  <a:srgbClr val="003366"/>
                </a:solidFill>
                <a:effectLst/>
                <a:hlinkClick r:id="rId8"/>
              </a:rPr>
              <a:t>National Police Board of Finland</a:t>
            </a:r>
            <a:r>
              <a:rPr lang="en-US" sz="1800" b="0" i="0" dirty="0">
                <a:solidFill>
                  <a:srgbClr val="003366"/>
                </a:solidFill>
                <a:effectLst/>
              </a:rPr>
              <a:t> </a:t>
            </a:r>
            <a:br>
              <a:rPr lang="en-US" sz="1800" dirty="0"/>
            </a:br>
            <a:r>
              <a:rPr lang="en-US" sz="1800" b="0" i="0" u="none" strike="noStrike" dirty="0">
                <a:solidFill>
                  <a:srgbClr val="003366"/>
                </a:solidFill>
                <a:effectLst/>
                <a:hlinkClick r:id="rId9"/>
              </a:rPr>
              <a:t>Defence Command Finland</a:t>
            </a:r>
            <a:br>
              <a:rPr lang="en-US" sz="1800" dirty="0"/>
            </a:br>
            <a:r>
              <a:rPr lang="en-US" sz="1800" b="0" i="0" u="none" strike="noStrike" dirty="0">
                <a:solidFill>
                  <a:srgbClr val="003366"/>
                </a:solidFill>
                <a:effectLst/>
                <a:hlinkClick r:id="rId10"/>
              </a:rPr>
              <a:t>Ministry of the Interior / Department for Rescue Services</a:t>
            </a:r>
            <a:br>
              <a:rPr lang="en-US" sz="1800" dirty="0"/>
            </a:br>
            <a:r>
              <a:rPr lang="en-US" sz="1800" b="0" i="0" u="none" strike="noStrike" dirty="0">
                <a:solidFill>
                  <a:srgbClr val="003366"/>
                </a:solidFill>
                <a:effectLst/>
                <a:hlinkClick r:id="rId11"/>
              </a:rPr>
              <a:t>Ministry of Social Affairs and Health (STM) </a:t>
            </a:r>
            <a:br>
              <a:rPr lang="en-US" sz="1800" dirty="0"/>
            </a:br>
            <a:r>
              <a:rPr lang="en-US" sz="1800" b="0" i="0" u="none" strike="noStrike" dirty="0">
                <a:solidFill>
                  <a:srgbClr val="003366"/>
                </a:solidFill>
                <a:effectLst/>
                <a:hlinkClick r:id="rId12"/>
              </a:rPr>
              <a:t>The Finnish National Rescue Association</a:t>
            </a:r>
            <a:br>
              <a:rPr lang="en-US" sz="1800" dirty="0"/>
            </a:br>
            <a:r>
              <a:rPr lang="en-US" sz="1800" b="0" i="0" dirty="0">
                <a:solidFill>
                  <a:srgbClr val="003366"/>
                </a:solidFill>
                <a:effectLst/>
                <a:hlinkClick r:id="rId13"/>
              </a:rPr>
              <a:t>The </a:t>
            </a:r>
            <a:r>
              <a:rPr lang="en-US" sz="1800" b="0" i="0" u="none" strike="noStrike" dirty="0">
                <a:solidFill>
                  <a:srgbClr val="003366"/>
                </a:solidFill>
                <a:effectLst/>
                <a:hlinkClick r:id="rId13"/>
              </a:rPr>
              <a:t>Finnish Red Cross </a:t>
            </a:r>
            <a:br>
              <a:rPr lang="en-US" sz="1800" b="0" i="0" dirty="0">
                <a:solidFill>
                  <a:srgbClr val="003366"/>
                </a:solidFill>
                <a:effectLst/>
              </a:rPr>
            </a:br>
            <a:r>
              <a:rPr lang="en-US" sz="1800" b="0" i="0" u="none" strike="noStrike" dirty="0">
                <a:solidFill>
                  <a:srgbClr val="3D5E92"/>
                </a:solidFill>
                <a:effectLst/>
                <a:hlinkClick r:id="rId14"/>
              </a:rPr>
              <a:t>The Traumatic Brain Injury Association of Finland</a:t>
            </a:r>
            <a:br>
              <a:rPr lang="en-US" sz="1800" dirty="0"/>
            </a:br>
            <a:r>
              <a:rPr lang="en-US" sz="1800" b="0" i="0" u="none" strike="noStrike" dirty="0">
                <a:solidFill>
                  <a:srgbClr val="003366"/>
                </a:solidFill>
                <a:effectLst/>
                <a:hlinkClick r:id="rId15"/>
              </a:rPr>
              <a:t>Finnish Swimming Teaching and Lifesaving Federation</a:t>
            </a:r>
            <a:br>
              <a:rPr lang="en-US" sz="1800" dirty="0"/>
            </a:br>
            <a:r>
              <a:rPr lang="en-US" sz="1800" b="0" i="0" u="none" strike="noStrike" dirty="0">
                <a:solidFill>
                  <a:srgbClr val="003366"/>
                </a:solidFill>
                <a:effectLst/>
                <a:hlinkClick r:id="rId16"/>
              </a:rPr>
              <a:t>Finnish Workers’ Compensation Center</a:t>
            </a:r>
            <a:br>
              <a:rPr lang="en-US" sz="1800" dirty="0"/>
            </a:br>
            <a:r>
              <a:rPr lang="en-US" sz="1800" b="0" i="0" u="none" strike="noStrike" dirty="0">
                <a:solidFill>
                  <a:srgbClr val="003366"/>
                </a:solidFill>
                <a:effectLst/>
                <a:hlinkClick r:id="rId17"/>
              </a:rPr>
              <a:t>National Institute for Health and Welfare (THL)</a:t>
            </a:r>
            <a:br>
              <a:rPr lang="en-US" sz="1800" dirty="0"/>
            </a:br>
            <a:r>
              <a:rPr lang="en-US" sz="1800" b="0" i="0" u="none" strike="noStrike" dirty="0">
                <a:solidFill>
                  <a:srgbClr val="003366"/>
                </a:solidFill>
                <a:effectLst/>
                <a:hlinkClick r:id="rId18"/>
              </a:rPr>
              <a:t>Finnish Safety and Chemicals Agency (</a:t>
            </a:r>
            <a:r>
              <a:rPr lang="en-US" sz="1800" b="0" i="0" u="none" strike="noStrike" dirty="0" err="1">
                <a:solidFill>
                  <a:srgbClr val="003366"/>
                </a:solidFill>
                <a:effectLst/>
                <a:hlinkClick r:id="rId18"/>
              </a:rPr>
              <a:t>Tukes</a:t>
            </a:r>
            <a:r>
              <a:rPr lang="en-US" sz="1800" b="0" i="0" u="none" strike="noStrike" dirty="0">
                <a:solidFill>
                  <a:srgbClr val="003366"/>
                </a:solidFill>
                <a:effectLst/>
                <a:hlinkClick r:id="rId18"/>
              </a:rPr>
              <a:t>)</a:t>
            </a:r>
            <a:br>
              <a:rPr lang="en-US" sz="1800" dirty="0"/>
            </a:br>
            <a:r>
              <a:rPr lang="en-US" sz="1800" b="0" i="0" u="none" strike="noStrike" dirty="0">
                <a:solidFill>
                  <a:srgbClr val="003366"/>
                </a:solidFill>
                <a:effectLst/>
                <a:hlinkClick r:id="rId19"/>
              </a:rPr>
              <a:t>The Centre for Occupational Safety</a:t>
            </a:r>
            <a:br>
              <a:rPr lang="en-US" sz="1800" dirty="0"/>
            </a:br>
            <a:r>
              <a:rPr lang="en-US" sz="1800" b="0" i="0" u="none" strike="noStrike" dirty="0">
                <a:solidFill>
                  <a:srgbClr val="003366"/>
                </a:solidFill>
                <a:effectLst/>
                <a:hlinkClick r:id="rId20"/>
              </a:rPr>
              <a:t>Finnish Institute for Occupational Health</a:t>
            </a:r>
            <a:endParaRPr lang="fi-FI" sz="1800" dirty="0"/>
          </a:p>
        </p:txBody>
      </p:sp>
      <p:sp>
        <p:nvSpPr>
          <p:cNvPr id="5" name="Slide Number Placeholder 4">
            <a:extLst>
              <a:ext uri="{FF2B5EF4-FFF2-40B4-BE49-F238E27FC236}">
                <a16:creationId xmlns:a16="http://schemas.microsoft.com/office/drawing/2014/main" id="{D450B67A-0374-9A4F-ADE3-F2CF7711C201}"/>
              </a:ext>
            </a:extLst>
          </p:cNvPr>
          <p:cNvSpPr>
            <a:spLocks noGrp="1"/>
          </p:cNvSpPr>
          <p:nvPr>
            <p:ph type="sldNum" sz="quarter" idx="12"/>
          </p:nvPr>
        </p:nvSpPr>
        <p:spPr/>
        <p:txBody>
          <a:bodyPr/>
          <a:lstStyle/>
          <a:p>
            <a:fld id="{F040D1AC-0989-41DD-9D74-3919B7094DCE}" type="slidenum">
              <a:rPr lang="fi-FI" smtClean="0"/>
              <a:t>11</a:t>
            </a:fld>
            <a:endParaRPr lang="fi-FI"/>
          </a:p>
        </p:txBody>
      </p:sp>
      <p:pic>
        <p:nvPicPr>
          <p:cNvPr id="38" name="Picture 37" descr="A black cat with a tail&#10;&#10;Description automatically generated">
            <a:extLst>
              <a:ext uri="{FF2B5EF4-FFF2-40B4-BE49-F238E27FC236}">
                <a16:creationId xmlns:a16="http://schemas.microsoft.com/office/drawing/2014/main" id="{9EF24A38-7C4B-BBCC-1162-33DAE017774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22487" y="4524719"/>
            <a:ext cx="2279615" cy="1831631"/>
          </a:xfrm>
          <a:prstGeom prst="rect">
            <a:avLst/>
          </a:prstGeom>
        </p:spPr>
      </p:pic>
      <p:pic>
        <p:nvPicPr>
          <p:cNvPr id="6" name="Picture 5" descr="Kuva, joka sisältää kohteen ripustin, siluetti&#10;&#10;Kuvaus luotu automaattisesti">
            <a:extLst>
              <a:ext uri="{FF2B5EF4-FFF2-40B4-BE49-F238E27FC236}">
                <a16:creationId xmlns:a16="http://schemas.microsoft.com/office/drawing/2014/main" id="{BD1E1508-DBBD-1D0F-53F1-1C4715209715}"/>
              </a:ext>
            </a:extLst>
          </p:cNvPr>
          <p:cNvPicPr>
            <a:picLocks noChangeAspect="1"/>
          </p:cNvPicPr>
          <p:nvPr/>
        </p:nvPicPr>
        <p:blipFill>
          <a:blip r:embed="rId22"/>
          <a:stretch>
            <a:fillRect/>
          </a:stretch>
        </p:blipFill>
        <p:spPr>
          <a:xfrm>
            <a:off x="128337" y="1"/>
            <a:ext cx="1040063" cy="698628"/>
          </a:xfrm>
          <a:prstGeom prst="rect">
            <a:avLst/>
          </a:prstGeom>
        </p:spPr>
      </p:pic>
    </p:spTree>
    <p:extLst>
      <p:ext uri="{BB962C8B-B14F-4D97-AF65-F5344CB8AC3E}">
        <p14:creationId xmlns:p14="http://schemas.microsoft.com/office/powerpoint/2010/main" val="43556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Footer Placeholder 1">
            <a:extLst>
              <a:ext uri="{FF2B5EF4-FFF2-40B4-BE49-F238E27FC236}">
                <a16:creationId xmlns:a16="http://schemas.microsoft.com/office/drawing/2014/main" id="{3724D9BB-6928-4A21-A7A4-F85759754C18}"/>
              </a:ext>
            </a:extLst>
          </p:cNvPr>
          <p:cNvSpPr>
            <a:spLocks noGrp="1"/>
          </p:cNvSpPr>
          <p:nvPr>
            <p:ph type="ftr" sz="quarter" idx="11"/>
          </p:nvPr>
        </p:nvSpPr>
        <p:spPr>
          <a:xfrm>
            <a:off x="3869268" y="6404118"/>
            <a:ext cx="5911517"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a:ln>
                  <a:noFill/>
                </a:ln>
                <a:solidFill>
                  <a:srgbClr val="FFFFFF"/>
                </a:solidFill>
                <a:effectLst/>
                <a:uLnTx/>
                <a:uFillTx/>
                <a:latin typeface="Corbel" panose="020B0503020204020204"/>
                <a:ea typeface="+mn-ea"/>
                <a:cs typeface="+mn-cs"/>
              </a:rPr>
              <a:t>Home safety coaching</a:t>
            </a:r>
          </a:p>
        </p:txBody>
      </p:sp>
      <p:sp>
        <p:nvSpPr>
          <p:cNvPr id="3" name="Slide Number Placeholder 2">
            <a:extLst>
              <a:ext uri="{FF2B5EF4-FFF2-40B4-BE49-F238E27FC236}">
                <a16:creationId xmlns:a16="http://schemas.microsoft.com/office/drawing/2014/main" id="{8C996F07-879D-48E8-81F8-1153E0B9EA08}"/>
              </a:ext>
            </a:extLst>
          </p:cNvPr>
          <p:cNvSpPr>
            <a:spLocks noGrp="1"/>
          </p:cNvSpPr>
          <p:nvPr>
            <p:ph type="sldNum" sz="quarter" idx="12"/>
          </p:nvPr>
        </p:nvSpPr>
        <p:spPr>
          <a:xfrm>
            <a:off x="10634135" y="6356350"/>
            <a:ext cx="1530927"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A7CD31F4-64FA-4BA0-9498-67783267A8C8}" type="slidenum">
              <a:rPr kumimoji="0" sz="1200" b="1" i="0" u="none" strike="noStrike" kern="1200" cap="none" spc="0" normalizeH="0" baseline="0">
                <a:ln>
                  <a:noFill/>
                </a:ln>
                <a:solidFill>
                  <a:srgbClr val="FFFFFF"/>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a:t>
            </a:fld>
            <a:endParaRPr kumimoji="0" lang="en-gb" sz="1200" b="1"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5" name="Picture 4" descr="A black cat with a tail&#10;&#10;Description automatically generated">
            <a:extLst>
              <a:ext uri="{FF2B5EF4-FFF2-40B4-BE49-F238E27FC236}">
                <a16:creationId xmlns:a16="http://schemas.microsoft.com/office/drawing/2014/main" id="{3771AFAB-4945-4F57-E951-0E3A5687C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056" y="1952244"/>
            <a:ext cx="3675888" cy="2953512"/>
          </a:xfrm>
          <a:prstGeom prst="rect">
            <a:avLst/>
          </a:prstGeom>
        </p:spPr>
      </p:pic>
      <p:pic>
        <p:nvPicPr>
          <p:cNvPr id="4" name="Picture 3" descr="A green circle with letters in it&#10;&#10;Description automatically generated">
            <a:extLst>
              <a:ext uri="{FF2B5EF4-FFF2-40B4-BE49-F238E27FC236}">
                <a16:creationId xmlns:a16="http://schemas.microsoft.com/office/drawing/2014/main" id="{471463E6-6881-B65E-9242-7158D3DA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262" y="2139669"/>
            <a:ext cx="1353133" cy="910210"/>
          </a:xfrm>
          <a:prstGeom prst="rect">
            <a:avLst/>
          </a:prstGeom>
        </p:spPr>
      </p:pic>
      <p:pic>
        <p:nvPicPr>
          <p:cNvPr id="7" name="Picture 6" descr="A black text on a white background&#10;&#10;Description automatically generated">
            <a:extLst>
              <a:ext uri="{FF2B5EF4-FFF2-40B4-BE49-F238E27FC236}">
                <a16:creationId xmlns:a16="http://schemas.microsoft.com/office/drawing/2014/main" id="{B4E31B93-4A4C-D6D5-1022-821CF4673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4495" y="744977"/>
            <a:ext cx="1922225" cy="471175"/>
          </a:xfrm>
          <a:prstGeom prst="rect">
            <a:avLst/>
          </a:prstGeom>
        </p:spPr>
      </p:pic>
      <p:pic>
        <p:nvPicPr>
          <p:cNvPr id="8" name="Picture 7" descr="A blue background with white text&#10;&#10;Description automatically generated">
            <a:extLst>
              <a:ext uri="{FF2B5EF4-FFF2-40B4-BE49-F238E27FC236}">
                <a16:creationId xmlns:a16="http://schemas.microsoft.com/office/drawing/2014/main" id="{ABC3DC70-29AE-9826-416B-DF6D29C8C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8692" y="654817"/>
            <a:ext cx="1746341" cy="835642"/>
          </a:xfrm>
          <a:prstGeom prst="rect">
            <a:avLst/>
          </a:prstGeom>
        </p:spPr>
      </p:pic>
      <p:pic>
        <p:nvPicPr>
          <p:cNvPr id="9" name="Picture 8" descr="A close-up of a logo&#10;&#10;Description automatically generated">
            <a:extLst>
              <a:ext uri="{FF2B5EF4-FFF2-40B4-BE49-F238E27FC236}">
                <a16:creationId xmlns:a16="http://schemas.microsoft.com/office/drawing/2014/main" id="{ED66E6A1-E7B6-5A62-1D59-905631BAC9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0529" y="1906731"/>
            <a:ext cx="1734237" cy="786910"/>
          </a:xfrm>
          <a:prstGeom prst="rect">
            <a:avLst/>
          </a:prstGeom>
        </p:spPr>
      </p:pic>
      <p:pic>
        <p:nvPicPr>
          <p:cNvPr id="10" name="Picture 9" descr="A black text on a white background&#10;&#10;Description automatically generated">
            <a:extLst>
              <a:ext uri="{FF2B5EF4-FFF2-40B4-BE49-F238E27FC236}">
                <a16:creationId xmlns:a16="http://schemas.microsoft.com/office/drawing/2014/main" id="{23D1025E-4715-141A-05EE-4D4ECDAAA3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1044" y="619394"/>
            <a:ext cx="2358554" cy="677097"/>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2C5373E5-2465-7D50-BBF1-D3C7137686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262" y="524394"/>
            <a:ext cx="1746342" cy="916830"/>
          </a:xfrm>
          <a:prstGeom prst="rect">
            <a:avLst/>
          </a:prstGeom>
        </p:spPr>
      </p:pic>
      <p:pic>
        <p:nvPicPr>
          <p:cNvPr id="13" name="Picture 12" descr="A pink logo with text&#10;&#10;Description automatically generated">
            <a:extLst>
              <a:ext uri="{FF2B5EF4-FFF2-40B4-BE49-F238E27FC236}">
                <a16:creationId xmlns:a16="http://schemas.microsoft.com/office/drawing/2014/main" id="{72E9B8E4-727A-7C05-C8AF-A20B4E0390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89131" y="2520424"/>
            <a:ext cx="1940033" cy="657751"/>
          </a:xfrm>
          <a:prstGeom prst="rect">
            <a:avLst/>
          </a:prstGeom>
        </p:spPr>
      </p:pic>
      <p:pic>
        <p:nvPicPr>
          <p:cNvPr id="15" name="Picture 14" descr="A blue and white logo&#10;&#10;Description automatically generated">
            <a:extLst>
              <a:ext uri="{FF2B5EF4-FFF2-40B4-BE49-F238E27FC236}">
                <a16:creationId xmlns:a16="http://schemas.microsoft.com/office/drawing/2014/main" id="{01306BEA-2B43-33B4-CFD4-B34654B08E3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99624" y="4610786"/>
            <a:ext cx="2216265" cy="864282"/>
          </a:xfrm>
          <a:prstGeom prst="rect">
            <a:avLst/>
          </a:prstGeom>
        </p:spPr>
      </p:pic>
      <p:pic>
        <p:nvPicPr>
          <p:cNvPr id="16" name="Picture 15" descr="A blue and white logo&#10;&#10;Description automatically generated">
            <a:extLst>
              <a:ext uri="{FF2B5EF4-FFF2-40B4-BE49-F238E27FC236}">
                <a16:creationId xmlns:a16="http://schemas.microsoft.com/office/drawing/2014/main" id="{10D98ABD-DA4F-60ED-5770-46FCDD5F2E97}"/>
              </a:ext>
            </a:extLst>
          </p:cNvPr>
          <p:cNvPicPr>
            <a:picLocks noChangeAspect="1"/>
          </p:cNvPicPr>
          <p:nvPr/>
        </p:nvPicPr>
        <p:blipFill rotWithShape="1">
          <a:blip r:embed="rId11">
            <a:extLst>
              <a:ext uri="{28A0092B-C50C-407E-A947-70E740481C1C}">
                <a14:useLocalDpi xmlns:a14="http://schemas.microsoft.com/office/drawing/2010/main" val="0"/>
              </a:ext>
            </a:extLst>
          </a:blip>
          <a:srcRect t="23462" b="23240"/>
          <a:stretch/>
        </p:blipFill>
        <p:spPr>
          <a:xfrm>
            <a:off x="7933944" y="3204333"/>
            <a:ext cx="1746341" cy="877968"/>
          </a:xfrm>
          <a:prstGeom prst="rect">
            <a:avLst/>
          </a:prstGeom>
        </p:spPr>
      </p:pic>
      <p:pic>
        <p:nvPicPr>
          <p:cNvPr id="17" name="Picture 16" descr="A blue sign with white text&#10;&#10;Description automatically generated">
            <a:extLst>
              <a:ext uri="{FF2B5EF4-FFF2-40B4-BE49-F238E27FC236}">
                <a16:creationId xmlns:a16="http://schemas.microsoft.com/office/drawing/2014/main" id="{48852F37-6B1A-73AA-6CE5-940EAADC065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63492" y="3891666"/>
            <a:ext cx="1746340" cy="711237"/>
          </a:xfrm>
          <a:prstGeom prst="rect">
            <a:avLst/>
          </a:prstGeom>
        </p:spPr>
      </p:pic>
      <p:pic>
        <p:nvPicPr>
          <p:cNvPr id="18" name="Picture 17" descr="A close up of a sign&#10;&#10;Description automatically generated">
            <a:extLst>
              <a:ext uri="{FF2B5EF4-FFF2-40B4-BE49-F238E27FC236}">
                <a16:creationId xmlns:a16="http://schemas.microsoft.com/office/drawing/2014/main" id="{A2BAE2E0-6EC5-15C8-2AD3-6EC4DB3AD7A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32595" y="5715483"/>
            <a:ext cx="2550284" cy="495149"/>
          </a:xfrm>
          <a:prstGeom prst="rect">
            <a:avLst/>
          </a:prstGeom>
        </p:spPr>
      </p:pic>
      <p:pic>
        <p:nvPicPr>
          <p:cNvPr id="19" name="Picture 18" descr="A logo with a mermaid in the middle&#10;&#10;Description automatically generated">
            <a:extLst>
              <a:ext uri="{FF2B5EF4-FFF2-40B4-BE49-F238E27FC236}">
                <a16:creationId xmlns:a16="http://schemas.microsoft.com/office/drawing/2014/main" id="{470DC21C-EF8D-2C98-FA19-9C7AF043CCC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51476" y="3291470"/>
            <a:ext cx="938117" cy="938117"/>
          </a:xfrm>
          <a:prstGeom prst="rect">
            <a:avLst/>
          </a:prstGeom>
        </p:spPr>
      </p:pic>
      <p:pic>
        <p:nvPicPr>
          <p:cNvPr id="20" name="Picture 19" descr="A logo with a triangle and text&#10;&#10;Description automatically generated">
            <a:extLst>
              <a:ext uri="{FF2B5EF4-FFF2-40B4-BE49-F238E27FC236}">
                <a16:creationId xmlns:a16="http://schemas.microsoft.com/office/drawing/2014/main" id="{62F3BC34-CBC3-B7FE-84CC-263A1D984F45}"/>
              </a:ext>
            </a:extLst>
          </p:cNvPr>
          <p:cNvPicPr>
            <a:picLocks noChangeAspect="1"/>
          </p:cNvPicPr>
          <p:nvPr/>
        </p:nvPicPr>
        <p:blipFill rotWithShape="1">
          <a:blip r:embed="rId15">
            <a:extLst>
              <a:ext uri="{28A0092B-C50C-407E-A947-70E740481C1C}">
                <a14:useLocalDpi xmlns:a14="http://schemas.microsoft.com/office/drawing/2010/main" val="0"/>
              </a:ext>
            </a:extLst>
          </a:blip>
          <a:srcRect t="19996" b="19114"/>
          <a:stretch/>
        </p:blipFill>
        <p:spPr>
          <a:xfrm>
            <a:off x="9453417" y="5545544"/>
            <a:ext cx="1975747" cy="761920"/>
          </a:xfrm>
          <a:prstGeom prst="rect">
            <a:avLst/>
          </a:prstGeom>
        </p:spPr>
      </p:pic>
      <p:pic>
        <p:nvPicPr>
          <p:cNvPr id="21" name="Picture 20" descr="A black text on a white background&#10;&#10;Description automatically generated">
            <a:extLst>
              <a:ext uri="{FF2B5EF4-FFF2-40B4-BE49-F238E27FC236}">
                <a16:creationId xmlns:a16="http://schemas.microsoft.com/office/drawing/2014/main" id="{60263179-C164-B0B5-6B44-FE541879655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31883" y="5567267"/>
            <a:ext cx="1978382" cy="694698"/>
          </a:xfrm>
          <a:prstGeom prst="rect">
            <a:avLst/>
          </a:prstGeom>
        </p:spPr>
      </p:pic>
      <p:pic>
        <p:nvPicPr>
          <p:cNvPr id="22" name="Picture 21" descr="A close-up of a white background&#10;&#10;Description automatically generated">
            <a:extLst>
              <a:ext uri="{FF2B5EF4-FFF2-40B4-BE49-F238E27FC236}">
                <a16:creationId xmlns:a16="http://schemas.microsoft.com/office/drawing/2014/main" id="{88178004-A309-0199-53BB-F247E13DBED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30544" y="3962833"/>
            <a:ext cx="1746341" cy="957297"/>
          </a:xfrm>
          <a:prstGeom prst="rect">
            <a:avLst/>
          </a:prstGeom>
        </p:spPr>
      </p:pic>
      <p:pic>
        <p:nvPicPr>
          <p:cNvPr id="23" name="Picture 22" descr="A logo with blue and orange letters&#10;&#10;Description automatically generated">
            <a:extLst>
              <a:ext uri="{FF2B5EF4-FFF2-40B4-BE49-F238E27FC236}">
                <a16:creationId xmlns:a16="http://schemas.microsoft.com/office/drawing/2014/main" id="{7A0DCCD8-307A-A018-2EC5-03C7D8F488A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02034" y="2302347"/>
            <a:ext cx="1468832" cy="534240"/>
          </a:xfrm>
          <a:prstGeom prst="rect">
            <a:avLst/>
          </a:prstGeom>
        </p:spPr>
      </p:pic>
      <p:pic>
        <p:nvPicPr>
          <p:cNvPr id="24" name="Picture 23" descr="A black background with white text&#10;&#10;Description automatically generated">
            <a:extLst>
              <a:ext uri="{FF2B5EF4-FFF2-40B4-BE49-F238E27FC236}">
                <a16:creationId xmlns:a16="http://schemas.microsoft.com/office/drawing/2014/main" id="{D0138447-75D2-B291-6332-D217B3A1C04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4991" y="5355150"/>
            <a:ext cx="3554871" cy="1160502"/>
          </a:xfrm>
          <a:prstGeom prst="rect">
            <a:avLst/>
          </a:prstGeom>
        </p:spPr>
      </p:pic>
      <p:pic>
        <p:nvPicPr>
          <p:cNvPr id="25" name="Picture 24" descr="A red square on a black background&#10;&#10;Description automatically generated">
            <a:extLst>
              <a:ext uri="{FF2B5EF4-FFF2-40B4-BE49-F238E27FC236}">
                <a16:creationId xmlns:a16="http://schemas.microsoft.com/office/drawing/2014/main" id="{5DD6FD38-4E7C-8668-3E60-8F67D8259F3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561994" y="4362501"/>
            <a:ext cx="1759329" cy="1172886"/>
          </a:xfrm>
          <a:prstGeom prst="rect">
            <a:avLst/>
          </a:prstGeom>
        </p:spPr>
      </p:pic>
      <p:pic>
        <p:nvPicPr>
          <p:cNvPr id="26" name="Kuva 25" descr="disaster.fi – The Finnish Humanitarian Delegation">
            <a:extLst>
              <a:ext uri="{FF2B5EF4-FFF2-40B4-BE49-F238E27FC236}">
                <a16:creationId xmlns:a16="http://schemas.microsoft.com/office/drawing/2014/main" id="{5067CA98-00C8-8685-FDDF-44E726B57F17}"/>
              </a:ext>
            </a:extLst>
          </p:cNvPr>
          <p:cNvPicPr>
            <a:picLocks noChangeAspect="1"/>
          </p:cNvPicPr>
          <p:nvPr/>
        </p:nvPicPr>
        <p:blipFill>
          <a:blip r:embed="rId21"/>
          <a:stretch>
            <a:fillRect/>
          </a:stretch>
        </p:blipFill>
        <p:spPr>
          <a:xfrm>
            <a:off x="4440072" y="1015385"/>
            <a:ext cx="2743199" cy="937617"/>
          </a:xfrm>
          <a:prstGeom prst="rect">
            <a:avLst/>
          </a:prstGeom>
        </p:spPr>
      </p:pic>
    </p:spTree>
    <p:extLst>
      <p:ext uri="{BB962C8B-B14F-4D97-AF65-F5344CB8AC3E}">
        <p14:creationId xmlns:p14="http://schemas.microsoft.com/office/powerpoint/2010/main" val="221254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89A95-845A-4A0C-9E10-F6392FB7E800}"/>
              </a:ext>
            </a:extLst>
          </p:cNvPr>
          <p:cNvSpPr>
            <a:spLocks noGrp="1"/>
          </p:cNvSpPr>
          <p:nvPr>
            <p:ph type="title"/>
          </p:nvPr>
        </p:nvSpPr>
        <p:spPr>
          <a:xfrm>
            <a:off x="252918" y="1123837"/>
            <a:ext cx="3131965" cy="4601183"/>
          </a:xfrm>
        </p:spPr>
        <p:txBody>
          <a:bodyPr/>
          <a:lstStyle/>
          <a:p>
            <a:pPr algn="l" rtl="0"/>
            <a:r>
              <a:rPr lang="en-gb" b="1" i="0" u="none" baseline="0" dirty="0">
                <a:solidFill>
                  <a:schemeClr val="bg1"/>
                </a:solidFill>
                <a:ea typeface="Wingdings" panose="05000000000000000000" pitchFamily="2" charset="2"/>
                <a:cs typeface="Wingdings" panose="05000000000000000000" pitchFamily="2" charset="2"/>
                <a:sym typeface="Wingdings" panose="05000000000000000000" pitchFamily="2" charset="2"/>
              </a:rPr>
              <a:t>Accident Prevention Network</a:t>
            </a:r>
            <a:endParaRPr lang="en-gb" dirty="0">
              <a:solidFill>
                <a:schemeClr val="bg1"/>
              </a:solidFill>
            </a:endParaRPr>
          </a:p>
        </p:txBody>
      </p:sp>
      <p:sp>
        <p:nvSpPr>
          <p:cNvPr id="3" name="Content Placeholder 2">
            <a:extLst>
              <a:ext uri="{FF2B5EF4-FFF2-40B4-BE49-F238E27FC236}">
                <a16:creationId xmlns:a16="http://schemas.microsoft.com/office/drawing/2014/main" id="{B1AA874B-C14E-4771-AFAA-541E77CA478D}"/>
              </a:ext>
            </a:extLst>
          </p:cNvPr>
          <p:cNvSpPr>
            <a:spLocks noGrp="1"/>
          </p:cNvSpPr>
          <p:nvPr>
            <p:ph idx="1"/>
          </p:nvPr>
        </p:nvSpPr>
        <p:spPr/>
        <p:txBody>
          <a:bodyPr/>
          <a:lstStyle/>
          <a:p>
            <a:pPr marL="0" indent="0" algn="l" rtl="0">
              <a:lnSpc>
                <a:spcPct val="100000"/>
              </a:lnSpc>
              <a:buFont typeface="Lucida Grande"/>
              <a:buNone/>
            </a:pPr>
            <a:r>
              <a:rPr lang="en-gb" sz="1800" b="0" i="0" u="none" baseline="0" dirty="0">
                <a:latin typeface="+mj-lt"/>
                <a:ea typeface="Verdana" panose="020B0604030504040204" pitchFamily="34" charset="0"/>
                <a:cs typeface="Arial" panose="020B0604020202020204" pitchFamily="34" charset="0"/>
              </a:rPr>
              <a:t>A network of authorities and organisations, coordinated by the FRC. </a:t>
            </a:r>
          </a:p>
          <a:p>
            <a:pPr marL="0" indent="0" algn="l" rtl="0">
              <a:lnSpc>
                <a:spcPct val="100000"/>
              </a:lnSpc>
              <a:buFont typeface="Lucida Grande"/>
              <a:buNone/>
            </a:pPr>
            <a:r>
              <a:rPr lang="en-gb" sz="1800" b="0" i="0" u="none" baseline="0" dirty="0">
                <a:latin typeface="+mj-lt"/>
                <a:ea typeface="Verdana" panose="020B0604030504040204" pitchFamily="34" charset="0"/>
                <a:cs typeface="Arial" panose="020B0604020202020204" pitchFamily="34" charset="0"/>
              </a:rPr>
              <a:t>The aim is to reduce the number of accidents at home and during leisure time.</a:t>
            </a:r>
          </a:p>
          <a:p>
            <a:pPr marL="0" indent="0" algn="l" rtl="0">
              <a:lnSpc>
                <a:spcPct val="100000"/>
              </a:lnSpc>
              <a:buFont typeface="Lucida Grande"/>
              <a:buNone/>
            </a:pPr>
            <a:r>
              <a:rPr lang="en-gb" sz="1800" b="0" i="0" u="none" baseline="0" dirty="0">
                <a:latin typeface="+mj-lt"/>
                <a:ea typeface="Verdana" panose="020B0604030504040204" pitchFamily="34" charset="0"/>
                <a:cs typeface="Arial" panose="020B0604020202020204" pitchFamily="34" charset="0"/>
              </a:rPr>
              <a:t>Programme for the Prevention of Home and Leisure Injuries 2021–2030.</a:t>
            </a:r>
            <a:endParaRPr lang="en-gb" altLang="fi-FI" sz="1800" dirty="0">
              <a:latin typeface="+mj-lt"/>
              <a:ea typeface="Verdana" panose="020B0604030504040204" pitchFamily="34" charset="0"/>
              <a:cs typeface="Arial" panose="020B0604020202020204" pitchFamily="34" charset="0"/>
            </a:endParaRPr>
          </a:p>
          <a:p>
            <a:pPr marL="0" indent="0" algn="l" rtl="0">
              <a:buSzTx/>
              <a:buFont typeface="Lucida Grande"/>
              <a:buNone/>
            </a:pPr>
            <a:endParaRPr lang="en-gb" altLang="en-US" dirty="0">
              <a:solidFill>
                <a:srgbClr val="000000"/>
              </a:solidFill>
              <a:latin typeface="Arial" panose="020B0604020202020204" pitchFamily="34" charset="0"/>
              <a:sym typeface="Wingdings" panose="05000000000000000000" pitchFamily="2" charset="2"/>
            </a:endParaRPr>
          </a:p>
          <a:p>
            <a:pPr marL="0" indent="0" algn="l" rtl="0">
              <a:buSzTx/>
              <a:buFont typeface="Lucida Grande"/>
              <a:buNone/>
            </a:pPr>
            <a:endParaRPr lang="en-gb" altLang="fi-FI" dirty="0">
              <a:solidFill>
                <a:srgbClr val="000000"/>
              </a:solidFill>
              <a:latin typeface="Arial" panose="020B0604020202020204" pitchFamily="34" charset="0"/>
              <a:sym typeface="Wingdings" panose="05000000000000000000" pitchFamily="2" charset="2"/>
            </a:endParaRPr>
          </a:p>
          <a:p>
            <a:pPr marL="0" indent="0" algn="l" rtl="0">
              <a:buSzTx/>
              <a:buFont typeface="Lucida Grande"/>
              <a:buNone/>
            </a:pPr>
            <a:endParaRPr lang="en-gb" altLang="fi-FI" dirty="0">
              <a:solidFill>
                <a:srgbClr val="000000"/>
              </a:solidFill>
              <a:latin typeface="Arial" panose="020B0604020202020204" pitchFamily="34" charset="0"/>
              <a:sym typeface="Wingdings" panose="05000000000000000000" pitchFamily="2" charset="2"/>
            </a:endParaRPr>
          </a:p>
          <a:p>
            <a:pPr marL="0" indent="0" algn="l" rtl="0">
              <a:buSzTx/>
              <a:buFont typeface="Lucida Grande"/>
              <a:buNone/>
            </a:pPr>
            <a:endParaRPr lang="en-gb" altLang="fi-FI" dirty="0">
              <a:solidFill>
                <a:srgbClr val="000000"/>
              </a:solidFill>
              <a:latin typeface="Arial" panose="020B0604020202020204" pitchFamily="34" charset="0"/>
              <a:sym typeface="Wingdings" panose="05000000000000000000" pitchFamily="2" charset="2"/>
            </a:endParaRPr>
          </a:p>
          <a:p>
            <a:pPr marL="0" indent="0" algn="l" rtl="0">
              <a:buSzTx/>
              <a:buFont typeface="Lucida Grande"/>
              <a:buNone/>
            </a:pPr>
            <a:endParaRPr lang="en-gb" altLang="fi-FI" dirty="0">
              <a:solidFill>
                <a:srgbClr val="000000"/>
              </a:solidFill>
              <a:latin typeface="Arial" panose="020B0604020202020204" pitchFamily="34" charset="0"/>
              <a:sym typeface="Wingdings" panose="05000000000000000000" pitchFamily="2" charset="2"/>
            </a:endParaRPr>
          </a:p>
          <a:p>
            <a:pPr marL="0" indent="0" algn="l" rtl="0">
              <a:buSzTx/>
              <a:buFont typeface="Lucida Grande"/>
              <a:buNone/>
            </a:pPr>
            <a:endParaRPr lang="en-gb" altLang="fi-FI" dirty="0">
              <a:latin typeface="Verdana" panose="020B0604030504040204" pitchFamily="34" charset="0"/>
            </a:endParaRPr>
          </a:p>
          <a:p>
            <a:pPr marL="0" indent="0" algn="l" rtl="0">
              <a:buNone/>
            </a:pPr>
            <a:endParaRPr lang="en-gb" dirty="0"/>
          </a:p>
        </p:txBody>
      </p:sp>
      <p:sp>
        <p:nvSpPr>
          <p:cNvPr id="4" name="Footer Placeholder 3">
            <a:extLst>
              <a:ext uri="{FF2B5EF4-FFF2-40B4-BE49-F238E27FC236}">
                <a16:creationId xmlns:a16="http://schemas.microsoft.com/office/drawing/2014/main" id="{547F1BA7-5B5E-4F66-B79A-CEDCD17C149C}"/>
              </a:ext>
            </a:extLst>
          </p:cNvPr>
          <p:cNvSpPr>
            <a:spLocks noGrp="1"/>
          </p:cNvSpPr>
          <p:nvPr>
            <p:ph type="ftr" sz="quarter" idx="11"/>
          </p:nvPr>
        </p:nvSpPr>
        <p:spPr/>
        <p:txBody>
          <a:bodyPr/>
          <a:lstStyle/>
          <a:p>
            <a:pPr algn="l" rtl="0"/>
            <a:r>
              <a:rPr lang="en-gb" b="0" i="0" u="none" baseline="0"/>
              <a:t>Home safety coaching</a:t>
            </a:r>
          </a:p>
        </p:txBody>
      </p:sp>
      <p:sp>
        <p:nvSpPr>
          <p:cNvPr id="5" name="Slide Number Placeholder 4">
            <a:extLst>
              <a:ext uri="{FF2B5EF4-FFF2-40B4-BE49-F238E27FC236}">
                <a16:creationId xmlns:a16="http://schemas.microsoft.com/office/drawing/2014/main" id="{140014A4-2937-4F51-982C-44552DFE8AB3}"/>
              </a:ext>
            </a:extLst>
          </p:cNvPr>
          <p:cNvSpPr>
            <a:spLocks noGrp="1"/>
          </p:cNvSpPr>
          <p:nvPr>
            <p:ph type="sldNum" sz="quarter" idx="12"/>
          </p:nvPr>
        </p:nvSpPr>
        <p:spPr/>
        <p:txBody>
          <a:bodyPr/>
          <a:lstStyle/>
          <a:p>
            <a:pPr algn="r" rtl="0"/>
            <a:fld id="{8242A018-1586-4786-AFA1-5A733CC095A4}" type="slidenum">
              <a:rPr/>
              <a:t>2</a:t>
            </a:fld>
            <a:endParaRPr lang="en-gb"/>
          </a:p>
        </p:txBody>
      </p:sp>
      <p:sp>
        <p:nvSpPr>
          <p:cNvPr id="8" name="Text Box 2">
            <a:extLst>
              <a:ext uri="{FF2B5EF4-FFF2-40B4-BE49-F238E27FC236}">
                <a16:creationId xmlns:a16="http://schemas.microsoft.com/office/drawing/2014/main" id="{EB38C9B7-8DB6-48FF-9B08-26F90D37F536}"/>
              </a:ext>
            </a:extLst>
          </p:cNvPr>
          <p:cNvSpPr txBox="1">
            <a:spLocks noChangeArrowheads="1"/>
          </p:cNvSpPr>
          <p:nvPr/>
        </p:nvSpPr>
        <p:spPr bwMode="auto">
          <a:xfrm>
            <a:off x="3989387" y="2837593"/>
            <a:ext cx="4213225" cy="2695575"/>
          </a:xfrm>
          <a:prstGeom prst="flowChartPunchedTape">
            <a:avLst/>
          </a:prstGeom>
          <a:ln>
            <a:headEnd/>
            <a:tailEnd/>
          </a:ln>
        </p:spPr>
        <p:style>
          <a:lnRef idx="2">
            <a:schemeClr val="accent6"/>
          </a:lnRef>
          <a:fillRef idx="1">
            <a:schemeClr val="lt1"/>
          </a:fillRef>
          <a:effectRef idx="0">
            <a:schemeClr val="accent6"/>
          </a:effectRef>
          <a:fontRef idx="minor">
            <a:schemeClr val="dk1"/>
          </a:fontRef>
        </p:style>
        <p:txBody>
          <a:bodyPr/>
          <a:lstStyle>
            <a:defPPr>
              <a:defRPr lang="en-gb"/>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rtl="0">
              <a:defRPr/>
            </a:pPr>
            <a:r>
              <a:rPr lang="en-gb" sz="2000" b="1" i="0" u="none" baseline="0" dirty="0">
                <a:solidFill>
                  <a:srgbClr val="7BC143"/>
                </a:solidFill>
                <a:latin typeface="+mj-lt"/>
                <a:ea typeface="Arial" panose="020B0604020202020204" pitchFamily="34" charset="0"/>
                <a:cs typeface="Arial" panose="020B0604020202020204" pitchFamily="34" charset="0"/>
                <a:sym typeface="Arial" panose="020B0604020202020204" pitchFamily="34" charset="0"/>
              </a:rPr>
              <a:t>OBJECTIVES</a:t>
            </a:r>
          </a:p>
          <a:p>
            <a:pPr algn="ctr" rtl="0">
              <a:defRPr/>
            </a:pPr>
            <a:r>
              <a:rPr lang="en-gb" sz="1400" b="0" i="0" u="none" baseline="0" dirty="0">
                <a:solidFill>
                  <a:srgbClr val="000000"/>
                </a:solidFill>
                <a:ea typeface="Arial" panose="020B0604020202020204" pitchFamily="34" charset="0"/>
                <a:cs typeface="Arial" panose="020B0604020202020204" pitchFamily="34" charset="0"/>
                <a:sym typeface="Arial" panose="020B0604020202020204" pitchFamily="34" charset="0"/>
              </a:rPr>
              <a:t>A good level of safety in all environments.</a:t>
            </a:r>
          </a:p>
          <a:p>
            <a:pPr lvl="1" algn="ctr" rtl="0">
              <a:spcAft>
                <a:spcPts val="1000"/>
              </a:spcAft>
              <a:defRPr/>
            </a:pPr>
            <a:endParaRPr lang="en-gb" sz="1400" dirty="0">
              <a:solidFill>
                <a:srgbClr val="000000"/>
              </a:solidFill>
              <a:cs typeface="Arial" panose="020B0604020202020204" pitchFamily="34" charset="0"/>
            </a:endParaRPr>
          </a:p>
          <a:p>
            <a:pPr algn="ctr" rtl="0">
              <a:defRPr/>
            </a:pPr>
            <a:r>
              <a:rPr lang="en-gb" sz="1400" b="0" i="0" u="none" baseline="0" dirty="0">
                <a:solidFill>
                  <a:srgbClr val="000000"/>
                </a:solidFill>
                <a:ea typeface="Arial" panose="020B0604020202020204" pitchFamily="34" charset="0"/>
                <a:cs typeface="Arial" panose="020B0604020202020204" pitchFamily="34" charset="0"/>
                <a:sym typeface="Arial" panose="020B0604020202020204" pitchFamily="34" charset="0"/>
              </a:rPr>
              <a:t>The number of serious and fatal home and leisure accidents will be reduced by 25% by 2030.</a:t>
            </a:r>
          </a:p>
          <a:p>
            <a:pPr algn="l" rtl="0">
              <a:defRPr/>
            </a:pPr>
            <a:endParaRPr lang="en-gb" sz="1600" i="1" dirty="0">
              <a:solidFill>
                <a:srgbClr val="000000"/>
              </a:solidFill>
            </a:endParaRPr>
          </a:p>
          <a:p>
            <a:pPr algn="l" rtl="0">
              <a:defRPr/>
            </a:pPr>
            <a:endParaRPr lang="en-gb" sz="3600" dirty="0">
              <a:solidFill>
                <a:srgbClr val="000000"/>
              </a:solidFill>
            </a:endParaRPr>
          </a:p>
        </p:txBody>
      </p:sp>
      <p:sp>
        <p:nvSpPr>
          <p:cNvPr id="9" name="Text Box 2">
            <a:extLst>
              <a:ext uri="{FF2B5EF4-FFF2-40B4-BE49-F238E27FC236}">
                <a16:creationId xmlns:a16="http://schemas.microsoft.com/office/drawing/2014/main" id="{C9D4ECC3-0F7E-468E-A513-1FB3912B2B1C}"/>
              </a:ext>
            </a:extLst>
          </p:cNvPr>
          <p:cNvSpPr txBox="1">
            <a:spLocks noChangeArrowheads="1"/>
          </p:cNvSpPr>
          <p:nvPr/>
        </p:nvSpPr>
        <p:spPr bwMode="auto">
          <a:xfrm>
            <a:off x="8282017" y="2901082"/>
            <a:ext cx="3466241" cy="2568596"/>
          </a:xfrm>
          <a:prstGeom prst="star7">
            <a:avLst/>
          </a:prstGeom>
          <a:ln>
            <a:headEnd/>
            <a:tailEnd/>
          </a:ln>
        </p:spPr>
        <p:style>
          <a:lnRef idx="2">
            <a:schemeClr val="accent2"/>
          </a:lnRef>
          <a:fillRef idx="1">
            <a:schemeClr val="lt1"/>
          </a:fillRef>
          <a:effectRef idx="0">
            <a:schemeClr val="accent2"/>
          </a:effectRef>
          <a:fontRef idx="minor">
            <a:schemeClr val="dk1"/>
          </a:fontRef>
        </p:style>
        <p:txBody>
          <a:bodyPr/>
          <a:lstStyle>
            <a:defPPr>
              <a:defRPr lang="en-gb"/>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rtl="0">
              <a:spcAft>
                <a:spcPts val="1000"/>
              </a:spcAft>
              <a:defRPr/>
            </a:pPr>
            <a:r>
              <a:rPr lang="en-gb" sz="2000" b="1" i="0" u="none" baseline="0" dirty="0">
                <a:solidFill>
                  <a:srgbClr val="7BC143"/>
                </a:solidFill>
                <a:latin typeface="+mj-lt"/>
                <a:ea typeface="Arial" panose="020B0604020202020204" pitchFamily="34" charset="0"/>
                <a:cs typeface="Arial" panose="020B0604020202020204" pitchFamily="34" charset="0"/>
                <a:sym typeface="Arial" panose="020B0604020202020204" pitchFamily="34" charset="0"/>
              </a:rPr>
              <a:t>VISION</a:t>
            </a:r>
          </a:p>
          <a:p>
            <a:pPr algn="ctr" rtl="0">
              <a:spcAft>
                <a:spcPts val="1000"/>
              </a:spcAft>
              <a:defRPr/>
            </a:pPr>
            <a:r>
              <a:rPr lang="en-gb" sz="1400" b="0" i="0" u="none" baseline="0" dirty="0">
                <a:solidFill>
                  <a:srgbClr val="000000"/>
                </a:solidFill>
                <a:ea typeface="Arial" panose="020B0604020202020204" pitchFamily="34" charset="0"/>
                <a:cs typeface="Arial" panose="020B0604020202020204" pitchFamily="34" charset="0"/>
                <a:sym typeface="Arial" panose="020B0604020202020204" pitchFamily="34" charset="0"/>
              </a:rPr>
              <a:t>No one has to die or be seriously injured as a result of an accident.</a:t>
            </a:r>
          </a:p>
          <a:p>
            <a:pPr algn="l" rtl="0">
              <a:defRPr/>
            </a:pPr>
            <a:endParaRPr lang="en-gb" sz="3200" dirty="0">
              <a:solidFill>
                <a:srgbClr val="000000"/>
              </a:solidFill>
            </a:endParaRPr>
          </a:p>
        </p:txBody>
      </p:sp>
      <p:pic>
        <p:nvPicPr>
          <p:cNvPr id="10" name="Picture 9">
            <a:extLst>
              <a:ext uri="{FF2B5EF4-FFF2-40B4-BE49-F238E27FC236}">
                <a16:creationId xmlns:a16="http://schemas.microsoft.com/office/drawing/2014/main" id="{4202632C-FF8B-4D94-915E-CBEDE2A2B53D}"/>
              </a:ext>
            </a:extLst>
          </p:cNvPr>
          <p:cNvPicPr>
            <a:picLocks noChangeAspect="1"/>
          </p:cNvPicPr>
          <p:nvPr/>
        </p:nvPicPr>
        <p:blipFill>
          <a:blip r:embed="rId3"/>
          <a:stretch>
            <a:fillRect/>
          </a:stretch>
        </p:blipFill>
        <p:spPr>
          <a:xfrm>
            <a:off x="128337" y="1"/>
            <a:ext cx="1040063" cy="698628"/>
          </a:xfrm>
          <a:prstGeom prst="rect">
            <a:avLst/>
          </a:prstGeom>
        </p:spPr>
      </p:pic>
    </p:spTree>
    <p:extLst>
      <p:ext uri="{BB962C8B-B14F-4D97-AF65-F5344CB8AC3E}">
        <p14:creationId xmlns:p14="http://schemas.microsoft.com/office/powerpoint/2010/main" val="3644973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2F6CD-BE2E-40E0-84E5-4AE8D3DDA295}"/>
              </a:ext>
            </a:extLst>
          </p:cNvPr>
          <p:cNvSpPr>
            <a:spLocks noGrp="1"/>
          </p:cNvSpPr>
          <p:nvPr>
            <p:ph type="title"/>
          </p:nvPr>
        </p:nvSpPr>
        <p:spPr/>
        <p:txBody>
          <a:bodyPr/>
          <a:lstStyle/>
          <a:p>
            <a:pPr algn="l" rtl="0"/>
            <a:r>
              <a:rPr lang="en-gb" sz="3200" b="1" i="0" u="none" baseline="0" dirty="0">
                <a:solidFill>
                  <a:schemeClr val="bg1"/>
                </a:solidFill>
                <a:ea typeface="Arial" panose="020B0604020202020204" pitchFamily="34" charset="0"/>
                <a:cs typeface="Arial" panose="020B0604020202020204" pitchFamily="34" charset="0"/>
                <a:sym typeface="Arial" panose="020B0604020202020204" pitchFamily="34" charset="0"/>
              </a:rPr>
              <a:t>Home and leisure accidents</a:t>
            </a:r>
            <a:r>
              <a:rPr lang="en-gb" b="0" i="0" u="none" baseline="0" dirty="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endParaRPr lang="en-gb" b="1" dirty="0">
              <a:solidFill>
                <a:schemeClr val="bg1"/>
              </a:solidFill>
            </a:endParaRPr>
          </a:p>
        </p:txBody>
      </p:sp>
      <p:sp>
        <p:nvSpPr>
          <p:cNvPr id="3" name="Content Placeholder 2">
            <a:extLst>
              <a:ext uri="{FF2B5EF4-FFF2-40B4-BE49-F238E27FC236}">
                <a16:creationId xmlns:a16="http://schemas.microsoft.com/office/drawing/2014/main" id="{44286294-F91A-4DC4-839D-9D6225FCBECE}"/>
              </a:ext>
            </a:extLst>
          </p:cNvPr>
          <p:cNvSpPr>
            <a:spLocks noGrp="1"/>
          </p:cNvSpPr>
          <p:nvPr>
            <p:ph idx="1"/>
          </p:nvPr>
        </p:nvSpPr>
        <p:spPr/>
        <p:txBody>
          <a:bodyPr/>
          <a:lstStyle/>
          <a:p>
            <a:pPr algn="l" rtl="0">
              <a:spcBef>
                <a:spcPts val="2175"/>
              </a:spcBef>
              <a:buFont typeface="Arial" panose="020B0604020202020204" pitchFamily="34" charset="0"/>
              <a:buChar char="•"/>
              <a:defRPr/>
            </a:pPr>
            <a:r>
              <a:rPr lang="en-gb" sz="1800" b="0" i="0" u="none" baseline="0" dirty="0">
                <a:latin typeface="+mj-lt"/>
                <a:cs typeface="Arial" panose="020B0604020202020204" pitchFamily="34" charset="0"/>
              </a:rPr>
              <a:t>According to THL, an accident is a sudden, unexpected event, such as a fall, caused by external factors and resulting in an injury.</a:t>
            </a:r>
          </a:p>
          <a:p>
            <a:pPr algn="l" rtl="0">
              <a:spcBef>
                <a:spcPts val="2175"/>
              </a:spcBef>
              <a:buFont typeface="Arial" panose="020B0604020202020204" pitchFamily="34" charset="0"/>
              <a:buChar char="•"/>
              <a:defRPr/>
            </a:pPr>
            <a:r>
              <a:rPr lang="en-gb" sz="1800" b="0" i="0" u="none" baseline="0" dirty="0">
                <a:latin typeface="+mj-lt"/>
                <a:cs typeface="Arial" panose="020B0604020202020204" pitchFamily="34" charset="0"/>
              </a:rPr>
              <a:t>One million accidents every year, 90% of which occur at home and during leisure time.</a:t>
            </a:r>
          </a:p>
          <a:p>
            <a:pPr algn="l" rtl="0">
              <a:spcBef>
                <a:spcPts val="2175"/>
              </a:spcBef>
              <a:buFont typeface="Arial" panose="020B0604020202020204" pitchFamily="34" charset="0"/>
              <a:buChar char="•"/>
              <a:defRPr/>
            </a:pPr>
            <a:r>
              <a:rPr lang="en-gb" sz="1800" b="0" i="0" u="none" baseline="0" dirty="0">
                <a:latin typeface="+mj-lt"/>
                <a:ea typeface="+mj-lt"/>
                <a:cs typeface="+mj-lt"/>
                <a:sym typeface="+mj-lt"/>
              </a:rPr>
              <a:t>The total cost of home and leisure accidents in 2017 was 780–1,157 million euros.</a:t>
            </a:r>
            <a:endParaRPr lang="en-gb" altLang="fi-FI" sz="1800" dirty="0">
              <a:latin typeface="+mj-lt"/>
              <a:cs typeface="Arial" panose="020B0604020202020204" pitchFamily="34" charset="0"/>
            </a:endParaRPr>
          </a:p>
          <a:p>
            <a:pPr marL="0" indent="0" algn="l" rtl="0">
              <a:buNone/>
            </a:pPr>
            <a:endParaRPr lang="en-gb" dirty="0"/>
          </a:p>
        </p:txBody>
      </p:sp>
      <p:sp>
        <p:nvSpPr>
          <p:cNvPr id="4" name="Footer Placeholder 3">
            <a:extLst>
              <a:ext uri="{FF2B5EF4-FFF2-40B4-BE49-F238E27FC236}">
                <a16:creationId xmlns:a16="http://schemas.microsoft.com/office/drawing/2014/main" id="{7ABBB5A1-116F-423D-BB52-CB552E596E99}"/>
              </a:ext>
            </a:extLst>
          </p:cNvPr>
          <p:cNvSpPr>
            <a:spLocks noGrp="1"/>
          </p:cNvSpPr>
          <p:nvPr>
            <p:ph type="ftr" sz="quarter" idx="11"/>
          </p:nvPr>
        </p:nvSpPr>
        <p:spPr/>
        <p:txBody>
          <a:bodyPr/>
          <a:lstStyle/>
          <a:p>
            <a:pPr algn="l" rtl="0"/>
            <a:r>
              <a:rPr lang="en-gb" b="0" i="0" u="none" baseline="0"/>
              <a:t>Home safety coaching, Programme for the Prevention of Home and Leisure Injuries, Ministry of Social Affairs and Health (2020), THL statistics</a:t>
            </a:r>
          </a:p>
        </p:txBody>
      </p:sp>
      <p:sp>
        <p:nvSpPr>
          <p:cNvPr id="5" name="Slide Number Placeholder 4">
            <a:extLst>
              <a:ext uri="{FF2B5EF4-FFF2-40B4-BE49-F238E27FC236}">
                <a16:creationId xmlns:a16="http://schemas.microsoft.com/office/drawing/2014/main" id="{FE550FD1-B8CE-448B-A3BB-A9C8C4165C3A}"/>
              </a:ext>
            </a:extLst>
          </p:cNvPr>
          <p:cNvSpPr>
            <a:spLocks noGrp="1"/>
          </p:cNvSpPr>
          <p:nvPr>
            <p:ph type="sldNum" sz="quarter" idx="12"/>
          </p:nvPr>
        </p:nvSpPr>
        <p:spPr/>
        <p:txBody>
          <a:bodyPr/>
          <a:lstStyle/>
          <a:p>
            <a:pPr algn="r" rtl="0"/>
            <a:fld id="{8242A018-1586-4786-AFA1-5A733CC095A4}" type="slidenum">
              <a:rPr/>
              <a:t>3</a:t>
            </a:fld>
            <a:endParaRPr lang="en-gb"/>
          </a:p>
        </p:txBody>
      </p:sp>
      <p:pic>
        <p:nvPicPr>
          <p:cNvPr id="6" name="Picture 5">
            <a:extLst>
              <a:ext uri="{FF2B5EF4-FFF2-40B4-BE49-F238E27FC236}">
                <a16:creationId xmlns:a16="http://schemas.microsoft.com/office/drawing/2014/main" id="{CE3A127F-162E-4F61-BDAE-52AE6AB76BA2}"/>
              </a:ext>
            </a:extLst>
          </p:cNvPr>
          <p:cNvPicPr>
            <a:picLocks noChangeAspect="1"/>
          </p:cNvPicPr>
          <p:nvPr/>
        </p:nvPicPr>
        <p:blipFill>
          <a:blip r:embed="rId3"/>
          <a:stretch>
            <a:fillRect/>
          </a:stretch>
        </p:blipFill>
        <p:spPr>
          <a:xfrm>
            <a:off x="128337" y="1"/>
            <a:ext cx="1040063" cy="698628"/>
          </a:xfrm>
          <a:prstGeom prst="rect">
            <a:avLst/>
          </a:prstGeom>
        </p:spPr>
      </p:pic>
    </p:spTree>
    <p:extLst>
      <p:ext uri="{BB962C8B-B14F-4D97-AF65-F5344CB8AC3E}">
        <p14:creationId xmlns:p14="http://schemas.microsoft.com/office/powerpoint/2010/main" val="370678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0FE4-4B35-4F90-AB4A-1BF150539AD1}"/>
              </a:ext>
            </a:extLst>
          </p:cNvPr>
          <p:cNvSpPr>
            <a:spLocks noGrp="1"/>
          </p:cNvSpPr>
          <p:nvPr>
            <p:ph type="title"/>
          </p:nvPr>
        </p:nvSpPr>
        <p:spPr>
          <a:xfrm>
            <a:off x="252919" y="1123837"/>
            <a:ext cx="2947482" cy="4601183"/>
          </a:xfrm>
        </p:spPr>
        <p:txBody>
          <a:bodyPr>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Home and leisure accidents</a:t>
            </a:r>
            <a:endParaRPr lang="en-gb" sz="3200" dirty="0"/>
          </a:p>
        </p:txBody>
      </p:sp>
      <p:sp>
        <p:nvSpPr>
          <p:cNvPr id="4" name="Footer Placeholder 3">
            <a:extLst>
              <a:ext uri="{FF2B5EF4-FFF2-40B4-BE49-F238E27FC236}">
                <a16:creationId xmlns:a16="http://schemas.microsoft.com/office/drawing/2014/main" id="{05D324D3-1A1F-4915-A3E4-B3D8E9403823}"/>
              </a:ext>
            </a:extLst>
          </p:cNvPr>
          <p:cNvSpPr>
            <a:spLocks noGrp="1"/>
          </p:cNvSpPr>
          <p:nvPr>
            <p:ph type="ftr" sz="quarter" idx="11"/>
          </p:nvPr>
        </p:nvSpPr>
        <p:spPr>
          <a:xfrm>
            <a:off x="3667126" y="6356350"/>
            <a:ext cx="6113660" cy="365125"/>
          </a:xfrm>
        </p:spPr>
        <p:txBody>
          <a:bodyPr>
            <a:normAutofit/>
          </a:bodyPr>
          <a:lstStyle/>
          <a:p>
            <a:pPr algn="l" rtl="0">
              <a:spcAft>
                <a:spcPts val="600"/>
              </a:spcAft>
            </a:pPr>
            <a:r>
              <a:rPr lang="en-gb" b="0" i="0" u="none" baseline="0"/>
              <a:t>Home safety coaching, Statistics Finland causes of death</a:t>
            </a:r>
            <a:endParaRPr lang="en-gb"/>
          </a:p>
        </p:txBody>
      </p:sp>
      <p:sp>
        <p:nvSpPr>
          <p:cNvPr id="5" name="Slide Number Placeholder 4">
            <a:extLst>
              <a:ext uri="{FF2B5EF4-FFF2-40B4-BE49-F238E27FC236}">
                <a16:creationId xmlns:a16="http://schemas.microsoft.com/office/drawing/2014/main" id="{9DE56257-255A-429A-A7A7-E167B5C7BC70}"/>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8242A018-1586-4786-AFA1-5A733CC095A4}" type="slidenum">
              <a:rPr/>
              <a:pPr>
                <a:spcAft>
                  <a:spcPts val="600"/>
                </a:spcAft>
              </a:pPr>
              <a:t>4</a:t>
            </a:fld>
            <a:endParaRPr lang="en-gb"/>
          </a:p>
        </p:txBody>
      </p:sp>
      <p:pic>
        <p:nvPicPr>
          <p:cNvPr id="7" name="Picture 6">
            <a:extLst>
              <a:ext uri="{FF2B5EF4-FFF2-40B4-BE49-F238E27FC236}">
                <a16:creationId xmlns:a16="http://schemas.microsoft.com/office/drawing/2014/main" id="{B9C452A6-CE68-4BC9-992A-025FA66E81A1}"/>
              </a:ext>
            </a:extLst>
          </p:cNvPr>
          <p:cNvPicPr>
            <a:picLocks noChangeAspect="1"/>
          </p:cNvPicPr>
          <p:nvPr/>
        </p:nvPicPr>
        <p:blipFill>
          <a:blip r:embed="rId3"/>
          <a:stretch>
            <a:fillRect/>
          </a:stretch>
        </p:blipFill>
        <p:spPr>
          <a:xfrm>
            <a:off x="128337" y="1"/>
            <a:ext cx="1040063" cy="698628"/>
          </a:xfrm>
          <a:prstGeom prst="rect">
            <a:avLst/>
          </a:prstGeom>
        </p:spPr>
      </p:pic>
      <p:graphicFrame>
        <p:nvGraphicFramePr>
          <p:cNvPr id="15" name="Chart 3">
            <a:extLst>
              <a:ext uri="{FF2B5EF4-FFF2-40B4-BE49-F238E27FC236}">
                <a16:creationId xmlns:a16="http://schemas.microsoft.com/office/drawing/2014/main" id="{89E2BEE5-599D-488A-9E43-84E3C6DE350E}"/>
              </a:ext>
            </a:extLst>
          </p:cNvPr>
          <p:cNvGraphicFramePr>
            <a:graphicFrameLocks noGrp="1"/>
          </p:cNvGraphicFramePr>
          <p:nvPr>
            <p:ph idx="1"/>
            <p:extLst>
              <p:ext uri="{D42A27DB-BD31-4B8C-83A1-F6EECF244321}">
                <p14:modId xmlns:p14="http://schemas.microsoft.com/office/powerpoint/2010/main" val="4140989064"/>
              </p:ext>
            </p:extLst>
          </p:nvPr>
        </p:nvGraphicFramePr>
        <p:xfrm>
          <a:off x="3789079" y="885338"/>
          <a:ext cx="7728267" cy="508732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D7F6CC6-3B89-A7DA-29E9-B3C8FAC864AB}"/>
              </a:ext>
            </a:extLst>
          </p:cNvPr>
          <p:cNvSpPr txBox="1"/>
          <p:nvPr/>
        </p:nvSpPr>
        <p:spPr>
          <a:xfrm>
            <a:off x="9056451" y="1225976"/>
            <a:ext cx="1709507" cy="307777"/>
          </a:xfrm>
          <a:prstGeom prst="rect">
            <a:avLst/>
          </a:prstGeom>
          <a:solidFill>
            <a:schemeClr val="bg1"/>
          </a:solidFill>
        </p:spPr>
        <p:txBody>
          <a:bodyPr wrap="none" rtlCol="0">
            <a:spAutoFit/>
          </a:bodyPr>
          <a:lstStyle/>
          <a:p>
            <a:r>
              <a:rPr lang="fi-FI" sz="1400" dirty="0" err="1"/>
              <a:t>Workplace</a:t>
            </a:r>
            <a:r>
              <a:rPr lang="fi-FI" sz="1400" dirty="0"/>
              <a:t> </a:t>
            </a:r>
            <a:r>
              <a:rPr lang="fi-FI" sz="1400" dirty="0" err="1"/>
              <a:t>accidents</a:t>
            </a:r>
            <a:endParaRPr lang="fi-FI" sz="1400" dirty="0"/>
          </a:p>
        </p:txBody>
      </p:sp>
    </p:spTree>
    <p:extLst>
      <p:ext uri="{BB962C8B-B14F-4D97-AF65-F5344CB8AC3E}">
        <p14:creationId xmlns:p14="http://schemas.microsoft.com/office/powerpoint/2010/main" val="180592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2718-3A3C-4522-8F7C-7719B425BF2A}"/>
              </a:ext>
            </a:extLst>
          </p:cNvPr>
          <p:cNvSpPr>
            <a:spLocks noGrp="1"/>
          </p:cNvSpPr>
          <p:nvPr>
            <p:ph type="title"/>
          </p:nvPr>
        </p:nvSpPr>
        <p:spPr>
          <a:xfrm>
            <a:off x="252919" y="1123837"/>
            <a:ext cx="2947482" cy="4601183"/>
          </a:xfrm>
        </p:spPr>
        <p:txBody>
          <a:bodyPr>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Home and leisure accidents 1998–2020</a:t>
            </a:r>
            <a:endParaRPr lang="en-gb" sz="3200" dirty="0"/>
          </a:p>
        </p:txBody>
      </p:sp>
      <p:sp>
        <p:nvSpPr>
          <p:cNvPr id="4" name="Footer Placeholder 3">
            <a:extLst>
              <a:ext uri="{FF2B5EF4-FFF2-40B4-BE49-F238E27FC236}">
                <a16:creationId xmlns:a16="http://schemas.microsoft.com/office/drawing/2014/main" id="{05786836-C1F1-480B-A843-2F486599B4CD}"/>
              </a:ext>
            </a:extLst>
          </p:cNvPr>
          <p:cNvSpPr>
            <a:spLocks noGrp="1"/>
          </p:cNvSpPr>
          <p:nvPr>
            <p:ph type="ftr" sz="quarter" idx="11"/>
          </p:nvPr>
        </p:nvSpPr>
        <p:spPr>
          <a:xfrm>
            <a:off x="3667126" y="6356350"/>
            <a:ext cx="6113660" cy="365125"/>
          </a:xfrm>
        </p:spPr>
        <p:txBody>
          <a:bodyPr>
            <a:normAutofit/>
          </a:bodyPr>
          <a:lstStyle/>
          <a:p>
            <a:pPr algn="l" rtl="0">
              <a:spcAft>
                <a:spcPts val="600"/>
              </a:spcAft>
            </a:pPr>
            <a:r>
              <a:rPr lang="en-gb" b="0" i="0" u="none" baseline="0"/>
              <a:t>Home safety coaching, Statistics Finland causes of death</a:t>
            </a:r>
          </a:p>
        </p:txBody>
      </p:sp>
      <p:sp>
        <p:nvSpPr>
          <p:cNvPr id="5" name="Slide Number Placeholder 4">
            <a:extLst>
              <a:ext uri="{FF2B5EF4-FFF2-40B4-BE49-F238E27FC236}">
                <a16:creationId xmlns:a16="http://schemas.microsoft.com/office/drawing/2014/main" id="{41CEED03-8126-4359-A4AC-6019276293D0}"/>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8242A018-1586-4786-AFA1-5A733CC095A4}" type="slidenum">
              <a:rPr/>
              <a:pPr>
                <a:spcAft>
                  <a:spcPts val="600"/>
                </a:spcAft>
              </a:pPr>
              <a:t>5</a:t>
            </a:fld>
            <a:endParaRPr lang="en-gb"/>
          </a:p>
        </p:txBody>
      </p:sp>
      <p:pic>
        <p:nvPicPr>
          <p:cNvPr id="7" name="Picture 6">
            <a:extLst>
              <a:ext uri="{FF2B5EF4-FFF2-40B4-BE49-F238E27FC236}">
                <a16:creationId xmlns:a16="http://schemas.microsoft.com/office/drawing/2014/main" id="{51F253DB-026E-4C50-956F-35CD9EF1DAC3}"/>
              </a:ext>
            </a:extLst>
          </p:cNvPr>
          <p:cNvPicPr>
            <a:picLocks noChangeAspect="1"/>
          </p:cNvPicPr>
          <p:nvPr/>
        </p:nvPicPr>
        <p:blipFill>
          <a:blip r:embed="rId3"/>
          <a:stretch>
            <a:fillRect/>
          </a:stretch>
        </p:blipFill>
        <p:spPr>
          <a:xfrm>
            <a:off x="128337" y="1"/>
            <a:ext cx="1040063" cy="698628"/>
          </a:xfrm>
          <a:prstGeom prst="rect">
            <a:avLst/>
          </a:prstGeom>
        </p:spPr>
      </p:pic>
      <p:graphicFrame>
        <p:nvGraphicFramePr>
          <p:cNvPr id="8" name="Chart 1">
            <a:extLst>
              <a:ext uri="{FF2B5EF4-FFF2-40B4-BE49-F238E27FC236}">
                <a16:creationId xmlns:a16="http://schemas.microsoft.com/office/drawing/2014/main" id="{8D9DD31D-1BD6-44F2-BEB5-33FB49CF31D8}"/>
              </a:ext>
            </a:extLst>
          </p:cNvPr>
          <p:cNvGraphicFramePr>
            <a:graphicFrameLocks noGrp="1"/>
          </p:cNvGraphicFramePr>
          <p:nvPr>
            <p:ph idx="1"/>
            <p:extLst>
              <p:ext uri="{D42A27DB-BD31-4B8C-83A1-F6EECF244321}">
                <p14:modId xmlns:p14="http://schemas.microsoft.com/office/powerpoint/2010/main" val="1686309028"/>
              </p:ext>
            </p:extLst>
          </p:nvPr>
        </p:nvGraphicFramePr>
        <p:xfrm>
          <a:off x="3759896" y="885459"/>
          <a:ext cx="7728267" cy="508732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6CE86641-85B9-84A0-58F2-02031F399C04}"/>
              </a:ext>
            </a:extLst>
          </p:cNvPr>
          <p:cNvSpPr txBox="1"/>
          <p:nvPr/>
        </p:nvSpPr>
        <p:spPr>
          <a:xfrm>
            <a:off x="10798260" y="1478605"/>
            <a:ext cx="470000" cy="276999"/>
          </a:xfrm>
          <a:prstGeom prst="rect">
            <a:avLst/>
          </a:prstGeom>
          <a:solidFill>
            <a:schemeClr val="bg1"/>
          </a:solidFill>
        </p:spPr>
        <p:txBody>
          <a:bodyPr wrap="none" rtlCol="0">
            <a:spAutoFit/>
          </a:bodyPr>
          <a:lstStyle/>
          <a:p>
            <a:r>
              <a:rPr lang="fi-FI" sz="1200" dirty="0" err="1"/>
              <a:t>Men</a:t>
            </a:r>
            <a:endParaRPr lang="fi-FI" dirty="0"/>
          </a:p>
        </p:txBody>
      </p:sp>
    </p:spTree>
    <p:extLst>
      <p:ext uri="{BB962C8B-B14F-4D97-AF65-F5344CB8AC3E}">
        <p14:creationId xmlns:p14="http://schemas.microsoft.com/office/powerpoint/2010/main" val="351789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9DD3-E09A-4CBA-82DF-BA4A776A0926}"/>
              </a:ext>
            </a:extLst>
          </p:cNvPr>
          <p:cNvSpPr>
            <a:spLocks noGrp="1"/>
          </p:cNvSpPr>
          <p:nvPr>
            <p:ph type="title"/>
          </p:nvPr>
        </p:nvSpPr>
        <p:spPr/>
        <p:txBody>
          <a:bodyPr>
            <a:normAutofit/>
          </a:bodyPr>
          <a:lstStyle/>
          <a:p>
            <a:pPr algn="l" rtl="0"/>
            <a:r>
              <a:rPr lang="en-gb" sz="3200" b="1" i="0" u="none" baseline="0" dirty="0">
                <a:solidFill>
                  <a:schemeClr val="bg1"/>
                </a:solidFill>
                <a:ea typeface="Arial" panose="020B0604020202020204" pitchFamily="34" charset="0"/>
                <a:cs typeface="Arial" panose="020B0604020202020204" pitchFamily="34" charset="0"/>
                <a:sym typeface="Arial" panose="020B0604020202020204" pitchFamily="34" charset="0"/>
              </a:rPr>
              <a:t>Home and leisure accidents</a:t>
            </a:r>
            <a:endParaRPr lang="en-gb" sz="3200" dirty="0">
              <a:solidFill>
                <a:schemeClr val="bg1"/>
              </a:solidFill>
            </a:endParaRPr>
          </a:p>
        </p:txBody>
      </p:sp>
      <p:sp>
        <p:nvSpPr>
          <p:cNvPr id="3" name="Content Placeholder 2">
            <a:extLst>
              <a:ext uri="{FF2B5EF4-FFF2-40B4-BE49-F238E27FC236}">
                <a16:creationId xmlns:a16="http://schemas.microsoft.com/office/drawing/2014/main" id="{F2B29D86-3A58-451B-BC8D-56082270D1DC}"/>
              </a:ext>
            </a:extLst>
          </p:cNvPr>
          <p:cNvSpPr>
            <a:spLocks noGrp="1"/>
          </p:cNvSpPr>
          <p:nvPr>
            <p:ph idx="1"/>
          </p:nvPr>
        </p:nvSpPr>
        <p:spPr/>
        <p:txBody>
          <a:bodyPr>
            <a:normAutofit/>
          </a:bodyPr>
          <a:lstStyle/>
          <a:p>
            <a:pPr marL="171450" indent="-171450" algn="l" rtl="0">
              <a:lnSpc>
                <a:spcPct val="100000"/>
              </a:lnSpc>
              <a:buFont typeface="Arial" panose="020B0604020202020204" pitchFamily="34" charset="0"/>
              <a:buChar char="•"/>
              <a:defRPr/>
            </a:pPr>
            <a:r>
              <a:rPr lang="en-gb" sz="1800" b="0" i="0" u="none" baseline="0" dirty="0"/>
              <a:t>Falls account for more than half of accidental deaths. Men and women are nearly equally likely to die of falls, with a total of around 1,200 deaths per year. </a:t>
            </a:r>
          </a:p>
          <a:p>
            <a:pPr marL="171450" indent="-171450" algn="l" rtl="0">
              <a:lnSpc>
                <a:spcPct val="100000"/>
              </a:lnSpc>
              <a:buFont typeface="Arial" panose="020B0604020202020204" pitchFamily="34" charset="0"/>
              <a:buChar char="•"/>
              <a:defRPr/>
            </a:pPr>
            <a:r>
              <a:rPr lang="en-gb" sz="1800" b="0" i="0" u="none" baseline="0" dirty="0"/>
              <a:t>The second most common cause is poisoning (around 450–500 per year).</a:t>
            </a:r>
          </a:p>
          <a:p>
            <a:pPr marL="171450" indent="-171450" algn="l" rtl="0">
              <a:lnSpc>
                <a:spcPct val="100000"/>
              </a:lnSpc>
              <a:buFont typeface="Arial" panose="020B0604020202020204" pitchFamily="34" charset="0"/>
              <a:buChar char="•"/>
              <a:defRPr/>
            </a:pPr>
            <a:r>
              <a:rPr lang="en-gb" sz="1800" b="0" i="0" u="none" baseline="0" dirty="0"/>
              <a:t>Around 150–200 drowning cases per year. </a:t>
            </a:r>
          </a:p>
          <a:p>
            <a:pPr marL="171450" indent="-171450" algn="l" rtl="0">
              <a:lnSpc>
                <a:spcPct val="100000"/>
              </a:lnSpc>
              <a:buFont typeface="Arial" panose="020B0604020202020204" pitchFamily="34" charset="0"/>
              <a:buChar char="•"/>
              <a:defRPr/>
            </a:pPr>
            <a:r>
              <a:rPr lang="en-gb" sz="1800" b="0" i="0" u="none" baseline="0" dirty="0"/>
              <a:t>Fire deaths have fallen markedly over the last two decades, to around 40–50 in recent years. </a:t>
            </a:r>
          </a:p>
          <a:p>
            <a:pPr marL="171450" indent="-171450" algn="l" rtl="0">
              <a:lnSpc>
                <a:spcPct val="100000"/>
              </a:lnSpc>
              <a:buFont typeface="Arial" panose="020B0604020202020204" pitchFamily="34" charset="0"/>
              <a:buChar char="•"/>
              <a:defRPr/>
            </a:pPr>
            <a:r>
              <a:rPr lang="en-gb" sz="1800" b="0" i="0" u="none" baseline="0" dirty="0"/>
              <a:t>Asphyxiation causes 70–90 death per year.</a:t>
            </a:r>
          </a:p>
          <a:p>
            <a:pPr marL="171450" indent="-171450" algn="l" rtl="0">
              <a:lnSpc>
                <a:spcPct val="100000"/>
              </a:lnSpc>
              <a:buFont typeface="Arial" panose="020B0604020202020204" pitchFamily="34" charset="0"/>
              <a:buChar char="•"/>
              <a:defRPr/>
            </a:pPr>
            <a:r>
              <a:rPr lang="en-gb" sz="1800" b="0" i="0" u="none" baseline="0" dirty="0"/>
              <a:t>Men are up to five times more likely to die as a result of an accident than women. </a:t>
            </a:r>
          </a:p>
        </p:txBody>
      </p:sp>
      <p:sp>
        <p:nvSpPr>
          <p:cNvPr id="4" name="Footer Placeholder 3">
            <a:extLst>
              <a:ext uri="{FF2B5EF4-FFF2-40B4-BE49-F238E27FC236}">
                <a16:creationId xmlns:a16="http://schemas.microsoft.com/office/drawing/2014/main" id="{35A2FD64-CB7C-41AC-88F8-5321E9989C87}"/>
              </a:ext>
            </a:extLst>
          </p:cNvPr>
          <p:cNvSpPr>
            <a:spLocks noGrp="1"/>
          </p:cNvSpPr>
          <p:nvPr>
            <p:ph type="ftr" sz="quarter" idx="11"/>
          </p:nvPr>
        </p:nvSpPr>
        <p:spPr/>
        <p:txBody>
          <a:bodyPr/>
          <a:lstStyle/>
          <a:p>
            <a:pPr algn="l" rtl="0"/>
            <a:r>
              <a:rPr lang="en-gb" b="0" i="0" u="none" baseline="0"/>
              <a:t>Home safety coaching, THL’s accident database / Statistics Finland 2019</a:t>
            </a:r>
          </a:p>
        </p:txBody>
      </p:sp>
      <p:sp>
        <p:nvSpPr>
          <p:cNvPr id="5" name="Slide Number Placeholder 4">
            <a:extLst>
              <a:ext uri="{FF2B5EF4-FFF2-40B4-BE49-F238E27FC236}">
                <a16:creationId xmlns:a16="http://schemas.microsoft.com/office/drawing/2014/main" id="{091058D8-E135-4809-B675-F51C8F55B52E}"/>
              </a:ext>
            </a:extLst>
          </p:cNvPr>
          <p:cNvSpPr>
            <a:spLocks noGrp="1"/>
          </p:cNvSpPr>
          <p:nvPr>
            <p:ph type="sldNum" sz="quarter" idx="12"/>
          </p:nvPr>
        </p:nvSpPr>
        <p:spPr/>
        <p:txBody>
          <a:bodyPr/>
          <a:lstStyle/>
          <a:p>
            <a:pPr algn="r" rtl="0"/>
            <a:fld id="{8242A018-1586-4786-AFA1-5A733CC095A4}" type="slidenum">
              <a:rPr/>
              <a:t>6</a:t>
            </a:fld>
            <a:endParaRPr lang="en-gb"/>
          </a:p>
        </p:txBody>
      </p:sp>
      <p:pic>
        <p:nvPicPr>
          <p:cNvPr id="6" name="Picture 5">
            <a:extLst>
              <a:ext uri="{FF2B5EF4-FFF2-40B4-BE49-F238E27FC236}">
                <a16:creationId xmlns:a16="http://schemas.microsoft.com/office/drawing/2014/main" id="{71206117-A907-40C6-B52E-00C55AC9992B}"/>
              </a:ext>
            </a:extLst>
          </p:cNvPr>
          <p:cNvPicPr>
            <a:picLocks noChangeAspect="1"/>
          </p:cNvPicPr>
          <p:nvPr/>
        </p:nvPicPr>
        <p:blipFill>
          <a:blip r:embed="rId3"/>
          <a:stretch>
            <a:fillRect/>
          </a:stretch>
        </p:blipFill>
        <p:spPr>
          <a:xfrm>
            <a:off x="128337" y="1"/>
            <a:ext cx="1040063" cy="698628"/>
          </a:xfrm>
          <a:prstGeom prst="rect">
            <a:avLst/>
          </a:prstGeom>
        </p:spPr>
      </p:pic>
    </p:spTree>
    <p:extLst>
      <p:ext uri="{BB962C8B-B14F-4D97-AF65-F5344CB8AC3E}">
        <p14:creationId xmlns:p14="http://schemas.microsoft.com/office/powerpoint/2010/main" val="2934543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8E3BC52D-BD8A-46D3-A3C9-E0C33400E399}"/>
              </a:ext>
            </a:extLst>
          </p:cNvPr>
          <p:cNvSpPr>
            <a:spLocks noGrp="1"/>
          </p:cNvSpPr>
          <p:nvPr>
            <p:ph type="title"/>
          </p:nvPr>
        </p:nvSpPr>
        <p:spPr>
          <a:xfrm>
            <a:off x="289248" y="1123837"/>
            <a:ext cx="4998963" cy="1255469"/>
          </a:xfrm>
        </p:spPr>
        <p:txBody>
          <a:bodyPr>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Most typical home accidents</a:t>
            </a:r>
            <a:br>
              <a:rPr lang="en-gb" sz="2800" b="1" dirty="0">
                <a:latin typeface="Arial" panose="020B0604020202020204" pitchFamily="34" charset="0"/>
              </a:rPr>
            </a:br>
            <a:endParaRPr lang="en-gb" sz="2800" dirty="0"/>
          </a:p>
        </p:txBody>
      </p:sp>
      <p:sp>
        <p:nvSpPr>
          <p:cNvPr id="3" name="Content Placeholder 2">
            <a:extLst>
              <a:ext uri="{FF2B5EF4-FFF2-40B4-BE49-F238E27FC236}">
                <a16:creationId xmlns:a16="http://schemas.microsoft.com/office/drawing/2014/main" id="{13D3CE06-FF92-4C4F-9ACC-4F3C4C407382}"/>
              </a:ext>
            </a:extLst>
          </p:cNvPr>
          <p:cNvSpPr>
            <a:spLocks noGrp="1"/>
          </p:cNvSpPr>
          <p:nvPr>
            <p:ph idx="1"/>
          </p:nvPr>
        </p:nvSpPr>
        <p:spPr>
          <a:xfrm>
            <a:off x="289249" y="2510395"/>
            <a:ext cx="4998962" cy="3274586"/>
          </a:xfrm>
        </p:spPr>
        <p:txBody>
          <a:bodyPr anchor="t">
            <a:normAutofit fontScale="92500" lnSpcReduction="10000"/>
          </a:bodyPr>
          <a:lstStyle/>
          <a:p>
            <a:pPr algn="l" rtl="0">
              <a:lnSpc>
                <a:spcPct val="110000"/>
              </a:lnSpc>
              <a:buClr>
                <a:schemeClr val="bg1"/>
              </a:buClr>
              <a:buFont typeface="Arial" panose="020B0604020202020204" pitchFamily="34" charset="0"/>
              <a:buChar char="•"/>
            </a:pPr>
            <a:r>
              <a:rPr lang="en-gb" sz="1800" b="0" i="0" u="none" baseline="0" dirty="0">
                <a:solidFill>
                  <a:schemeClr val="bg1"/>
                </a:solidFill>
                <a:ea typeface="Calibri" panose="020F0502020204030204" pitchFamily="34" charset="0"/>
                <a:cs typeface="Arial" panose="020B0604020202020204" pitchFamily="34" charset="0"/>
              </a:rPr>
              <a:t>According to the National Victimisation Survey (2017), almost three in four accidents were home and leisure accidents (39% home, 27% sports and 14% other leisure accidents). </a:t>
            </a:r>
          </a:p>
          <a:p>
            <a:pPr algn="l" rtl="0">
              <a:lnSpc>
                <a:spcPct val="110000"/>
              </a:lnSpc>
              <a:buClr>
                <a:schemeClr val="bg1"/>
              </a:buClr>
              <a:buFont typeface="Arial" panose="020B0604020202020204" pitchFamily="34" charset="0"/>
              <a:buChar char="•"/>
            </a:pPr>
            <a:r>
              <a:rPr lang="en-gb" sz="1800" b="0" i="0" u="none" baseline="0" dirty="0">
                <a:solidFill>
                  <a:schemeClr val="bg1"/>
                </a:solidFill>
                <a:ea typeface="Calibri" panose="020F0502020204030204" pitchFamily="34" charset="0"/>
                <a:cs typeface="Arial" panose="020B0604020202020204" pitchFamily="34" charset="0"/>
              </a:rPr>
              <a:t>The most common types of injuries caused by accidents at home were bruises, contusions or lacerations (around half); sprains, strains or dislocations (18%) and burns (12%). Fractures occurred in 8% of accidents and head injuries in 3%. </a:t>
            </a:r>
            <a:br>
              <a:rPr lang="en-gb" sz="1800" dirty="0">
                <a:solidFill>
                  <a:schemeClr val="bg1"/>
                </a:solidFill>
                <a:cs typeface="Calibri" panose="020F0502020204030204" pitchFamily="34" charset="0"/>
                <a:sym typeface="Wingdings" panose="05000000000000000000" pitchFamily="2" charset="2"/>
              </a:rPr>
            </a:br>
            <a:br>
              <a:rPr lang="en-gb" sz="1600" dirty="0">
                <a:solidFill>
                  <a:schemeClr val="bg1"/>
                </a:solidFill>
                <a:latin typeface="+mj-lt"/>
                <a:cs typeface="Calibri" panose="020F0502020204030204" pitchFamily="34" charset="0"/>
                <a:sym typeface="Wingdings" panose="05000000000000000000" pitchFamily="2" charset="2"/>
              </a:rPr>
            </a:br>
            <a:endParaRPr lang="en-gb" sz="1600" dirty="0">
              <a:solidFill>
                <a:schemeClr val="bg1"/>
              </a:solidFill>
              <a:latin typeface="+mj-lt"/>
            </a:endParaRPr>
          </a:p>
        </p:txBody>
      </p:sp>
      <p:pic>
        <p:nvPicPr>
          <p:cNvPr id="10" name="table" descr="Table&#10;&#10;Description automatically generated">
            <a:extLst>
              <a:ext uri="{FF2B5EF4-FFF2-40B4-BE49-F238E27FC236}">
                <a16:creationId xmlns:a16="http://schemas.microsoft.com/office/drawing/2014/main" id="{CACE6630-53F6-42A6-BE53-CFE9BCFB1524}"/>
              </a:ext>
            </a:extLst>
          </p:cNvPr>
          <p:cNvPicPr>
            <a:picLocks noChangeAspect="1"/>
          </p:cNvPicPr>
          <p:nvPr/>
        </p:nvPicPr>
        <p:blipFill>
          <a:blip r:embed="rId3"/>
          <a:stretch>
            <a:fillRect/>
          </a:stretch>
        </p:blipFill>
        <p:spPr>
          <a:xfrm>
            <a:off x="6211844" y="753848"/>
            <a:ext cx="5000432" cy="5330650"/>
          </a:xfrm>
          <a:prstGeom prst="rect">
            <a:avLst/>
          </a:prstGeom>
        </p:spPr>
      </p:pic>
      <p:sp>
        <p:nvSpPr>
          <p:cNvPr id="4" name="Footer Placeholder 3">
            <a:extLst>
              <a:ext uri="{FF2B5EF4-FFF2-40B4-BE49-F238E27FC236}">
                <a16:creationId xmlns:a16="http://schemas.microsoft.com/office/drawing/2014/main" id="{EE8A753E-31ED-4332-9BEB-965EBC08CA3F}"/>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 National Victimisation Survey 2017</a:t>
            </a:r>
          </a:p>
        </p:txBody>
      </p:sp>
      <p:sp>
        <p:nvSpPr>
          <p:cNvPr id="5" name="Slide Number Placeholder 4">
            <a:extLst>
              <a:ext uri="{FF2B5EF4-FFF2-40B4-BE49-F238E27FC236}">
                <a16:creationId xmlns:a16="http://schemas.microsoft.com/office/drawing/2014/main" id="{2EF594AD-E1B2-45CB-A8DD-92B858BFAFE9}"/>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8242A018-1586-4786-AFA1-5A733CC095A4}" type="slidenum">
              <a:rPr/>
              <a:pPr>
                <a:spcAft>
                  <a:spcPts val="600"/>
                </a:spcAft>
              </a:pPr>
              <a:t>7</a:t>
            </a:fld>
            <a:endParaRPr lang="en-gb"/>
          </a:p>
        </p:txBody>
      </p:sp>
      <p:pic>
        <p:nvPicPr>
          <p:cNvPr id="12" name="Picture 11">
            <a:extLst>
              <a:ext uri="{FF2B5EF4-FFF2-40B4-BE49-F238E27FC236}">
                <a16:creationId xmlns:a16="http://schemas.microsoft.com/office/drawing/2014/main" id="{991A8794-0BB7-43A7-AB8B-BA8A0979322F}"/>
              </a:ext>
            </a:extLst>
          </p:cNvPr>
          <p:cNvPicPr>
            <a:picLocks noChangeAspect="1"/>
          </p:cNvPicPr>
          <p:nvPr/>
        </p:nvPicPr>
        <p:blipFill>
          <a:blip r:embed="rId4"/>
          <a:stretch>
            <a:fillRect/>
          </a:stretch>
        </p:blipFill>
        <p:spPr>
          <a:xfrm>
            <a:off x="128337" y="1"/>
            <a:ext cx="1040063" cy="698628"/>
          </a:xfrm>
          <a:prstGeom prst="rect">
            <a:avLst/>
          </a:prstGeom>
        </p:spPr>
      </p:pic>
      <p:graphicFrame>
        <p:nvGraphicFramePr>
          <p:cNvPr id="6" name="Taulukko 5">
            <a:extLst>
              <a:ext uri="{FF2B5EF4-FFF2-40B4-BE49-F238E27FC236}">
                <a16:creationId xmlns:a16="http://schemas.microsoft.com/office/drawing/2014/main" id="{65313327-0401-E186-524B-0E80A3F37709}"/>
              </a:ext>
            </a:extLst>
          </p:cNvPr>
          <p:cNvGraphicFramePr>
            <a:graphicFrameLocks noGrp="1"/>
          </p:cNvGraphicFramePr>
          <p:nvPr>
            <p:extLst>
              <p:ext uri="{D42A27DB-BD31-4B8C-83A1-F6EECF244321}">
                <p14:modId xmlns:p14="http://schemas.microsoft.com/office/powerpoint/2010/main" val="1734251842"/>
              </p:ext>
            </p:extLst>
          </p:nvPr>
        </p:nvGraphicFramePr>
        <p:xfrm>
          <a:off x="6258286" y="790698"/>
          <a:ext cx="4953990" cy="5201538"/>
        </p:xfrm>
        <a:graphic>
          <a:graphicData uri="http://schemas.openxmlformats.org/drawingml/2006/table">
            <a:tbl>
              <a:tblPr firstRow="1" bandRow="1">
                <a:tableStyleId>{9DCAF9ED-07DC-4A11-8D7F-57B35C25682E}</a:tableStyleId>
              </a:tblPr>
              <a:tblGrid>
                <a:gridCol w="2717548">
                  <a:extLst>
                    <a:ext uri="{9D8B030D-6E8A-4147-A177-3AD203B41FA5}">
                      <a16:colId xmlns:a16="http://schemas.microsoft.com/office/drawing/2014/main" val="3199880101"/>
                    </a:ext>
                  </a:extLst>
                </a:gridCol>
                <a:gridCol w="819807">
                  <a:extLst>
                    <a:ext uri="{9D8B030D-6E8A-4147-A177-3AD203B41FA5}">
                      <a16:colId xmlns:a16="http://schemas.microsoft.com/office/drawing/2014/main" val="3801181311"/>
                    </a:ext>
                  </a:extLst>
                </a:gridCol>
                <a:gridCol w="1416635">
                  <a:extLst>
                    <a:ext uri="{9D8B030D-6E8A-4147-A177-3AD203B41FA5}">
                      <a16:colId xmlns:a16="http://schemas.microsoft.com/office/drawing/2014/main" val="4102044639"/>
                    </a:ext>
                  </a:extLst>
                </a:gridCol>
              </a:tblGrid>
              <a:tr h="678307">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Origin of the accident</a:t>
                      </a:r>
                      <a:endParaRPr lang="en-gb" dirty="0">
                        <a:latin typeface="Calibri" panose="020F0502020204030204" pitchFamily="34" charset="0"/>
                        <a:cs typeface="Calibri" panose="020F0502020204030204" pitchFamily="34" charset="0"/>
                      </a:endParaRPr>
                    </a:p>
                  </a:txBody>
                  <a:tcPr>
                    <a:lnB w="12700" cap="flat" cmpd="sng" algn="ctr">
                      <a:solidFill>
                        <a:srgbClr val="4592C7"/>
                      </a:solidFill>
                      <a:prstDash val="solid"/>
                      <a:round/>
                      <a:headEnd type="none" w="med" len="med"/>
                      <a:tailEnd type="none" w="med" len="med"/>
                    </a:lnB>
                    <a:solidFill>
                      <a:srgbClr val="4592C7"/>
                    </a:solidFill>
                  </a:tcPr>
                </a:tc>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Percentage</a:t>
                      </a:r>
                      <a:endParaRPr lang="en-gb" dirty="0">
                        <a:latin typeface="Calibri" panose="020F0502020204030204" pitchFamily="34" charset="0"/>
                        <a:cs typeface="Calibri" panose="020F0502020204030204" pitchFamily="34" charset="0"/>
                      </a:endParaRPr>
                    </a:p>
                  </a:txBody>
                  <a:tcPr>
                    <a:lnB w="12700" cap="flat" cmpd="sng" algn="ctr">
                      <a:solidFill>
                        <a:srgbClr val="4592C7"/>
                      </a:solidFill>
                      <a:prstDash val="solid"/>
                      <a:round/>
                      <a:headEnd type="none" w="med" len="med"/>
                      <a:tailEnd type="none" w="med" len="med"/>
                    </a:lnB>
                    <a:solidFill>
                      <a:srgbClr val="4592C7"/>
                    </a:solidFill>
                  </a:tcPr>
                </a:tc>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Examples</a:t>
                      </a:r>
                      <a:endParaRPr lang="en-gb" dirty="0">
                        <a:latin typeface="Calibri" panose="020F0502020204030204" pitchFamily="34" charset="0"/>
                        <a:cs typeface="Calibri" panose="020F0502020204030204" pitchFamily="34" charset="0"/>
                      </a:endParaRPr>
                    </a:p>
                  </a:txBody>
                  <a:tcPr>
                    <a:lnB w="12700" cap="flat" cmpd="sng" algn="ctr">
                      <a:solidFill>
                        <a:srgbClr val="4592C7"/>
                      </a:solidFill>
                      <a:prstDash val="solid"/>
                      <a:round/>
                      <a:headEnd type="none" w="med" len="med"/>
                      <a:tailEnd type="none" w="med" len="med"/>
                    </a:lnB>
                    <a:solidFill>
                      <a:srgbClr val="4592C7"/>
                    </a:solidFill>
                  </a:tcPr>
                </a:tc>
                <a:extLst>
                  <a:ext uri="{0D108BD9-81ED-4DB2-BD59-A6C34878D82A}">
                    <a16:rowId xmlns:a16="http://schemas.microsoft.com/office/drawing/2014/main" val="2552840035"/>
                  </a:ext>
                </a:extLst>
              </a:tr>
              <a:tr h="1138678">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Falling over, tripping, slipping or falling from a low height (less than 1 m)</a:t>
                      </a:r>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9EC8E9"/>
                    </a:solidFill>
                  </a:tcPr>
                </a:tc>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44%</a:t>
                      </a:r>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9EC8E9"/>
                    </a:solidFill>
                  </a:tcPr>
                </a:tc>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Rugs, winter conditions</a:t>
                      </a:r>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9EC8E9"/>
                    </a:solidFill>
                  </a:tcPr>
                </a:tc>
                <a:extLst>
                  <a:ext uri="{0D108BD9-81ED-4DB2-BD59-A6C34878D82A}">
                    <a16:rowId xmlns:a16="http://schemas.microsoft.com/office/drawing/2014/main" val="1660248177"/>
                  </a:ext>
                </a:extLst>
              </a:tr>
              <a:tr h="678307">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Injury caused by a sharp object</a:t>
                      </a:r>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D4EAFF"/>
                    </a:solidFill>
                  </a:tcPr>
                </a:tc>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30%</a:t>
                      </a:r>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D4EAFF"/>
                    </a:solidFill>
                  </a:tcPr>
                </a:tc>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Cooking and repairs</a:t>
                      </a:r>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D4EAFF"/>
                    </a:solidFill>
                  </a:tcPr>
                </a:tc>
                <a:extLst>
                  <a:ext uri="{0D108BD9-81ED-4DB2-BD59-A6C34878D82A}">
                    <a16:rowId xmlns:a16="http://schemas.microsoft.com/office/drawing/2014/main" val="884088561"/>
                  </a:ext>
                </a:extLst>
              </a:tr>
              <a:tr h="964023">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Abnormal temperatures (burn, frostbite)</a:t>
                      </a:r>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9EC8E9"/>
                    </a:solidFill>
                  </a:tcPr>
                </a:tc>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12%</a:t>
                      </a:r>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9EC8E9"/>
                    </a:solidFill>
                  </a:tcPr>
                </a:tc>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Cooking, barbecuing, sauna</a:t>
                      </a:r>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9EC8E9"/>
                    </a:solidFill>
                  </a:tcPr>
                </a:tc>
                <a:extLst>
                  <a:ext uri="{0D108BD9-81ED-4DB2-BD59-A6C34878D82A}">
                    <a16:rowId xmlns:a16="http://schemas.microsoft.com/office/drawing/2014/main" val="1379196666"/>
                  </a:ext>
                </a:extLst>
              </a:tr>
              <a:tr h="678307">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Collision with a person or object</a:t>
                      </a:r>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D4EAFF"/>
                    </a:solidFill>
                  </a:tcPr>
                </a:tc>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6%</a:t>
                      </a:r>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D4EAFF"/>
                    </a:solidFill>
                  </a:tcPr>
                </a:tc>
                <a:tc>
                  <a:txBody>
                    <a:bodyPr/>
                    <a:lstStyle/>
                    <a:p>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D4EAFF"/>
                    </a:solidFill>
                  </a:tcPr>
                </a:tc>
                <a:extLst>
                  <a:ext uri="{0D108BD9-81ED-4DB2-BD59-A6C34878D82A}">
                    <a16:rowId xmlns:a16="http://schemas.microsoft.com/office/drawing/2014/main" val="1631829645"/>
                  </a:ext>
                </a:extLst>
              </a:tr>
              <a:tr h="678307">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Falling from a height of more than 1 m</a:t>
                      </a:r>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9EC8E9"/>
                    </a:solidFill>
                  </a:tcPr>
                </a:tc>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4%</a:t>
                      </a:r>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9EC8E9"/>
                    </a:solidFill>
                  </a:tcPr>
                </a:tc>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Ladders, stools, stairs</a:t>
                      </a:r>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9EC8E9"/>
                    </a:solidFill>
                  </a:tcPr>
                </a:tc>
                <a:extLst>
                  <a:ext uri="{0D108BD9-81ED-4DB2-BD59-A6C34878D82A}">
                    <a16:rowId xmlns:a16="http://schemas.microsoft.com/office/drawing/2014/main" val="4285749502"/>
                  </a:ext>
                </a:extLst>
              </a:tr>
              <a:tr h="385609">
                <a:tc>
                  <a:txBody>
                    <a:bodyPr/>
                    <a:lstStyle/>
                    <a:p>
                      <a:pPr algn="l" rtl="0"/>
                      <a:r>
                        <a:rPr lang="en-gb"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Other</a:t>
                      </a:r>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D4EAFF"/>
                    </a:solidFill>
                  </a:tcPr>
                </a:tc>
                <a:tc>
                  <a:txBody>
                    <a:bodyPr/>
                    <a:lstStyle/>
                    <a:p>
                      <a:pPr algn="l" rtl="0"/>
                      <a:r>
                        <a:rPr lang="en-gb"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4%</a:t>
                      </a:r>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D4EAFF"/>
                    </a:solidFill>
                  </a:tcPr>
                </a:tc>
                <a:tc>
                  <a:txBody>
                    <a:bodyPr/>
                    <a:lstStyle/>
                    <a:p>
                      <a:endParaRPr lang="en-gb" dirty="0">
                        <a:latin typeface="Calibri" panose="020F0502020204030204" pitchFamily="34" charset="0"/>
                        <a:cs typeface="Calibri" panose="020F0502020204030204" pitchFamily="34" charset="0"/>
                      </a:endParaRPr>
                    </a:p>
                  </a:txBody>
                  <a:tcPr>
                    <a:lnL w="12700" cap="flat" cmpd="sng" algn="ctr">
                      <a:solidFill>
                        <a:srgbClr val="4592C7"/>
                      </a:solidFill>
                      <a:prstDash val="solid"/>
                      <a:round/>
                      <a:headEnd type="none" w="med" len="med"/>
                      <a:tailEnd type="none" w="med" len="med"/>
                    </a:lnL>
                    <a:lnR w="12700" cap="flat" cmpd="sng" algn="ctr">
                      <a:solidFill>
                        <a:srgbClr val="4592C7"/>
                      </a:solidFill>
                      <a:prstDash val="solid"/>
                      <a:round/>
                      <a:headEnd type="none" w="med" len="med"/>
                      <a:tailEnd type="none" w="med" len="med"/>
                    </a:lnR>
                    <a:lnT w="12700" cap="flat" cmpd="sng" algn="ctr">
                      <a:solidFill>
                        <a:srgbClr val="4592C7"/>
                      </a:solidFill>
                      <a:prstDash val="solid"/>
                      <a:round/>
                      <a:headEnd type="none" w="med" len="med"/>
                      <a:tailEnd type="none" w="med" len="med"/>
                    </a:lnT>
                    <a:lnB w="12700" cap="flat" cmpd="sng" algn="ctr">
                      <a:solidFill>
                        <a:srgbClr val="4592C7"/>
                      </a:solidFill>
                      <a:prstDash val="solid"/>
                      <a:round/>
                      <a:headEnd type="none" w="med" len="med"/>
                      <a:tailEnd type="none" w="med" len="med"/>
                    </a:lnB>
                    <a:lnTlToBr w="12700" cmpd="sng">
                      <a:noFill/>
                      <a:prstDash val="solid"/>
                    </a:lnTlToBr>
                    <a:lnBlToTr w="12700" cmpd="sng">
                      <a:noFill/>
                      <a:prstDash val="solid"/>
                    </a:lnBlToTr>
                    <a:solidFill>
                      <a:srgbClr val="D4EAFF"/>
                    </a:solidFill>
                  </a:tcPr>
                </a:tc>
                <a:extLst>
                  <a:ext uri="{0D108BD9-81ED-4DB2-BD59-A6C34878D82A}">
                    <a16:rowId xmlns:a16="http://schemas.microsoft.com/office/drawing/2014/main" val="2410843368"/>
                  </a:ext>
                </a:extLst>
              </a:tr>
            </a:tbl>
          </a:graphicData>
        </a:graphic>
      </p:graphicFrame>
    </p:spTree>
    <p:extLst>
      <p:ext uri="{BB962C8B-B14F-4D97-AF65-F5344CB8AC3E}">
        <p14:creationId xmlns:p14="http://schemas.microsoft.com/office/powerpoint/2010/main" val="424862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54231-6B56-44D1-AF34-F46101D043A6}"/>
              </a:ext>
            </a:extLst>
          </p:cNvPr>
          <p:cNvSpPr>
            <a:spLocks noGrp="1"/>
          </p:cNvSpPr>
          <p:nvPr>
            <p:ph type="title"/>
          </p:nvPr>
        </p:nvSpPr>
        <p:spPr/>
        <p:txBody>
          <a:bodyPr>
            <a:normAutofit/>
          </a:bodyPr>
          <a:lstStyle/>
          <a:p>
            <a:pPr algn="l" rtl="0"/>
            <a:r>
              <a:rPr lang="en-gb" sz="3200" b="1" i="0" u="none" baseline="0" dirty="0">
                <a:solidFill>
                  <a:schemeClr val="bg1"/>
                </a:solidFill>
                <a:ea typeface="Arial" panose="020B0604020202020204" pitchFamily="34" charset="0"/>
                <a:cs typeface="Arial" panose="020B0604020202020204" pitchFamily="34" charset="0"/>
                <a:sym typeface="Arial" panose="020B0604020202020204" pitchFamily="34" charset="0"/>
              </a:rPr>
              <a:t>Accidents by age group</a:t>
            </a:r>
            <a:endParaRPr lang="en-gb" sz="3200" b="1" dirty="0">
              <a:solidFill>
                <a:schemeClr val="bg1"/>
              </a:solidFill>
            </a:endParaRPr>
          </a:p>
        </p:txBody>
      </p:sp>
      <p:sp>
        <p:nvSpPr>
          <p:cNvPr id="3" name="Content Placeholder 2">
            <a:extLst>
              <a:ext uri="{FF2B5EF4-FFF2-40B4-BE49-F238E27FC236}">
                <a16:creationId xmlns:a16="http://schemas.microsoft.com/office/drawing/2014/main" id="{59A68D58-15E0-44C2-B039-F0BD3C1D549A}"/>
              </a:ext>
            </a:extLst>
          </p:cNvPr>
          <p:cNvSpPr>
            <a:spLocks noGrp="1"/>
          </p:cNvSpPr>
          <p:nvPr>
            <p:ph idx="1"/>
          </p:nvPr>
        </p:nvSpPr>
        <p:spPr/>
        <p:txBody>
          <a:bodyPr/>
          <a:lstStyle/>
          <a:p>
            <a:pPr algn="l" rtl="0">
              <a:lnSpc>
                <a:spcPct val="100000"/>
              </a:lnSpc>
              <a:buFont typeface="Arial" panose="020B0604020202020204" pitchFamily="34" charset="0"/>
              <a:buChar char="•"/>
              <a:defRPr/>
            </a:pPr>
            <a:r>
              <a:rPr lang="en-gb" sz="1800" b="0" i="0" u="none" baseline="0" dirty="0"/>
              <a:t>Among children, the most common cause of accidental death after </a:t>
            </a:r>
            <a:r>
              <a:rPr lang="en-gb" sz="1800" b="0" i="1" u="none" baseline="0" dirty="0"/>
              <a:t>road traffic accidents</a:t>
            </a:r>
            <a:r>
              <a:rPr lang="en-gb" sz="1800" b="0" i="0" u="none" baseline="0" dirty="0"/>
              <a:t> is drowning or asphyxiation. </a:t>
            </a:r>
          </a:p>
          <a:p>
            <a:pPr algn="l" rtl="0">
              <a:lnSpc>
                <a:spcPct val="100000"/>
              </a:lnSpc>
              <a:buFont typeface="Arial" panose="020B0604020202020204" pitchFamily="34" charset="0"/>
              <a:buChar char="•"/>
              <a:defRPr/>
            </a:pPr>
            <a:r>
              <a:rPr lang="en-gb" sz="1800" b="0" i="0" u="none" baseline="0" dirty="0"/>
              <a:t>Among young people, poisoning is the second most common cause of accidental death after </a:t>
            </a:r>
            <a:r>
              <a:rPr lang="en-gb" sz="1800" b="0" i="1" u="none" baseline="0" dirty="0"/>
              <a:t>traffic accidents</a:t>
            </a:r>
            <a:r>
              <a:rPr lang="en-gb" sz="1800" b="0" i="0" u="none" baseline="0" dirty="0"/>
              <a:t>. </a:t>
            </a:r>
          </a:p>
          <a:p>
            <a:pPr algn="l" rtl="0">
              <a:lnSpc>
                <a:spcPct val="100000"/>
              </a:lnSpc>
              <a:buFont typeface="Arial" panose="020B0604020202020204" pitchFamily="34" charset="0"/>
              <a:buChar char="•"/>
              <a:defRPr/>
            </a:pPr>
            <a:r>
              <a:rPr lang="en-gb" sz="1800" b="0" i="0" u="none" baseline="0" dirty="0">
                <a:ea typeface="Arial" panose="020B0604020202020204" pitchFamily="34" charset="0"/>
                <a:cs typeface="Arial" panose="020B0604020202020204" pitchFamily="34" charset="0"/>
                <a:sym typeface="Arial" panose="020B0604020202020204" pitchFamily="34" charset="0"/>
              </a:rPr>
              <a:t>Among working-age people, </a:t>
            </a:r>
            <a:r>
              <a:rPr lang="en-gb" sz="1800" b="0" i="1" u="none" baseline="0" dirty="0">
                <a:ea typeface="Arial" panose="020B0604020202020204" pitchFamily="34" charset="0"/>
                <a:cs typeface="Arial" panose="020B0604020202020204" pitchFamily="34" charset="0"/>
                <a:sym typeface="Arial" panose="020B0604020202020204" pitchFamily="34" charset="0"/>
              </a:rPr>
              <a:t>poisoning</a:t>
            </a:r>
            <a:r>
              <a:rPr lang="en-gb" sz="1800" b="0" i="0" u="none" baseline="0" dirty="0">
                <a:ea typeface="Arial" panose="020B0604020202020204" pitchFamily="34" charset="0"/>
                <a:cs typeface="Arial" panose="020B0604020202020204" pitchFamily="34" charset="0"/>
                <a:sym typeface="Arial" panose="020B0604020202020204" pitchFamily="34" charset="0"/>
              </a:rPr>
              <a:t> (alcohol, drugs, pharmaceuticals) is the main cause of accidental death. </a:t>
            </a:r>
          </a:p>
          <a:p>
            <a:pPr algn="l" rtl="0">
              <a:lnSpc>
                <a:spcPct val="100000"/>
              </a:lnSpc>
              <a:buFont typeface="Arial" panose="020B0604020202020204" pitchFamily="34" charset="0"/>
              <a:buChar char="•"/>
              <a:defRPr/>
            </a:pPr>
            <a:r>
              <a:rPr lang="en-gb" sz="1800" b="0" i="0" u="none" baseline="0" dirty="0">
                <a:ea typeface="Arial" panose="020B0604020202020204" pitchFamily="34" charset="0"/>
                <a:cs typeface="Arial" panose="020B0604020202020204" pitchFamily="34" charset="0"/>
                <a:sym typeface="Arial" panose="020B0604020202020204" pitchFamily="34" charset="0"/>
              </a:rPr>
              <a:t>Among older people,</a:t>
            </a:r>
            <a:r>
              <a:rPr lang="en-gb" sz="1800" b="0" i="0" u="none" baseline="0" dirty="0"/>
              <a:t> the majority of accidents are caused by </a:t>
            </a:r>
            <a:r>
              <a:rPr lang="en-gb" sz="1800" b="0" i="1" u="none" baseline="0" dirty="0"/>
              <a:t>falls</a:t>
            </a:r>
            <a:r>
              <a:rPr lang="en-gb" sz="1800" b="0" i="0" u="none" baseline="0" dirty="0"/>
              <a:t>. The consequences of falls are more severe in older adults than in younger age groups.</a:t>
            </a:r>
            <a:endParaRPr lang="en-gb" altLang="fi-FI" sz="1800" dirty="0">
              <a:cs typeface="Arial" panose="020B0604020202020204" pitchFamily="34" charset="0"/>
            </a:endParaRPr>
          </a:p>
          <a:p>
            <a:pPr marL="0" indent="0" algn="l" rtl="0">
              <a:buNone/>
            </a:pPr>
            <a:endParaRPr lang="en-gb" dirty="0"/>
          </a:p>
        </p:txBody>
      </p:sp>
      <p:sp>
        <p:nvSpPr>
          <p:cNvPr id="4" name="Footer Placeholder 3">
            <a:extLst>
              <a:ext uri="{FF2B5EF4-FFF2-40B4-BE49-F238E27FC236}">
                <a16:creationId xmlns:a16="http://schemas.microsoft.com/office/drawing/2014/main" id="{60739663-F28A-4568-9AA5-D49C70C41827}"/>
              </a:ext>
            </a:extLst>
          </p:cNvPr>
          <p:cNvSpPr>
            <a:spLocks noGrp="1"/>
          </p:cNvSpPr>
          <p:nvPr>
            <p:ph type="ftr" sz="quarter" idx="11"/>
          </p:nvPr>
        </p:nvSpPr>
        <p:spPr/>
        <p:txBody>
          <a:bodyPr/>
          <a:lstStyle/>
          <a:p>
            <a:pPr algn="l" rtl="0"/>
            <a:r>
              <a:rPr lang="en-gb" b="0" i="0" u="none" baseline="0" dirty="0"/>
              <a:t>Home safety coaching</a:t>
            </a:r>
          </a:p>
        </p:txBody>
      </p:sp>
      <p:sp>
        <p:nvSpPr>
          <p:cNvPr id="5" name="Slide Number Placeholder 4">
            <a:extLst>
              <a:ext uri="{FF2B5EF4-FFF2-40B4-BE49-F238E27FC236}">
                <a16:creationId xmlns:a16="http://schemas.microsoft.com/office/drawing/2014/main" id="{A18AC21E-A3B2-4D5B-9753-BBD69CE3C618}"/>
              </a:ext>
            </a:extLst>
          </p:cNvPr>
          <p:cNvSpPr>
            <a:spLocks noGrp="1"/>
          </p:cNvSpPr>
          <p:nvPr>
            <p:ph type="sldNum" sz="quarter" idx="12"/>
          </p:nvPr>
        </p:nvSpPr>
        <p:spPr/>
        <p:txBody>
          <a:bodyPr/>
          <a:lstStyle/>
          <a:p>
            <a:pPr algn="r" rtl="0"/>
            <a:fld id="{8242A018-1586-4786-AFA1-5A733CC095A4}" type="slidenum">
              <a:rPr/>
              <a:t>8</a:t>
            </a:fld>
            <a:endParaRPr lang="en-gb"/>
          </a:p>
        </p:txBody>
      </p:sp>
      <p:pic>
        <p:nvPicPr>
          <p:cNvPr id="6" name="Picture 5">
            <a:extLst>
              <a:ext uri="{FF2B5EF4-FFF2-40B4-BE49-F238E27FC236}">
                <a16:creationId xmlns:a16="http://schemas.microsoft.com/office/drawing/2014/main" id="{4099361B-D432-4996-BB86-D5E672331D24}"/>
              </a:ext>
            </a:extLst>
          </p:cNvPr>
          <p:cNvPicPr>
            <a:picLocks noChangeAspect="1"/>
          </p:cNvPicPr>
          <p:nvPr/>
        </p:nvPicPr>
        <p:blipFill>
          <a:blip r:embed="rId3"/>
          <a:stretch>
            <a:fillRect/>
          </a:stretch>
        </p:blipFill>
        <p:spPr>
          <a:xfrm>
            <a:off x="128337" y="1"/>
            <a:ext cx="1040063" cy="698628"/>
          </a:xfrm>
          <a:prstGeom prst="rect">
            <a:avLst/>
          </a:prstGeom>
        </p:spPr>
      </p:pic>
    </p:spTree>
    <p:extLst>
      <p:ext uri="{BB962C8B-B14F-4D97-AF65-F5344CB8AC3E}">
        <p14:creationId xmlns:p14="http://schemas.microsoft.com/office/powerpoint/2010/main" val="3184670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1689CF82-97FB-282C-BF71-F1255BA13F74}"/>
              </a:ext>
            </a:extLst>
          </p:cNvPr>
          <p:cNvSpPr>
            <a:spLocks noGrp="1"/>
          </p:cNvSpPr>
          <p:nvPr>
            <p:ph type="ftr" sz="quarter" idx="11"/>
          </p:nvPr>
        </p:nvSpPr>
        <p:spPr/>
        <p:txBody>
          <a:bodyPr/>
          <a:lstStyle/>
          <a:p>
            <a:r>
              <a:rPr lang="fi-FI"/>
              <a:t>Kodin turvallisuusvalmennus</a:t>
            </a:r>
          </a:p>
        </p:txBody>
      </p:sp>
      <p:sp>
        <p:nvSpPr>
          <p:cNvPr id="3" name="Dian numeron paikkamerkki 2">
            <a:extLst>
              <a:ext uri="{FF2B5EF4-FFF2-40B4-BE49-F238E27FC236}">
                <a16:creationId xmlns:a16="http://schemas.microsoft.com/office/drawing/2014/main" id="{D7F2B6AC-C7F8-10F0-1192-DF4132E7B48D}"/>
              </a:ext>
            </a:extLst>
          </p:cNvPr>
          <p:cNvSpPr>
            <a:spLocks noGrp="1"/>
          </p:cNvSpPr>
          <p:nvPr>
            <p:ph type="sldNum" sz="quarter" idx="12"/>
          </p:nvPr>
        </p:nvSpPr>
        <p:spPr/>
        <p:txBody>
          <a:bodyPr/>
          <a:lstStyle/>
          <a:p>
            <a:fld id="{8242A018-1586-4786-AFA1-5A733CC095A4}" type="slidenum">
              <a:rPr lang="fi-FI" smtClean="0"/>
              <a:t>9</a:t>
            </a:fld>
            <a:endParaRPr lang="fi-FI"/>
          </a:p>
        </p:txBody>
      </p:sp>
      <p:pic>
        <p:nvPicPr>
          <p:cNvPr id="5" name="Kuva 4" descr="Kuva, joka sisältää kohteen teksti, kuvakaappaus, Fontti, diagrammi&#10;&#10;Kuvaus luotu automaattisesti">
            <a:extLst>
              <a:ext uri="{FF2B5EF4-FFF2-40B4-BE49-F238E27FC236}">
                <a16:creationId xmlns:a16="http://schemas.microsoft.com/office/drawing/2014/main" id="{8294AF0B-7C01-8D67-8243-15F6C37FE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ooter Placeholder 3">
            <a:extLst>
              <a:ext uri="{FF2B5EF4-FFF2-40B4-BE49-F238E27FC236}">
                <a16:creationId xmlns:a16="http://schemas.microsoft.com/office/drawing/2014/main" id="{1AFA2359-3C31-DB58-2ABE-A5177C2718C1}"/>
              </a:ext>
            </a:extLst>
          </p:cNvPr>
          <p:cNvSpPr txBox="1">
            <a:spLocks/>
          </p:cNvSpPr>
          <p:nvPr/>
        </p:nvSpPr>
        <p:spPr>
          <a:xfrm>
            <a:off x="3882737" y="6356350"/>
            <a:ext cx="5911517" cy="365125"/>
          </a:xfrm>
          <a:prstGeom prst="rect">
            <a:avLst/>
          </a:prstGeom>
        </p:spPr>
        <p:txBody>
          <a:bodyPr vert="horz" lIns="91440" tIns="45720" rIns="91440" bIns="45720" rtlCol="0" anchor="ctr"/>
          <a:lstStyle>
            <a:defPPr>
              <a:defRPr lang="fi-FI"/>
            </a:defPPr>
            <a:lvl1pPr marL="0" algn="l" defTabSz="914400" rtl="0" eaLnBrk="1" latinLnBrk="0" hangingPunct="1">
              <a:defRPr sz="11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Home safety coaching</a:t>
            </a:r>
          </a:p>
        </p:txBody>
      </p:sp>
    </p:spTree>
    <p:extLst>
      <p:ext uri="{BB962C8B-B14F-4D97-AF65-F5344CB8AC3E}">
        <p14:creationId xmlns:p14="http://schemas.microsoft.com/office/powerpoint/2010/main" val="1244218077"/>
      </p:ext>
    </p:extLst>
  </p:cSld>
  <p:clrMapOvr>
    <a:masterClrMapping/>
  </p:clrMapOvr>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1f34a3f-8cef-4d58-91c0-b71399955b23">
      <Terms xmlns="http://schemas.microsoft.com/office/infopath/2007/PartnerControls"/>
    </lcf76f155ced4ddcb4097134ff3c332f>
    <TaxCatchAll xmlns="672109ba-20b3-4268-a09c-ddb1ec7e71a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2A30B0CBC4BD146A4417078D797F170" ma:contentTypeVersion="10" ma:contentTypeDescription="Skapa ett nytt dokument." ma:contentTypeScope="" ma:versionID="be23665dc3e0fefa864e8dcc7ba6bdcd">
  <xsd:schema xmlns:xsd="http://www.w3.org/2001/XMLSchema" xmlns:xs="http://www.w3.org/2001/XMLSchema" xmlns:p="http://schemas.microsoft.com/office/2006/metadata/properties" xmlns:ns2="c1f34a3f-8cef-4d58-91c0-b71399955b23" xmlns:ns3="672109ba-20b3-4268-a09c-ddb1ec7e71a1" targetNamespace="http://schemas.microsoft.com/office/2006/metadata/properties" ma:root="true" ma:fieldsID="bf2b6d37f73c2a03bf395a0a4a91e37a" ns2:_="" ns3:_="">
    <xsd:import namespace="c1f34a3f-8cef-4d58-91c0-b71399955b23"/>
    <xsd:import namespace="672109ba-20b3-4268-a09c-ddb1ec7e71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34a3f-8cef-4d58-91c0-b71399955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2109ba-20b3-4268-a09c-ddb1ec7e71a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0bf0e6e-6d56-4639-9ab5-85b4cfd28b9a}" ma:internalName="TaxCatchAll" ma:showField="CatchAllData" ma:web="672109ba-20b3-4268-a09c-ddb1ec7e71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CBC1D3-F6E7-4A81-8A9C-87780AF8921D}">
  <ds:schemaRefs>
    <ds:schemaRef ds:uri="http://schemas.microsoft.com/sharepoint/v3/contenttype/forms"/>
  </ds:schemaRefs>
</ds:datastoreItem>
</file>

<file path=customXml/itemProps2.xml><?xml version="1.0" encoding="utf-8"?>
<ds:datastoreItem xmlns:ds="http://schemas.openxmlformats.org/officeDocument/2006/customXml" ds:itemID="{C3A60D0F-27E0-42FE-B0BA-B8FFB351034C}">
  <ds:schemaRefs>
    <ds:schemaRef ds:uri="http://schemas.microsoft.com/office/2006/metadata/properties"/>
    <ds:schemaRef ds:uri="http://schemas.microsoft.com/office/infopath/2007/PartnerControls"/>
    <ds:schemaRef ds:uri="c1f34a3f-8cef-4d58-91c0-b71399955b23"/>
    <ds:schemaRef ds:uri="672109ba-20b3-4268-a09c-ddb1ec7e71a1"/>
  </ds:schemaRefs>
</ds:datastoreItem>
</file>

<file path=customXml/itemProps3.xml><?xml version="1.0" encoding="utf-8"?>
<ds:datastoreItem xmlns:ds="http://schemas.openxmlformats.org/officeDocument/2006/customXml" ds:itemID="{4F352133-438D-49A8-AD18-4308CE53B5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34a3f-8cef-4d58-91c0-b71399955b23"/>
    <ds:schemaRef ds:uri="672109ba-20b3-4268-a09c-ddb1ec7e7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369</TotalTime>
  <Words>1521</Words>
  <Application>Microsoft Office PowerPoint</Application>
  <PresentationFormat>Laajakuva</PresentationFormat>
  <Paragraphs>148</Paragraphs>
  <Slides>12</Slides>
  <Notes>8</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12</vt:i4>
      </vt:variant>
    </vt:vector>
  </HeadingPairs>
  <TitlesOfParts>
    <vt:vector size="20" baseType="lpstr">
      <vt:lpstr>Arial</vt:lpstr>
      <vt:lpstr>Calibri</vt:lpstr>
      <vt:lpstr>Corbel</vt:lpstr>
      <vt:lpstr>Lucida Grande</vt:lpstr>
      <vt:lpstr>Verdana</vt:lpstr>
      <vt:lpstr>Wingdings 2</vt:lpstr>
      <vt:lpstr>Frame</vt:lpstr>
      <vt:lpstr>1_Frame</vt:lpstr>
      <vt:lpstr>Home safety coaching</vt:lpstr>
      <vt:lpstr>Accident Prevention Network</vt:lpstr>
      <vt:lpstr>Home and leisure accidents </vt:lpstr>
      <vt:lpstr>Home and leisure accidents</vt:lpstr>
      <vt:lpstr>Home and leisure accidents 1998–2020</vt:lpstr>
      <vt:lpstr>Home and leisure accidents</vt:lpstr>
      <vt:lpstr>Most typical home accidents </vt:lpstr>
      <vt:lpstr>Accidents by age group</vt:lpstr>
      <vt:lpstr>PowerPoint-esitys</vt:lpstr>
      <vt:lpstr>Main basis for the content of the training</vt:lpstr>
      <vt:lpstr>The Accident Prevention Network includes: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Kopperi Eeva</dc:creator>
  <cp:lastModifiedBy>Iida Juulia Karhunen</cp:lastModifiedBy>
  <cp:revision>32</cp:revision>
  <dcterms:created xsi:type="dcterms:W3CDTF">2021-05-28T06:22:36Z</dcterms:created>
  <dcterms:modified xsi:type="dcterms:W3CDTF">2023-10-26T12:21:54Z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0x01010072A30B0CBC4BD146A4417078D797F170</vt:lpwstr>
  </property>
  <property fmtid="{D5CDD505-2E9C-101B-9397-08002B2CF9AE}" pid="3" name="MediaServiceImageTags">
    <vt:lpwstr/>
  </property>
</Properties>
</file>