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256" r:id="rId5"/>
    <p:sldId id="257" r:id="rId6"/>
    <p:sldId id="258" r:id="rId7"/>
    <p:sldId id="259" r:id="rId8"/>
    <p:sldId id="260" r:id="rId9"/>
    <p:sldId id="261" r:id="rId10"/>
    <p:sldId id="278" r:id="rId11"/>
    <p:sldId id="279" r:id="rId12"/>
    <p:sldId id="280" r:id="rId13"/>
    <p:sldId id="281" r:id="rId14"/>
    <p:sldId id="282" r:id="rId15"/>
    <p:sldId id="283" r:id="rId16"/>
    <p:sldId id="284" r:id="rId17"/>
    <p:sldId id="285" r:id="rId18"/>
    <p:sldId id="287" r:id="rId19"/>
    <p:sldId id="286" r:id="rId20"/>
    <p:sldId id="288" r:id="rId21"/>
    <p:sldId id="289" r:id="rId22"/>
    <p:sldId id="290" r:id="rId23"/>
    <p:sldId id="291" r:id="rId24"/>
    <p:sldId id="292" r:id="rId25"/>
    <p:sldId id="293" r:id="rId26"/>
    <p:sldId id="294" r:id="rId27"/>
    <p:sldId id="295" r:id="rId28"/>
    <p:sldId id="296" r:id="rId29"/>
    <p:sldId id="2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F9A4A-B49D-FD4D-C0E0-CA18016B427C}" v="20" dt="2023-10-26T06:50:54.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77069" autoAdjust="0"/>
  </p:normalViewPr>
  <p:slideViewPr>
    <p:cSldViewPr snapToGrid="0">
      <p:cViewPr varScale="1">
        <p:scale>
          <a:sx n="51" d="100"/>
          <a:sy n="51" d="100"/>
        </p:scale>
        <p:origin x="12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1EC5E-7DB5-4701-8890-6275D00C02ED}" type="datetimeFigureOut">
              <a:rPr lang="fi-FI" smtClean="0"/>
              <a:t>25.10.2023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A82C8-DEDA-48E8-82F7-F4C47CCF1681}" type="slidenum">
              <a:rPr lang="fi-FI" smtClean="0"/>
              <a:t>‹#›</a:t>
            </a:fld>
            <a:endParaRPr lang="fi-FI"/>
          </a:p>
        </p:txBody>
      </p:sp>
    </p:spTree>
    <p:extLst>
      <p:ext uri="{BB962C8B-B14F-4D97-AF65-F5344CB8AC3E}">
        <p14:creationId xmlns:p14="http://schemas.microsoft.com/office/powerpoint/2010/main" val="101259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kainstituutti.fi/content/uploads/2017/01/Liite_12_Voimaa_vanhuuteen_ruuasta.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gb" b="0" i="0" u="none" baseline="0"/>
              <a:t>It is important that the emergency call is made by the person concerned or a person at the scene of the accident. They have information that the dispatcher needs to decide what kind of assistance to send. Calls through intermediaries can delay the arrival of assistance.</a:t>
            </a:r>
          </a:p>
          <a:p>
            <a:pPr marL="171450" indent="-171450" algn="l" rtl="0">
              <a:buFont typeface="Arial" panose="020B0604020202020204" pitchFamily="34" charset="0"/>
              <a:buChar char="•"/>
            </a:pPr>
            <a:r>
              <a:rPr lang="en-gb" b="0" i="0" u="none" baseline="0"/>
              <a:t>The questions will not delay the assistance. In an emergency, the dispatcher will alert the emergency responders during the call.</a:t>
            </a:r>
          </a:p>
          <a:p>
            <a:pPr marL="171450" indent="-171450" algn="l" rtl="0">
              <a:buFont typeface="Arial" panose="020B0604020202020204" pitchFamily="34" charset="0"/>
              <a:buChar char="•"/>
            </a:pPr>
            <a:r>
              <a:rPr lang="en-gb" b="0" i="0" u="none" baseline="0"/>
              <a:t>The dispatcher is able to give instructions. It is important to follow the instructions given.</a:t>
            </a:r>
          </a:p>
          <a:p>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3</a:t>
            </a:fld>
            <a:endParaRPr lang="en-gb"/>
          </a:p>
        </p:txBody>
      </p:sp>
    </p:spTree>
    <p:extLst>
      <p:ext uri="{BB962C8B-B14F-4D97-AF65-F5344CB8AC3E}">
        <p14:creationId xmlns:p14="http://schemas.microsoft.com/office/powerpoint/2010/main" val="1606531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a:t>Safely at All Ages – a target programme for strengthening safety skills and anticipation</a:t>
            </a:r>
          </a:p>
          <a:p>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23</a:t>
            </a:fld>
            <a:endParaRPr lang="en-gb"/>
          </a:p>
        </p:txBody>
      </p:sp>
    </p:spTree>
    <p:extLst>
      <p:ext uri="{BB962C8B-B14F-4D97-AF65-F5344CB8AC3E}">
        <p14:creationId xmlns:p14="http://schemas.microsoft.com/office/powerpoint/2010/main" val="29956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21A82C8-DEDA-48E8-82F7-F4C47CCF1681}" type="slidenum">
              <a:rPr lang="fi-FI" smtClean="0"/>
              <a:t>24</a:t>
            </a:fld>
            <a:endParaRPr lang="fi-FI"/>
          </a:p>
        </p:txBody>
      </p:sp>
    </p:spTree>
    <p:extLst>
      <p:ext uri="{BB962C8B-B14F-4D97-AF65-F5344CB8AC3E}">
        <p14:creationId xmlns:p14="http://schemas.microsoft.com/office/powerpoint/2010/main" val="1416572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21A82C8-DEDA-48E8-82F7-F4C47CCF1681}" type="slidenum">
              <a:rPr lang="fi-FI" smtClean="0"/>
              <a:t>25</a:t>
            </a:fld>
            <a:endParaRPr lang="fi-FI"/>
          </a:p>
        </p:txBody>
      </p:sp>
    </p:spTree>
    <p:extLst>
      <p:ext uri="{BB962C8B-B14F-4D97-AF65-F5344CB8AC3E}">
        <p14:creationId xmlns:p14="http://schemas.microsoft.com/office/powerpoint/2010/main" val="224692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Ten</a:t>
            </a:r>
            <a:r>
              <a:rPr lang="fi-FI" dirty="0"/>
              <a:t> </a:t>
            </a:r>
            <a:r>
              <a:rPr lang="fi-FI" dirty="0" err="1"/>
              <a:t>ways</a:t>
            </a:r>
            <a:r>
              <a:rPr lang="fi-FI" dirty="0"/>
              <a:t> to </a:t>
            </a:r>
            <a:r>
              <a:rPr lang="fi-FI" dirty="0" err="1"/>
              <a:t>prevent</a:t>
            </a:r>
            <a:r>
              <a:rPr lang="fi-FI" dirty="0"/>
              <a:t> </a:t>
            </a:r>
            <a:r>
              <a:rPr lang="fi-FI" dirty="0" err="1"/>
              <a:t>falls</a:t>
            </a:r>
            <a:r>
              <a:rPr lang="fi-FI" dirty="0"/>
              <a:t> (in </a:t>
            </a:r>
            <a:r>
              <a:rPr lang="fi-FI" dirty="0" err="1"/>
              <a:t>Finnish</a:t>
            </a:r>
            <a:r>
              <a:rPr lang="fi-FI" dirty="0"/>
              <a:t>): https://ukkinstituutti.fi/liikkumisen-turvallisuus/kaatumisten-ehkaisy-iakkaille-ja-laheisille/kymmenen-keinoa-kaatumisten-ehkaisyyn/ </a:t>
            </a:r>
          </a:p>
        </p:txBody>
      </p:sp>
      <p:sp>
        <p:nvSpPr>
          <p:cNvPr id="4" name="Slide Number Placeholder 3"/>
          <p:cNvSpPr>
            <a:spLocks noGrp="1"/>
          </p:cNvSpPr>
          <p:nvPr>
            <p:ph type="sldNum" sz="quarter" idx="5"/>
          </p:nvPr>
        </p:nvSpPr>
        <p:spPr/>
        <p:txBody>
          <a:bodyPr/>
          <a:lstStyle/>
          <a:p>
            <a:fld id="{F21A82C8-DEDA-48E8-82F7-F4C47CCF1681}" type="slidenum">
              <a:rPr lang="fi-FI" smtClean="0"/>
              <a:t>6</a:t>
            </a:fld>
            <a:endParaRPr lang="fi-FI"/>
          </a:p>
        </p:txBody>
      </p:sp>
    </p:spTree>
    <p:extLst>
      <p:ext uri="{BB962C8B-B14F-4D97-AF65-F5344CB8AC3E}">
        <p14:creationId xmlns:p14="http://schemas.microsoft.com/office/powerpoint/2010/main" val="201611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https://www.who.int/news-room/questions-and-answers/item/healthy-ageing-and-functional-ability</a:t>
            </a:r>
          </a:p>
          <a:p>
            <a:r>
              <a:rPr lang="fi-FI" dirty="0"/>
              <a:t>https://www.falltips.org/about-fall-tips/</a:t>
            </a:r>
          </a:p>
          <a:p>
            <a:endParaRPr lang="fi-FI" dirty="0"/>
          </a:p>
        </p:txBody>
      </p:sp>
      <p:sp>
        <p:nvSpPr>
          <p:cNvPr id="4" name="Slide Number Placeholder 3"/>
          <p:cNvSpPr>
            <a:spLocks noGrp="1"/>
          </p:cNvSpPr>
          <p:nvPr>
            <p:ph type="sldNum" sz="quarter" idx="5"/>
          </p:nvPr>
        </p:nvSpPr>
        <p:spPr/>
        <p:txBody>
          <a:bodyPr/>
          <a:lstStyle/>
          <a:p>
            <a:fld id="{F21A82C8-DEDA-48E8-82F7-F4C47CCF1681}" type="slidenum">
              <a:rPr lang="fi-FI" smtClean="0"/>
              <a:t>7</a:t>
            </a:fld>
            <a:endParaRPr lang="fi-FI"/>
          </a:p>
        </p:txBody>
      </p:sp>
    </p:spTree>
    <p:extLst>
      <p:ext uri="{BB962C8B-B14F-4D97-AF65-F5344CB8AC3E}">
        <p14:creationId xmlns:p14="http://schemas.microsoft.com/office/powerpoint/2010/main" val="271118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a:t>https://www.julkari.fi/bitstream/handle/10024/140684/THL_TT_Kaatumisen_ehkaisy_Omaishoitajat__A4_2s%20WEB.pdf?sequence=5&amp;isAllowed=y</a:t>
            </a:r>
          </a:p>
          <a:p>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8</a:t>
            </a:fld>
            <a:endParaRPr lang="en-gb"/>
          </a:p>
        </p:txBody>
      </p:sp>
    </p:spTree>
    <p:extLst>
      <p:ext uri="{BB962C8B-B14F-4D97-AF65-F5344CB8AC3E}">
        <p14:creationId xmlns:p14="http://schemas.microsoft.com/office/powerpoint/2010/main" val="26090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Ikäinstituutti </a:t>
            </a:r>
            <a:r>
              <a:rPr lang="fi-FI" dirty="0" err="1"/>
              <a:t>videos</a:t>
            </a:r>
            <a:r>
              <a:rPr lang="fi-FI" dirty="0"/>
              <a:t> in </a:t>
            </a:r>
            <a:r>
              <a:rPr lang="fi-FI" dirty="0" err="1"/>
              <a:t>english</a:t>
            </a:r>
            <a:endParaRPr lang="fi-FI" dirty="0"/>
          </a:p>
          <a:p>
            <a:r>
              <a:rPr lang="fi-FI" dirty="0"/>
              <a:t>https://www.youtube.com/playlist?list=PLSGkbeFujqqHM7ou2Sxg-PxxbzKPOXGZ9</a:t>
            </a:r>
          </a:p>
          <a:p>
            <a:endParaRPr lang="fi-FI" dirty="0"/>
          </a:p>
        </p:txBody>
      </p:sp>
      <p:sp>
        <p:nvSpPr>
          <p:cNvPr id="4" name="Slide Number Placeholder 3"/>
          <p:cNvSpPr>
            <a:spLocks noGrp="1"/>
          </p:cNvSpPr>
          <p:nvPr>
            <p:ph type="sldNum" sz="quarter" idx="5"/>
          </p:nvPr>
        </p:nvSpPr>
        <p:spPr/>
        <p:txBody>
          <a:bodyPr/>
          <a:lstStyle/>
          <a:p>
            <a:fld id="{F21A82C8-DEDA-48E8-82F7-F4C47CCF1681}" type="slidenum">
              <a:rPr lang="fi-FI" smtClean="0"/>
              <a:t>11</a:t>
            </a:fld>
            <a:endParaRPr lang="fi-FI"/>
          </a:p>
        </p:txBody>
      </p:sp>
    </p:spTree>
    <p:extLst>
      <p:ext uri="{BB962C8B-B14F-4D97-AF65-F5344CB8AC3E}">
        <p14:creationId xmlns:p14="http://schemas.microsoft.com/office/powerpoint/2010/main" val="393905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a:t>The instructions are available in the Safety Coach Rednet: https://rednet.punainenristi.fi/system/files/page/Turvallinen%20virtuaali%20koti%20ja%20tapaturmaindikaattorit.pdf</a:t>
            </a:r>
          </a:p>
          <a:p>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15</a:t>
            </a:fld>
            <a:endParaRPr lang="en-gb"/>
          </a:p>
        </p:txBody>
      </p:sp>
    </p:spTree>
    <p:extLst>
      <p:ext uri="{BB962C8B-B14F-4D97-AF65-F5344CB8AC3E}">
        <p14:creationId xmlns:p14="http://schemas.microsoft.com/office/powerpoint/2010/main" val="403339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http://www.terveytemme.fi/</a:t>
            </a:r>
          </a:p>
          <a:p>
            <a:pPr algn="l" rtl="0"/>
            <a:r>
              <a:rPr lang="en-gb" b="1" i="0" u="none" baseline="0" dirty="0">
                <a:effectLst/>
              </a:rPr>
              <a:t>Comparative data on municipalities in </a:t>
            </a:r>
            <a:r>
              <a:rPr lang="en-gb" b="1" i="0" u="none" baseline="0" dirty="0" err="1">
                <a:effectLst/>
              </a:rPr>
              <a:t>TEAviisari</a:t>
            </a:r>
            <a:endParaRPr lang="en-gb" dirty="0"/>
          </a:p>
          <a:p>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16</a:t>
            </a:fld>
            <a:endParaRPr lang="en-gb"/>
          </a:p>
        </p:txBody>
      </p:sp>
    </p:spTree>
    <p:extLst>
      <p:ext uri="{BB962C8B-B14F-4D97-AF65-F5344CB8AC3E}">
        <p14:creationId xmlns:p14="http://schemas.microsoft.com/office/powerpoint/2010/main" val="175437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https://www.youtube.com/watch?v=hqJ5FoUY3W8</a:t>
            </a:r>
            <a:endParaRPr lang="en-gb" dirty="0"/>
          </a:p>
          <a:p>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17</a:t>
            </a:fld>
            <a:endParaRPr lang="en-gb"/>
          </a:p>
        </p:txBody>
      </p:sp>
    </p:spTree>
    <p:extLst>
      <p:ext uri="{BB962C8B-B14F-4D97-AF65-F5344CB8AC3E}">
        <p14:creationId xmlns:p14="http://schemas.microsoft.com/office/powerpoint/2010/main" val="398178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21A82C8-DEDA-48E8-82F7-F4C47CCF1681}" type="slidenum">
              <a:rPr lang="fi-FI" smtClean="0"/>
              <a:t>18</a:t>
            </a:fld>
            <a:endParaRPr lang="fi-FI"/>
          </a:p>
        </p:txBody>
      </p:sp>
    </p:spTree>
    <p:extLst>
      <p:ext uri="{BB962C8B-B14F-4D97-AF65-F5344CB8AC3E}">
        <p14:creationId xmlns:p14="http://schemas.microsoft.com/office/powerpoint/2010/main" val="2658282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1"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71CACE-1154-4339-A12A-1057A61041B6}" type="datetime1">
              <a:rPr lang="fi-FI" smtClean="0"/>
              <a:t>25.10.2023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3EC19665-757B-4082-B394-D86A0A1D74C0}" type="slidenum">
              <a:rPr lang="fi-FI" smtClean="0"/>
              <a:t>‹#›</a:t>
            </a:fld>
            <a:endParaRPr lang="fi-FI"/>
          </a:p>
        </p:txBody>
      </p:sp>
      <p:pic>
        <p:nvPicPr>
          <p:cNvPr id="9" name="Picture 8" descr="A picture containing icon&#10;&#10;Description automatically generated">
            <a:extLst>
              <a:ext uri="{FF2B5EF4-FFF2-40B4-BE49-F238E27FC236}">
                <a16:creationId xmlns:a16="http://schemas.microsoft.com/office/drawing/2014/main" id="{B591FD5D-F802-48CD-A0AA-C550723CA7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2" r="45" b="1"/>
          <a:stretch/>
        </p:blipFill>
        <p:spPr>
          <a:xfrm>
            <a:off x="0" y="-1"/>
            <a:ext cx="1208879" cy="1214783"/>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98BB8CE8-1677-43AF-8BE7-B758334AA7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7668" y="4395667"/>
            <a:ext cx="1830508" cy="1830508"/>
          </a:xfrm>
          <a:prstGeom prst="rect">
            <a:avLst/>
          </a:prstGeom>
        </p:spPr>
      </p:pic>
    </p:spTree>
    <p:extLst>
      <p:ext uri="{BB962C8B-B14F-4D97-AF65-F5344CB8AC3E}">
        <p14:creationId xmlns:p14="http://schemas.microsoft.com/office/powerpoint/2010/main" val="168917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D688DA-3095-40DB-B2FB-4B309D5DB69E}" type="datetime1">
              <a:rPr lang="fi-FI" smtClean="0"/>
              <a:t>25.10.2023</a:t>
            </a:fld>
            <a:endParaRPr lang="fi-FI"/>
          </a:p>
        </p:txBody>
      </p:sp>
      <p:sp>
        <p:nvSpPr>
          <p:cNvPr id="8" name="Footer Placeholder 7"/>
          <p:cNvSpPr>
            <a:spLocks noGrp="1"/>
          </p:cNvSpPr>
          <p:nvPr>
            <p:ph type="ftr" sz="quarter" idx="11"/>
          </p:nvPr>
        </p:nvSpPr>
        <p:spPr/>
        <p:txBody>
          <a:bodyPr/>
          <a:lstStyle/>
          <a:p>
            <a:r>
              <a:rPr lang="fi-FI"/>
              <a:t>Kodin turvallisuusvalmennus</a:t>
            </a:r>
          </a:p>
        </p:txBody>
      </p:sp>
      <p:sp>
        <p:nvSpPr>
          <p:cNvPr id="9" name="Slide Number Placeholder 8"/>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58702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8CC2DF-D805-41D0-8F43-BA085D88114A}" type="datetime1">
              <a:rPr lang="fi-FI" smtClean="0"/>
              <a:t>25.10.2023</a:t>
            </a:fld>
            <a:endParaRPr lang="fi-FI"/>
          </a:p>
        </p:txBody>
      </p:sp>
      <p:sp>
        <p:nvSpPr>
          <p:cNvPr id="8" name="Footer Placeholder 7"/>
          <p:cNvSpPr>
            <a:spLocks noGrp="1"/>
          </p:cNvSpPr>
          <p:nvPr>
            <p:ph type="ftr" sz="quarter" idx="11"/>
          </p:nvPr>
        </p:nvSpPr>
        <p:spPr/>
        <p:txBody>
          <a:bodyPr/>
          <a:lstStyle/>
          <a:p>
            <a:r>
              <a:rPr lang="fi-FI"/>
              <a:t>Kodin turvallisuusvalmennus</a:t>
            </a:r>
          </a:p>
        </p:txBody>
      </p:sp>
      <p:sp>
        <p:nvSpPr>
          <p:cNvPr id="9" name="Slide Number Placeholder 8"/>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10322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8DF1BC-8405-47C2-9073-AFF0ED546AA9}" type="datetime1">
              <a:rPr lang="fi-FI" smtClean="0"/>
              <a:t>25.10.2023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55503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1"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561CBD-C0D5-45CF-BAF5-AAB5944338A3}" type="datetime1">
              <a:rPr lang="fi-FI" smtClean="0"/>
              <a:t>25.10.2023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82781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F268CD-DA06-4EC6-9CA2-6AD34A8FE9A5}" type="datetime1">
              <a:rPr lang="fi-FI" smtClean="0"/>
              <a:t>25.10.2023</a:t>
            </a:fld>
            <a:endParaRPr lang="fi-FI"/>
          </a:p>
        </p:txBody>
      </p:sp>
      <p:sp>
        <p:nvSpPr>
          <p:cNvPr id="9" name="Footer Placeholder 8"/>
          <p:cNvSpPr>
            <a:spLocks noGrp="1"/>
          </p:cNvSpPr>
          <p:nvPr>
            <p:ph type="ftr" sz="quarter" idx="11"/>
          </p:nvPr>
        </p:nvSpPr>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219870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24387C5-E984-4384-BFD7-5B1E6D372104}" type="datetime1">
              <a:rPr lang="fi-FI" smtClean="0"/>
              <a:t>25.10.2023</a:t>
            </a:fld>
            <a:endParaRPr lang="fi-FI"/>
          </a:p>
        </p:txBody>
      </p:sp>
      <p:sp>
        <p:nvSpPr>
          <p:cNvPr id="11" name="Footer Placeholder 10"/>
          <p:cNvSpPr>
            <a:spLocks noGrp="1"/>
          </p:cNvSpPr>
          <p:nvPr>
            <p:ph type="ftr" sz="quarter" idx="11"/>
          </p:nvPr>
        </p:nvSpPr>
        <p:spPr/>
        <p:txBody>
          <a:bodyPr/>
          <a:lstStyle/>
          <a:p>
            <a:r>
              <a:rPr lang="fi-FI"/>
              <a:t>Kodin turvallisuusvalmennus</a:t>
            </a:r>
          </a:p>
        </p:txBody>
      </p:sp>
      <p:sp>
        <p:nvSpPr>
          <p:cNvPr id="12" name="Slide Number Placeholder 11"/>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12540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18DDAD7-F4E9-4BAA-BDCA-7435AE53AEA1}" type="datetime1">
              <a:rPr lang="fi-FI" smtClean="0"/>
              <a:t>25.10.2023</a:t>
            </a:fld>
            <a:endParaRPr lang="fi-FI"/>
          </a:p>
        </p:txBody>
      </p:sp>
      <p:sp>
        <p:nvSpPr>
          <p:cNvPr id="7" name="Footer Placeholder 6"/>
          <p:cNvSpPr>
            <a:spLocks noGrp="1"/>
          </p:cNvSpPr>
          <p:nvPr>
            <p:ph type="ftr" sz="quarter" idx="11"/>
          </p:nvPr>
        </p:nvSpPr>
        <p:spPr/>
        <p:txBody>
          <a:bodyPr/>
          <a:lstStyle/>
          <a:p>
            <a:r>
              <a:rPr lang="fi-FI"/>
              <a:t>Kodin turvallisuusvalmennus</a:t>
            </a:r>
          </a:p>
        </p:txBody>
      </p:sp>
      <p:sp>
        <p:nvSpPr>
          <p:cNvPr id="8" name="Slide Number Placeholder 7"/>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79577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FC5DE09-3A21-40DD-BCB3-D10EB915994A}" type="datetime1">
              <a:rPr lang="fi-FI" smtClean="0"/>
              <a:t>25.10.2023</a:t>
            </a:fld>
            <a:endParaRPr lang="fi-FI"/>
          </a:p>
        </p:txBody>
      </p:sp>
      <p:sp>
        <p:nvSpPr>
          <p:cNvPr id="6" name="Footer Placeholder 5"/>
          <p:cNvSpPr>
            <a:spLocks noGrp="1"/>
          </p:cNvSpPr>
          <p:nvPr>
            <p:ph type="ftr" sz="quarter" idx="11"/>
          </p:nvPr>
        </p:nvSpPr>
        <p:spPr/>
        <p:txBody>
          <a:bodyPr/>
          <a:lstStyle/>
          <a:p>
            <a:r>
              <a:rPr lang="fi-FI"/>
              <a:t>Kodin turvallisuusvalmennus</a:t>
            </a:r>
          </a:p>
        </p:txBody>
      </p:sp>
      <p:sp>
        <p:nvSpPr>
          <p:cNvPr id="7" name="Slide Number Placeholder 6"/>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08532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1"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C54BF29-4E9F-4855-BA02-5B45B66EA1F2}" type="datetime1">
              <a:rPr lang="fi-FI" smtClean="0"/>
              <a:t>25.10.2023</a:t>
            </a:fld>
            <a:endParaRPr lang="fi-FI"/>
          </a:p>
        </p:txBody>
      </p:sp>
      <p:sp>
        <p:nvSpPr>
          <p:cNvPr id="9" name="Footer Placeholder 8"/>
          <p:cNvSpPr>
            <a:spLocks noGrp="1"/>
          </p:cNvSpPr>
          <p:nvPr>
            <p:ph type="ftr" sz="quarter" idx="11"/>
          </p:nvPr>
        </p:nvSpPr>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70080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ED17C2A-59B5-4089-8CEE-D5AC4053A884}" type="datetime1">
              <a:rPr lang="fi-FI" smtClean="0"/>
              <a:t>25.10.2023</a:t>
            </a:fld>
            <a:endParaRPr lang="fi-FI"/>
          </a:p>
        </p:txBody>
      </p:sp>
      <p:sp>
        <p:nvSpPr>
          <p:cNvPr id="9" name="Footer Placeholder 8"/>
          <p:cNvSpPr>
            <a:spLocks noGrp="1"/>
          </p:cNvSpPr>
          <p:nvPr>
            <p:ph type="ftr" sz="quarter" idx="11"/>
          </p:nvPr>
        </p:nvSpPr>
        <p:spPr>
          <a:xfrm>
            <a:off x="3499101" y="6356350"/>
            <a:ext cx="5911517" cy="365125"/>
          </a:xfrm>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26953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F993781-B2FA-425C-AA88-54BC53A6A793}" type="datetime1">
              <a:rPr lang="fi-FI" smtClean="0"/>
              <a:t>25.10.2023</a:t>
            </a:fld>
            <a:endParaRPr lang="fi-FI"/>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i-FI"/>
              <a:t>Kodin turvallisuusvalmennus</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EC19665-757B-4082-B394-D86A0A1D74C0}" type="slidenum">
              <a:rPr lang="fi-FI" smtClean="0"/>
              <a:t>‹#›</a:t>
            </a:fld>
            <a:endParaRPr lang="fi-FI"/>
          </a:p>
        </p:txBody>
      </p:sp>
      <p:pic>
        <p:nvPicPr>
          <p:cNvPr id="9" name="Picture 8" descr="Icon&#10;&#10;Description automatically generated">
            <a:extLst>
              <a:ext uri="{FF2B5EF4-FFF2-40B4-BE49-F238E27FC236}">
                <a16:creationId xmlns:a16="http://schemas.microsoft.com/office/drawing/2014/main" id="{65D51571-E977-4A59-B784-7994110C6E0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129868" cy="758952"/>
          </a:xfrm>
          <a:prstGeom prst="rect">
            <a:avLst/>
          </a:prstGeom>
        </p:spPr>
      </p:pic>
    </p:spTree>
    <p:extLst>
      <p:ext uri="{BB962C8B-B14F-4D97-AF65-F5344CB8AC3E}">
        <p14:creationId xmlns:p14="http://schemas.microsoft.com/office/powerpoint/2010/main" val="40896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600" b="1"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voimaavanhuuteen.fi/content/uploads/2022/01/Presentation_Strength_in_old_age_2022.pdf" TargetMode="External"/><Relationship Id="rId3" Type="http://schemas.openxmlformats.org/officeDocument/2006/relationships/hyperlink" Target="https://www.youtube.com/watch?v=748HgjzxjL4&amp;t=6s" TargetMode="External"/><Relationship Id="rId7" Type="http://schemas.openxmlformats.org/officeDocument/2006/relationships/hyperlink" Target="https://ukkinstituutti.fi/en/products-services/physical-activity-recommendations/weekly-physical-activity-recommendation-for-adults-with-functional-limitations/" TargetMode="External"/><Relationship Id="rId2" Type="http://schemas.openxmlformats.org/officeDocument/2006/relationships/hyperlink" Target="https://ukkinstituutti.fi/en/products-services/physical-activity-recommendations/weekly-physical-activity-recommendation-for-over-65-year-olds/" TargetMode="External"/><Relationship Id="rId1" Type="http://schemas.openxmlformats.org/officeDocument/2006/relationships/slideLayout" Target="../slideLayouts/slideLayout2.xml"/><Relationship Id="rId6" Type="http://schemas.openxmlformats.org/officeDocument/2006/relationships/hyperlink" Target="https://ukkinstituutti.fi/en/products-services/physical-activity-recommendations/recommendation-on-physical-activity-for-children-and-adolescents/" TargetMode="External"/><Relationship Id="rId5" Type="http://schemas.openxmlformats.org/officeDocument/2006/relationships/hyperlink" Target="https://www.youtube.com/watch?v=83oenOpDUmM&amp;t=3s" TargetMode="External"/><Relationship Id="rId4" Type="http://schemas.openxmlformats.org/officeDocument/2006/relationships/hyperlink" Target="https://ukkinstituutti.fi/en/products-services/physical-activity-recommendations/weekly-physical-activity-recommendation-for-18-64-year-old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voimaavanhuuteen.fi/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hyperlink" Target="http://julkaisut.valtioneuvosto.fi/bitstream/handle/10024/160520/6%202018%20SM%20Turvallinen%20elama%20ikaantyneille.pdf" TargetMode="External"/><Relationship Id="rId3" Type="http://schemas.openxmlformats.org/officeDocument/2006/relationships/hyperlink" Target="https://www.youtube.com/playlist?list=PLROoT1wfS6qEbOHdI1KisfsgfvQExhUrS" TargetMode="External"/><Relationship Id="rId7" Type="http://schemas.openxmlformats.org/officeDocument/2006/relationships/hyperlink" Target="https://www.valli.fi/valli-ry/valli-in-english/" TargetMode="External"/><Relationship Id="rId2" Type="http://schemas.openxmlformats.org/officeDocument/2006/relationships/hyperlink" Target="http://www.vtkl.fi/fin/kehittaminen_kit/kotiturva_hanke/videot/" TargetMode="External"/><Relationship Id="rId1" Type="http://schemas.openxmlformats.org/officeDocument/2006/relationships/slideLayout" Target="../slideLayouts/slideLayout2.xml"/><Relationship Id="rId6" Type="http://schemas.openxmlformats.org/officeDocument/2006/relationships/hyperlink" Target="http://www.vtkl.fi/fin/kehittaminen_kit/kotiturva_hanke/esitteet/" TargetMode="External"/><Relationship Id="rId5" Type="http://schemas.openxmlformats.org/officeDocument/2006/relationships/hyperlink" Target="https://seniorsurf.fi/english/" TargetMode="External"/><Relationship Id="rId4" Type="http://schemas.openxmlformats.org/officeDocument/2006/relationships/hyperlink" Target="https://vtkl.fi/in-english" TargetMode="External"/><Relationship Id="rId9" Type="http://schemas.openxmlformats.org/officeDocument/2006/relationships/hyperlink" Target="https://frantic.s3.eu-west-1.amazonaws.com/kotitapaturma/2020/05/15162233/Safe_Years_2020.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kotonaasumisenturvallisuus.fi/en/safety-home-test" TargetMode="External"/><Relationship Id="rId3" Type="http://schemas.openxmlformats.org/officeDocument/2006/relationships/hyperlink" Target="https://www.kotitapaturma.fi/en/tietotyyppi/safety-checklists/" TargetMode="External"/><Relationship Id="rId7" Type="http://schemas.openxmlformats.org/officeDocument/2006/relationships/hyperlink" Target="https://www.spek.fi/en/safety/housing-safety-materials/" TargetMode="External"/><Relationship Id="rId2" Type="http://schemas.openxmlformats.org/officeDocument/2006/relationships/hyperlink" Target="https://www.kotitapaturma.fi/tietotyyppi/turvallisuustestit/" TargetMode="External"/><Relationship Id="rId1" Type="http://schemas.openxmlformats.org/officeDocument/2006/relationships/slideLayout" Target="../slideLayouts/slideLayout2.xml"/><Relationship Id="rId6" Type="http://schemas.openxmlformats.org/officeDocument/2006/relationships/hyperlink" Target="https://www.kotitapaturma.fi/tietotyyppi/ladattavat-materiaalit/" TargetMode="External"/><Relationship Id="rId5" Type="http://schemas.openxmlformats.org/officeDocument/2006/relationships/hyperlink" Target="https://www.kotitapaturma.fi/en/tietotyyppi/material/" TargetMode="External"/><Relationship Id="rId4" Type="http://schemas.openxmlformats.org/officeDocument/2006/relationships/hyperlink" Target="https://www.ikainstituutti.fi/content/uploads/2017/01/Liite_12_Voimaa_vanhuuteen_ruuasta.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nopia.fi/showcases/rescuebusters-the-game/16" TargetMode="External"/><Relationship Id="rId7" Type="http://schemas.openxmlformats.org/officeDocument/2006/relationships/hyperlink" Target="https://www.youtube.com/channel/UCixfWehlI-HqamQ_OBQXDQQ" TargetMode="External"/><Relationship Id="rId2" Type="http://schemas.openxmlformats.org/officeDocument/2006/relationships/hyperlink" Target="https://en.ilmatieteenlaitos.fi/mobile-weather-services" TargetMode="External"/><Relationship Id="rId1" Type="http://schemas.openxmlformats.org/officeDocument/2006/relationships/slideLayout" Target="../slideLayouts/slideLayout2.xml"/><Relationship Id="rId6" Type="http://schemas.openxmlformats.org/officeDocument/2006/relationships/hyperlink" Target="https://www.youtube.com/watch?v=S5OcxHSjlqE&amp;list=PLO3s1j_AK-1tAH-SMF5SOkLI5o9A2xHmw" TargetMode="External"/><Relationship Id="rId5" Type="http://schemas.openxmlformats.org/officeDocument/2006/relationships/hyperlink" Target="https://youtu.be/XqxCStW_HKQ" TargetMode="External"/><Relationship Id="rId4" Type="http://schemas.openxmlformats.org/officeDocument/2006/relationships/hyperlink" Target="https://www.spek.fi/turvallisuus/paloturvallisuus/lapsill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otkanet.fi/sotkanet/en/inde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rednet.punainenristi.fi/system/files/page/OHJEET%20INDIKAAATTOREIDEN%20HAUSTA%20JA%20TULOSTEN%20HY%C3%96DYNT%C3%84MISEST%C3%84%20OSANA%20TILAISUUKSIA.pdf" TargetMode="External"/><Relationship Id="rId4" Type="http://schemas.openxmlformats.org/officeDocument/2006/relationships/hyperlink" Target="https://thl.fi/fi/web/hyvinvoinnin-ja-terveyden-edistamisen-johtaminen/turvallisuuden-edistaminen/tapaturmien-ehkaisy/tapaturmat-suomessa/tapaturmaindikaattori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erveytemme.f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hyperlink" Target="https://thl.fi/fi/web/elintavat-ja-ravitsemus/ravitsemus/ruokapalvelut" TargetMode="External"/><Relationship Id="rId3" Type="http://schemas.openxmlformats.org/officeDocument/2006/relationships/hyperlink" Target="https://thl.fi/en/web/lifestyles-and-nutrition" TargetMode="External"/><Relationship Id="rId7" Type="http://schemas.openxmlformats.org/officeDocument/2006/relationships/hyperlink" Target="https://thl.fi/fi/web/elintavat-ja-ravitsemus/ravitsemus/suomalaisten-ravitsemus-ja-ruokail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thl.fi/en/web/lifestyles-and-nutrition/nutrition" TargetMode="External"/><Relationship Id="rId5" Type="http://schemas.openxmlformats.org/officeDocument/2006/relationships/hyperlink" Target="https://www.ikainstituutti.fi/content/uploads/2017/01/Liite_12_Voimaa_vanhuuteen_ruuasta.pdf" TargetMode="External"/><Relationship Id="rId4" Type="http://schemas.openxmlformats.org/officeDocument/2006/relationships/hyperlink" Target="https://www.youtube.com/watch?v=iY42hUoSarg" TargetMode="External"/><Relationship Id="rId9" Type="http://schemas.openxmlformats.org/officeDocument/2006/relationships/hyperlink" Target="https://syohyvaa.fi/"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thl.fi/en/web/thlfi-en/statistics-and-data/statistics-by-topic/alcohol-drugs-and-addiction" TargetMode="External"/><Relationship Id="rId3" Type="http://schemas.openxmlformats.org/officeDocument/2006/relationships/hyperlink" Target="https://www.luontosivusto.fi/kevat/tekemisen-iloa/" TargetMode="External"/><Relationship Id="rId7" Type="http://schemas.openxmlformats.org/officeDocument/2006/relationships/hyperlink" Target="https://www.kotitapaturma.fi/tapaturmatyypit/paihteiden-aiheuttamat-tapaturmat/#92097635" TargetMode="External"/><Relationship Id="rId12" Type="http://schemas.openxmlformats.org/officeDocument/2006/relationships/hyperlink" Target="https://ehyt.fi/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kotitapaturma.fi/en/types-of-accidents/" TargetMode="External"/><Relationship Id="rId11" Type="http://schemas.openxmlformats.org/officeDocument/2006/relationships/hyperlink" Target="https://paihdelinkki.fi/en" TargetMode="External"/><Relationship Id="rId5" Type="http://schemas.openxmlformats.org/officeDocument/2006/relationships/hyperlink" Target="http://oivamieli.fi/" TargetMode="External"/><Relationship Id="rId10" Type="http://schemas.openxmlformats.org/officeDocument/2006/relationships/hyperlink" Target="https://helda.helsinki.fi/bitstream/handle/10138/308844/SLL472018_2786.pdf?sequence=1&amp;isAllowed=y" TargetMode="External"/><Relationship Id="rId4" Type="http://schemas.openxmlformats.org/officeDocument/2006/relationships/hyperlink" Target="https://mieli.fi/vahvista-mielenterveyttasi/harjoitukset/hyvan-mielen-metsakavelyt/" TargetMode="External"/><Relationship Id="rId9" Type="http://schemas.openxmlformats.org/officeDocument/2006/relationships/hyperlink" Target="https://thl.fi/en/web/alcohol-tobacco-and-addictions/alcoho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L0KTqPloUiU" TargetMode="External"/><Relationship Id="rId3" Type="http://schemas.openxmlformats.org/officeDocument/2006/relationships/hyperlink" Target="https://www.viisaastivesilla.fi/etusivu" TargetMode="External"/><Relationship Id="rId7" Type="http://schemas.openxmlformats.org/officeDocument/2006/relationships/hyperlink" Target="https://www.youtube.com/watch?v=51NFzBQzwBI" TargetMode="External"/><Relationship Id="rId12" Type="http://schemas.openxmlformats.org/officeDocument/2006/relationships/hyperlink" Target="https://www.youtube.com/playlist?list=PLk_ZOpfO8W5FOf33wiTlItVzTYZXdaizL" TargetMode="External"/><Relationship Id="rId2" Type="http://schemas.openxmlformats.org/officeDocument/2006/relationships/hyperlink" Target="https://suh.fi/" TargetMode="External"/><Relationship Id="rId1" Type="http://schemas.openxmlformats.org/officeDocument/2006/relationships/slideLayout" Target="../slideLayouts/slideLayout2.xml"/><Relationship Id="rId6" Type="http://schemas.openxmlformats.org/officeDocument/2006/relationships/hyperlink" Target="https://www.viisaastivesilla.fi/etusivu/pelastu_ja_pelasta" TargetMode="External"/><Relationship Id="rId11" Type="http://schemas.openxmlformats.org/officeDocument/2006/relationships/hyperlink" Target="https://www.youtube.com/watch?v=PSw6UfWa0mU&amp;t=29s" TargetMode="External"/><Relationship Id="rId5" Type="http://schemas.openxmlformats.org/officeDocument/2006/relationships/hyperlink" Target="https://www.suh.fi/oppaat_ja_vinkit/verkkoaineistoja_etaopetukseen" TargetMode="External"/><Relationship Id="rId10" Type="http://schemas.openxmlformats.org/officeDocument/2006/relationships/hyperlink" Target="https://www.youtube.com/watch?v=7Fivcxxz-BQ&amp;t=78s" TargetMode="External"/><Relationship Id="rId4" Type="http://schemas.openxmlformats.org/officeDocument/2006/relationships/hyperlink" Target="https://www.viisaastivesilla.fi/etusivu/hukkumattomuudenlupaus" TargetMode="External"/><Relationship Id="rId9" Type="http://schemas.openxmlformats.org/officeDocument/2006/relationships/hyperlink" Target="https://www.youtube.com/watch?v=64r6OUFJlJ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www.duodecimlehti.fi/lehti/2019/9/duo14909?fbclid=IwAR3DSmyxLasqIeujUSCgphntQP5cQ4xvwZ27GKBL-9Iy96HMfgkSsgWV0K4" TargetMode="External"/><Relationship Id="rId7" Type="http://schemas.openxmlformats.org/officeDocument/2006/relationships/hyperlink" Target="https://www.kotitapaturma.fi/en/types-of-accidents/" TargetMode="External"/><Relationship Id="rId2" Type="http://schemas.openxmlformats.org/officeDocument/2006/relationships/hyperlink" Target="https://www.hus.fi/en/hospitals-and-other-units/poison-information-center" TargetMode="External"/><Relationship Id="rId1" Type="http://schemas.openxmlformats.org/officeDocument/2006/relationships/slideLayout" Target="../slideLayouts/slideLayout2.xml"/><Relationship Id="rId6" Type="http://schemas.openxmlformats.org/officeDocument/2006/relationships/hyperlink" Target="https://thl.fi/fi/web/hyvinvoinnin-ja-terveyden-edistamisen-johtaminen/turvallisuuden-edistaminen/tapaturmien-ehkaisy/lasten-ja-nuorten-tapaturmat/myrkytykset" TargetMode="External"/><Relationship Id="rId5" Type="http://schemas.openxmlformats.org/officeDocument/2006/relationships/hyperlink" Target="https://www.youtube.com/watch?v=GqH4TW_6EIM" TargetMode="External"/><Relationship Id="rId4" Type="http://schemas.openxmlformats.org/officeDocument/2006/relationships/hyperlink" Target="https://www.redcross.fi/first-aid/first-aid-instructions/poisoni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pek.fi/en/safety/housing-safety-for-special-groups/" TargetMode="External"/><Relationship Id="rId2" Type="http://schemas.openxmlformats.org/officeDocument/2006/relationships/hyperlink" Target="https://www.spek.fi/en/safety/" TargetMode="External"/><Relationship Id="rId1" Type="http://schemas.openxmlformats.org/officeDocument/2006/relationships/slideLayout" Target="../slideLayouts/slideLayout2.xml"/><Relationship Id="rId5" Type="http://schemas.openxmlformats.org/officeDocument/2006/relationships/hyperlink" Target="https://issuu.com/spek_ry/docs/kodinturvallisuudentarkistuslista_spek_lomake_eng?fr=sOWIyYzg5NzEwNA" TargetMode="External"/><Relationship Id="rId4" Type="http://schemas.openxmlformats.org/officeDocument/2006/relationships/hyperlink" Target="http://www.pirkanmaanpelastuslaitos.fi/Pirkanmaa-677"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issuu.com/muistisalo/docs/muistiyhdistys_opas__2018__final___" TargetMode="External"/><Relationship Id="rId3" Type="http://schemas.openxmlformats.org/officeDocument/2006/relationships/hyperlink" Target="https://www.muistiliitto.fi/en/memory-diseases" TargetMode="External"/><Relationship Id="rId7" Type="http://schemas.openxmlformats.org/officeDocument/2006/relationships/hyperlink" Target="https://www.muistiturku.fi/media/filer_public/20/cf/20cf9e4e-7b85-46be-9449-a6b3031ce160/turvallisia_vuosia_muistiperheille.pdf" TargetMode="External"/><Relationship Id="rId2" Type="http://schemas.openxmlformats.org/officeDocument/2006/relationships/hyperlink" Target="https://www.muistiturku.fi/fi/muisti-ja-muistisairaudet/arjen-turvallisuus/" TargetMode="External"/><Relationship Id="rId1" Type="http://schemas.openxmlformats.org/officeDocument/2006/relationships/slideLayout" Target="../slideLayouts/slideLayout2.xml"/><Relationship Id="rId6" Type="http://schemas.openxmlformats.org/officeDocument/2006/relationships/hyperlink" Target="https://youtu.be/ZyttovDbVyo" TargetMode="External"/><Relationship Id="rId5" Type="http://schemas.openxmlformats.org/officeDocument/2006/relationships/hyperlink" Target="https://youtu.be/NO7XntTYpyM" TargetMode="External"/><Relationship Id="rId10" Type="http://schemas.openxmlformats.org/officeDocument/2006/relationships/hyperlink" Target="https://www.muistiturku.fi/media/filer_public/19/e2/19e2794e-e578-46e8-bd10-71b22b3abb15/turvarannekkeet_ja_paikantavat_laitteet_2020.pdf" TargetMode="External"/><Relationship Id="rId4" Type="http://schemas.openxmlformats.org/officeDocument/2006/relationships/hyperlink" Target="https://youtu.be/QB-jCvOcMB4" TargetMode="External"/><Relationship Id="rId9" Type="http://schemas.openxmlformats.org/officeDocument/2006/relationships/hyperlink" Target="https://www.muistiturku.fi/media/filer_public/4c/4d/4c4d56f0-0e7a-41a0-8056-c05c08ce0fe9/tarkistuslista_turvallisuus_kotona_2018.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julkaisut.valtioneuvosto.fi/handle/10024/163155" TargetMode="External"/><Relationship Id="rId7" Type="http://schemas.openxmlformats.org/officeDocument/2006/relationships/hyperlink" Target="https://www.julkari.fi/handle/10024/13620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julkari.fi/bitstream/handle/10024/135809/TY%C3%962017_45_UHRI._.WEB.pdf?sequence=1&amp;isAllowed=y" TargetMode="External"/><Relationship Id="rId5" Type="http://schemas.openxmlformats.org/officeDocument/2006/relationships/hyperlink" Target="https://www.kotitapaturma.fi/en/" TargetMode="External"/><Relationship Id="rId4" Type="http://schemas.openxmlformats.org/officeDocument/2006/relationships/hyperlink" Target="https://thl.fi/fi/web/hyvinvoinnin-ja-terveyden-edistamisen-johtaminen/turvallisuuden-edistaminen/tapaturmien-ehkaisy/tapaturmat-suomess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kotitapaturma.fi/en/" TargetMode="External"/><Relationship Id="rId7" Type="http://schemas.openxmlformats.org/officeDocument/2006/relationships/hyperlink" Target="https://www.terveysportti.fi/dtk/sfs/avaa?p_artikkeli=sfs0000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liikenneturva.fi/en/road-safety/good-grip-for-walking/" TargetMode="External"/><Relationship Id="rId5" Type="http://schemas.openxmlformats.org/officeDocument/2006/relationships/hyperlink" Target="NULL" TargetMode="External"/><Relationship Id="rId4" Type="http://schemas.openxmlformats.org/officeDocument/2006/relationships/hyperlink" Target="https://www.kotitapaturma.fi/pysy-pystyssa/#3eae6b86"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voitas.fi/" TargetMode="External"/><Relationship Id="rId3" Type="http://schemas.openxmlformats.org/officeDocument/2006/relationships/hyperlink" Target="https://www.ruokavirasto.fi/en/" TargetMode="External"/><Relationship Id="rId7" Type="http://schemas.openxmlformats.org/officeDocument/2006/relationships/hyperlink" Target="https://ukkinstituutti.fi/en/products-services/physical-activity-recommendation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ukkinstituutti.fi/en/products-services/other-health-promotion-materials/kaatumisseula-tools-to-prevent-falls/" TargetMode="External"/><Relationship Id="rId5" Type="http://schemas.openxmlformats.org/officeDocument/2006/relationships/hyperlink" Target="https://thl.fi/fi/web/hyvinvoinnin-ja-terveyden-edistamisen-johtaminen/turvallisuuden-edistaminen/tapaturmien-ehkaisy/tapaturmat-suomessa" TargetMode="External"/><Relationship Id="rId4" Type="http://schemas.openxmlformats.org/officeDocument/2006/relationships/hyperlink" Target="https://thl.fi/fi/web/hyvinvoinnin-ja-terveyden-edistamisen-johtaminen/turvallisuuden-edistaminen/tapaturmien-ehkaisy/iakkaiden-tapaturmat/kaatumiset-ja-putoamiset/kaatumisvaaran-arviointi"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112.fi/en/112-suomi-application"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rednet.punainenristi.fi/mobiiliSP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rantic.s3.eu-west-1.amazonaws.com/kotitapaturma/2020/01/13082158/pysy_pystyssa_kenka_liukueste_valinnat_infograafi2020_ENG-scaled.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https://media.psshp.fi/View.aspx?id=2366~4r~SAdzPDeZ&amp;code=sZ~xtGHUwSQSwmZKdOqfyJHTpdPc0z4OnaLs6nRRbkzDnDV&amp;ax=6J~8OhKI08KL8zZ" TargetMode="External"/><Relationship Id="rId3" Type="http://schemas.openxmlformats.org/officeDocument/2006/relationships/hyperlink" Target="https://ukkinstituutti.fi/en/research-development/promoting-safety-in-physical-activity/kaatumisseula-implementation-of-evidence-based-fall-prevention-for-communities/" TargetMode="External"/><Relationship Id="rId7" Type="http://schemas.openxmlformats.org/officeDocument/2006/relationships/hyperlink" Target="https://www.facebook.com/kotitapaturm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terveyskyla.fi/ikatalo" TargetMode="External"/><Relationship Id="rId5" Type="http://schemas.openxmlformats.org/officeDocument/2006/relationships/hyperlink" Target="https://thl.fi/en/web/management-of-health-and-wellbeing-promotion/safety-promotion/injuries-among-older-people" TargetMode="External"/><Relationship Id="rId10" Type="http://schemas.openxmlformats.org/officeDocument/2006/relationships/hyperlink" Target="https://www.psshp.fi/documents/7796350/7878207/2018-04-18+Pysyt%C3%A4%C3%A4n+pystyss%C3%A4.pdf/583c5d09-a124-44e3-b6ee-3a362a747595" TargetMode="External"/><Relationship Id="rId4" Type="http://schemas.openxmlformats.org/officeDocument/2006/relationships/hyperlink" Target="https://ukkinstituutti.fi/en/products-services/other-health-promotion-materials/kaatumisseula-tools-to-prevent-falls/" TargetMode="External"/><Relationship Id="rId9" Type="http://schemas.openxmlformats.org/officeDocument/2006/relationships/hyperlink" Target="http://www.julkari.fi/bitstream/handle/10024/79998/THL_Opas_16_verkko.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julkari.fi/bitstream/handle/10024/140682/THL_TT_Kaatumisen_ehkaisy_i%c3%a4kk%c3%a4%c3%a4t__A4_2s%20WEB.pdf?sequence=5&amp;isAllowed=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julkari.fi/bitstream/handle/10024/140684/THL_TT_Kaatumisen_ehkaisy_Omaishoitajat__A4_2s%20WEB.pdf?sequence=5&amp;isAllowed=y"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voimaavanhuuteen.fi/content/uploads/2016/04/Kotivoimisteluohjelma.pdf" TargetMode="External"/><Relationship Id="rId3" Type="http://schemas.openxmlformats.org/officeDocument/2006/relationships/hyperlink" Target="https://ukkinstituutti.fi/liikkuminen/vinkkeja-liikkumiseen/miten-lahtea-liikkeelle/" TargetMode="External"/><Relationship Id="rId7" Type="http://schemas.openxmlformats.org/officeDocument/2006/relationships/hyperlink" Target="http://www.vahvike.fi/" TargetMode="External"/><Relationship Id="rId2" Type="http://schemas.openxmlformats.org/officeDocument/2006/relationships/hyperlink" Target="https://ukkinstituutti.fi/liikkuminen/" TargetMode="External"/><Relationship Id="rId1" Type="http://schemas.openxmlformats.org/officeDocument/2006/relationships/slideLayout" Target="../slideLayouts/slideLayout2.xml"/><Relationship Id="rId6" Type="http://schemas.openxmlformats.org/officeDocument/2006/relationships/hyperlink" Target="https://www.terveyskirjasto.fi/terveyskirjasto/tk.koti?p_artikkeli=dlk01079" TargetMode="External"/><Relationship Id="rId5" Type="http://schemas.openxmlformats.org/officeDocument/2006/relationships/hyperlink" Target="https://ukkinstituutti.fi/liikkuminen/vinkkeja-liikkumiseen/lihasvoima-ja-tasapainojumppaa/" TargetMode="External"/><Relationship Id="rId4" Type="http://schemas.openxmlformats.org/officeDocument/2006/relationships/hyperlink" Target="https://ukkinstituutti.fi/liikkuminen/vinkkeja-liikkumiseen/lihaskunto-ja-liikehallintaharjoituksia/" TargetMode="External"/><Relationship Id="rId9" Type="http://schemas.openxmlformats.org/officeDocument/2006/relationships/hyperlink" Target="https://www.youtube.com/playlist?list=PLSGkbeFujqqHZT7pHktH6-eEGxTbGs0J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C223EE-3A28-4EC3-BB12-8C7F781D8599}"/>
              </a:ext>
            </a:extLst>
          </p:cNvPr>
          <p:cNvSpPr>
            <a:spLocks noGrp="1"/>
          </p:cNvSpPr>
          <p:nvPr>
            <p:ph type="ctrTitle"/>
          </p:nvPr>
        </p:nvSpPr>
        <p:spPr>
          <a:xfrm>
            <a:off x="1069848" y="1298448"/>
            <a:ext cx="6068070" cy="3255264"/>
          </a:xfrm>
        </p:spPr>
        <p:txBody>
          <a:bodyPr>
            <a:normAutofit/>
          </a:bodyPr>
          <a:lstStyle/>
          <a:p>
            <a:pPr rtl="0"/>
            <a:r>
              <a:rPr lang="en-gb" sz="5000" b="1" i="0" u="none" baseline="0" dirty="0"/>
              <a:t>Prevention of home and leisure accidents – further information and sources</a:t>
            </a:r>
            <a:endParaRPr lang="en-gb" sz="5000" dirty="0"/>
          </a:p>
        </p:txBody>
      </p:sp>
      <p:sp>
        <p:nvSpPr>
          <p:cNvPr id="3" name="Subtitle 2">
            <a:extLst>
              <a:ext uri="{FF2B5EF4-FFF2-40B4-BE49-F238E27FC236}">
                <a16:creationId xmlns:a16="http://schemas.microsoft.com/office/drawing/2014/main" id="{AF5C61F2-9FB8-40A2-BECB-BFEA7DC63C44}"/>
              </a:ext>
            </a:extLst>
          </p:cNvPr>
          <p:cNvSpPr>
            <a:spLocks noGrp="1"/>
          </p:cNvSpPr>
          <p:nvPr>
            <p:ph type="subTitle" idx="1"/>
          </p:nvPr>
        </p:nvSpPr>
        <p:spPr>
          <a:xfrm>
            <a:off x="1100014" y="4670246"/>
            <a:ext cx="6037903" cy="914400"/>
          </a:xfrm>
        </p:spPr>
        <p:txBody>
          <a:bodyPr>
            <a:normAutofit/>
          </a:bodyPr>
          <a:lstStyle/>
          <a:p>
            <a:endParaRPr lang="en-gb"/>
          </a:p>
        </p:txBody>
      </p:sp>
      <p:pic>
        <p:nvPicPr>
          <p:cNvPr id="7" name="Picture 6" descr="A black cat with a tail&#10;&#10;Description automatically generated">
            <a:extLst>
              <a:ext uri="{FF2B5EF4-FFF2-40B4-BE49-F238E27FC236}">
                <a16:creationId xmlns:a16="http://schemas.microsoft.com/office/drawing/2014/main" id="{5E3E174C-88AA-7438-D230-94F01C479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574" y="2037302"/>
            <a:ext cx="3458249" cy="2775244"/>
          </a:xfrm>
          <a:prstGeom prst="rect">
            <a:avLst/>
          </a:prstGeom>
        </p:spPr>
      </p:pic>
      <p:sp>
        <p:nvSpPr>
          <p:cNvPr id="16" name="Rectangle 15">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D582653-22D9-45FB-AF80-7D73589AD327}"/>
              </a:ext>
            </a:extLst>
          </p:cNvPr>
          <p:cNvSpPr>
            <a:spLocks noGrp="1"/>
          </p:cNvSpPr>
          <p:nvPr>
            <p:ph type="ftr" sz="quarter" idx="11"/>
          </p:nvPr>
        </p:nvSpPr>
        <p:spPr>
          <a:xfrm>
            <a:off x="3869268" y="6356350"/>
            <a:ext cx="5911517" cy="365125"/>
          </a:xfrm>
        </p:spPr>
        <p:txBody>
          <a:bodyPr>
            <a:normAutofit/>
          </a:bodyPr>
          <a:lstStyle/>
          <a:p>
            <a:pPr rtl="0">
              <a:spcAft>
                <a:spcPts val="600"/>
              </a:spcAft>
            </a:pPr>
            <a:r>
              <a:rPr lang="en-gb" b="0" i="0" u="none" baseline="0"/>
              <a:t>Home safety coaching</a:t>
            </a:r>
          </a:p>
        </p:txBody>
      </p:sp>
      <p:sp>
        <p:nvSpPr>
          <p:cNvPr id="5" name="Slide Number Placeholder 4">
            <a:extLst>
              <a:ext uri="{FF2B5EF4-FFF2-40B4-BE49-F238E27FC236}">
                <a16:creationId xmlns:a16="http://schemas.microsoft.com/office/drawing/2014/main" id="{C5233E61-1B89-4621-9BB7-0B33ED6D67AF}"/>
              </a:ext>
            </a:extLst>
          </p:cNvPr>
          <p:cNvSpPr>
            <a:spLocks noGrp="1"/>
          </p:cNvSpPr>
          <p:nvPr>
            <p:ph type="sldNum" sz="quarter" idx="12"/>
          </p:nvPr>
        </p:nvSpPr>
        <p:spPr>
          <a:xfrm>
            <a:off x="10634135" y="6356350"/>
            <a:ext cx="1530927" cy="365125"/>
          </a:xfrm>
        </p:spPr>
        <p:txBody>
          <a:bodyPr>
            <a:normAutofit/>
          </a:bodyPr>
          <a:lstStyle/>
          <a:p>
            <a:pPr rtl="0">
              <a:spcAft>
                <a:spcPts val="600"/>
              </a:spcAft>
            </a:pPr>
            <a:fld id="{3EC19665-757B-4082-B394-D86A0A1D74C0}" type="slidenum">
              <a:rPr/>
              <a:pPr rtl="0">
                <a:spcAft>
                  <a:spcPts val="600"/>
                </a:spcAft>
              </a:pPr>
              <a:t>1</a:t>
            </a:fld>
            <a:endParaRPr lang="en-gb"/>
          </a:p>
        </p:txBody>
      </p:sp>
    </p:spTree>
    <p:extLst>
      <p:ext uri="{BB962C8B-B14F-4D97-AF65-F5344CB8AC3E}">
        <p14:creationId xmlns:p14="http://schemas.microsoft.com/office/powerpoint/2010/main" val="234247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8A0D4-B0D8-43F8-8704-FCEDD79853D2}"/>
              </a:ext>
            </a:extLst>
          </p:cNvPr>
          <p:cNvSpPr>
            <a:spLocks noGrp="1"/>
          </p:cNvSpPr>
          <p:nvPr>
            <p:ph type="title"/>
          </p:nvPr>
        </p:nvSpPr>
        <p:spPr>
          <a:xfrm>
            <a:off x="89647" y="1123837"/>
            <a:ext cx="3325906" cy="4601183"/>
          </a:xfrm>
        </p:spPr>
        <p:txBody>
          <a:bodyPr>
            <a:normAutofit/>
          </a:bodyPr>
          <a:lstStyle/>
          <a:p>
            <a:pPr algn="l" rtl="0"/>
            <a:r>
              <a:rPr lang="en-gb" sz="3200" b="1" i="0" u="none" baseline="0" dirty="0"/>
              <a:t>Physical activity recommendations, videos</a:t>
            </a:r>
          </a:p>
        </p:txBody>
      </p:sp>
      <p:sp>
        <p:nvSpPr>
          <p:cNvPr id="3" name="Content Placeholder 2">
            <a:extLst>
              <a:ext uri="{FF2B5EF4-FFF2-40B4-BE49-F238E27FC236}">
                <a16:creationId xmlns:a16="http://schemas.microsoft.com/office/drawing/2014/main" id="{FDCCE8B8-0B54-4CCA-B6CA-964F8052FEBA}"/>
              </a:ext>
            </a:extLst>
          </p:cNvPr>
          <p:cNvSpPr>
            <a:spLocks noGrp="1"/>
          </p:cNvSpPr>
          <p:nvPr>
            <p:ph idx="1"/>
          </p:nvPr>
        </p:nvSpPr>
        <p:spPr/>
        <p:txBody>
          <a:bodyPr/>
          <a:lstStyle/>
          <a:p>
            <a:pPr marL="0" lvl="0" indent="0" algn="l" defTabSz="342900" rtl="0" eaLnBrk="0" fontAlgn="base" hangingPunct="0">
              <a:lnSpc>
                <a:spcPct val="100000"/>
              </a:lnSpc>
              <a:spcBef>
                <a:spcPct val="20000"/>
              </a:spcBef>
              <a:spcAft>
                <a:spcPct val="0"/>
              </a:spcAft>
              <a:buClrTx/>
              <a:buNone/>
            </a:pPr>
            <a:r>
              <a:rPr lang="en-gb" sz="1800" b="0" i="0" u="none" baseline="0" dirty="0">
                <a:solidFill>
                  <a:schemeClr val="accent2"/>
                </a:solidFill>
                <a:latin typeface="+mj-lt"/>
                <a:cs typeface="Arial"/>
                <a:hlinkClick r:id="rId2">
                  <a:extLst>
                    <a:ext uri="{A12FA001-AC4F-418D-AE19-62706E023703}">
                      <ahyp:hlinkClr xmlns:ahyp="http://schemas.microsoft.com/office/drawing/2018/hyperlinkcolor" val="tx"/>
                    </a:ext>
                  </a:extLst>
                </a:hlinkClick>
              </a:rPr>
              <a:t>Physical activity recommendation for people over 65 years old </a:t>
            </a:r>
            <a:endParaRPr lang="en-gb" sz="1800" dirty="0">
              <a:solidFill>
                <a:schemeClr val="accent2"/>
              </a:solidFill>
              <a:latin typeface="+mj-lt"/>
              <a:cs typeface="Arial"/>
            </a:endParaRPr>
          </a:p>
          <a:p>
            <a:pPr marL="257175" lvl="0" indent="-257175" algn="l" defTabSz="342900" rtl="0" eaLnBrk="0" fontAlgn="base" hangingPunct="0">
              <a:lnSpc>
                <a:spcPct val="100000"/>
              </a:lnSpc>
              <a:spcBef>
                <a:spcPct val="20000"/>
              </a:spcBef>
              <a:spcAft>
                <a:spcPct val="0"/>
              </a:spcAft>
              <a:buClrTx/>
              <a:buFont typeface="Arial" panose="020B0604020202020204" pitchFamily="34" charset="0"/>
              <a:buChar char="•"/>
            </a:pPr>
            <a:r>
              <a:rPr lang="en-gb" sz="1800" b="0" i="0" u="none" baseline="0" dirty="0">
                <a:solidFill>
                  <a:schemeClr val="accent2"/>
                </a:solidFill>
                <a:latin typeface="+mj-lt"/>
                <a:cs typeface="Arial"/>
                <a:hlinkClick r:id="rId3">
                  <a:extLst>
                    <a:ext uri="{A12FA001-AC4F-418D-AE19-62706E023703}">
                      <ahyp:hlinkClr xmlns:ahyp="http://schemas.microsoft.com/office/drawing/2018/hyperlinkcolor" val="tx"/>
                    </a:ext>
                  </a:extLst>
                </a:hlinkClick>
              </a:rPr>
              <a:t>Video, physical activity recommendation for people over 65 years old. </a:t>
            </a:r>
            <a:r>
              <a:rPr lang="en-gb" sz="1800" b="0" i="0" u="none" baseline="0" dirty="0" err="1">
                <a:solidFill>
                  <a:schemeClr val="accent2"/>
                </a:solidFill>
                <a:latin typeface="+mj-lt"/>
                <a:cs typeface="Arial"/>
                <a:hlinkClick r:id="rId3">
                  <a:extLst>
                    <a:ext uri="{A12FA001-AC4F-418D-AE19-62706E023703}">
                      <ahyp:hlinkClr xmlns:ahyp="http://schemas.microsoft.com/office/drawing/2018/hyperlinkcolor" val="tx"/>
                    </a:ext>
                  </a:extLst>
                </a:hlinkClick>
              </a:rPr>
              <a:t>Saija</a:t>
            </a:r>
            <a:r>
              <a:rPr lang="en-gb" sz="1800" b="0" i="0" u="none" baseline="0" dirty="0">
                <a:solidFill>
                  <a:schemeClr val="accent2"/>
                </a:solidFill>
                <a:latin typeface="+mj-lt"/>
                <a:cs typeface="Arial"/>
                <a:hlinkClick r:id="rId3">
                  <a:extLst>
                    <a:ext uri="{A12FA001-AC4F-418D-AE19-62706E023703}">
                      <ahyp:hlinkClr xmlns:ahyp="http://schemas.microsoft.com/office/drawing/2018/hyperlinkcolor" val="tx"/>
                    </a:ext>
                  </a:extLst>
                </a:hlinkClick>
              </a:rPr>
              <a:t> </a:t>
            </a:r>
            <a:r>
              <a:rPr lang="en-gb" sz="1800" b="0" i="0" u="none" baseline="0" dirty="0" err="1">
                <a:solidFill>
                  <a:schemeClr val="accent2"/>
                </a:solidFill>
                <a:latin typeface="+mj-lt"/>
                <a:cs typeface="Arial"/>
                <a:hlinkClick r:id="rId3">
                  <a:extLst>
                    <a:ext uri="{A12FA001-AC4F-418D-AE19-62706E023703}">
                      <ahyp:hlinkClr xmlns:ahyp="http://schemas.microsoft.com/office/drawing/2018/hyperlinkcolor" val="tx"/>
                    </a:ext>
                  </a:extLst>
                </a:hlinkClick>
              </a:rPr>
              <a:t>Karinkanta</a:t>
            </a:r>
            <a:r>
              <a:rPr lang="en-gb" sz="1800" b="0" i="0" u="none" baseline="0" dirty="0">
                <a:solidFill>
                  <a:schemeClr val="accent2"/>
                </a:solidFill>
                <a:latin typeface="+mj-lt"/>
                <a:cs typeface="Arial"/>
                <a:hlinkClick r:id="rId3">
                  <a:extLst>
                    <a:ext uri="{A12FA001-AC4F-418D-AE19-62706E023703}">
                      <ahyp:hlinkClr xmlns:ahyp="http://schemas.microsoft.com/office/drawing/2018/hyperlinkcolor" val="tx"/>
                    </a:ext>
                  </a:extLst>
                </a:hlinkClick>
              </a:rPr>
              <a:t>, UKK 	Institute (10 min)</a:t>
            </a:r>
            <a:endParaRPr lang="en-gb" sz="1800" dirty="0">
              <a:solidFill>
                <a:schemeClr val="accent2"/>
              </a:solidFill>
              <a:latin typeface="+mj-lt"/>
              <a:cs typeface="Arial"/>
            </a:endParaRPr>
          </a:p>
          <a:p>
            <a:pPr marL="0" lvl="0" indent="0" algn="l" defTabSz="342900" rtl="0" eaLnBrk="0" fontAlgn="base" hangingPunct="0">
              <a:lnSpc>
                <a:spcPct val="100000"/>
              </a:lnSpc>
              <a:spcBef>
                <a:spcPct val="20000"/>
              </a:spcBef>
              <a:spcAft>
                <a:spcPct val="0"/>
              </a:spcAft>
              <a:buClrTx/>
              <a:buNone/>
            </a:pPr>
            <a:endParaRPr lang="en-gb" sz="1800" dirty="0">
              <a:solidFill>
                <a:schemeClr val="accent2"/>
              </a:solidFill>
              <a:latin typeface="+mj-lt"/>
              <a:cs typeface="Arial"/>
            </a:endParaRPr>
          </a:p>
          <a:p>
            <a:pPr marL="0" lvl="0" indent="0" algn="l" defTabSz="342900" rtl="0" eaLnBrk="0" fontAlgn="base" hangingPunct="0">
              <a:lnSpc>
                <a:spcPct val="100000"/>
              </a:lnSpc>
              <a:spcBef>
                <a:spcPct val="20000"/>
              </a:spcBef>
              <a:spcAft>
                <a:spcPct val="0"/>
              </a:spcAft>
              <a:buClrTx/>
              <a:buNone/>
            </a:pPr>
            <a:r>
              <a:rPr lang="en-gb" sz="1800" b="0" i="0" u="none" baseline="0" dirty="0">
                <a:solidFill>
                  <a:schemeClr val="accent2"/>
                </a:solidFill>
                <a:latin typeface="+mj-lt"/>
                <a:cs typeface="Arial"/>
                <a:hlinkClick r:id="rId4">
                  <a:extLst>
                    <a:ext uri="{A12FA001-AC4F-418D-AE19-62706E023703}">
                      <ahyp:hlinkClr xmlns:ahyp="http://schemas.microsoft.com/office/drawing/2018/hyperlinkcolor" val="tx"/>
                    </a:ext>
                  </a:extLst>
                </a:hlinkClick>
              </a:rPr>
              <a:t>Physical activity recommendation for adults (18–64-year-olds)</a:t>
            </a:r>
            <a:endParaRPr lang="en-gb" sz="1800" dirty="0">
              <a:solidFill>
                <a:schemeClr val="accent2"/>
              </a:solidFill>
              <a:latin typeface="+mj-lt"/>
              <a:cs typeface="Arial"/>
              <a:hlinkClick r:id="rId5">
                <a:extLst>
                  <a:ext uri="{A12FA001-AC4F-418D-AE19-62706E023703}">
                    <ahyp:hlinkClr xmlns:ahyp="http://schemas.microsoft.com/office/drawing/2018/hyperlinkcolor" val="tx"/>
                  </a:ext>
                </a:extLst>
              </a:hlinkClick>
            </a:endParaRPr>
          </a:p>
          <a:p>
            <a:pPr marL="257175" lvl="0" indent="-257175" algn="l" defTabSz="342900" rtl="0" eaLnBrk="0" fontAlgn="base" hangingPunct="0">
              <a:lnSpc>
                <a:spcPct val="100000"/>
              </a:lnSpc>
              <a:spcBef>
                <a:spcPct val="20000"/>
              </a:spcBef>
              <a:spcAft>
                <a:spcPct val="0"/>
              </a:spcAft>
              <a:buClrTx/>
              <a:buFont typeface="Arial" panose="020B0604020202020204" pitchFamily="34" charset="0"/>
              <a:buChar char="•"/>
            </a:pPr>
            <a:r>
              <a:rPr lang="en-gb" sz="1800" b="0" i="0" u="none" baseline="0" dirty="0">
                <a:solidFill>
                  <a:schemeClr val="accent2"/>
                </a:solidFill>
                <a:latin typeface="+mj-lt"/>
                <a:cs typeface="Arial"/>
                <a:hlinkClick r:id="rId5">
                  <a:extLst>
                    <a:ext uri="{A12FA001-AC4F-418D-AE19-62706E023703}">
                      <ahyp:hlinkClr xmlns:ahyp="http://schemas.microsoft.com/office/drawing/2018/hyperlinkcolor" val="tx"/>
                    </a:ext>
                  </a:extLst>
                </a:hlinkClick>
              </a:rPr>
              <a:t>Video, physical activity recommendation for 18–64-year-olds. Minna </a:t>
            </a:r>
            <a:r>
              <a:rPr lang="en-gb" sz="1800" b="0" i="0" u="none" baseline="0" dirty="0" err="1">
                <a:solidFill>
                  <a:schemeClr val="accent2"/>
                </a:solidFill>
                <a:latin typeface="+mj-lt"/>
                <a:cs typeface="Arial"/>
                <a:hlinkClick r:id="rId5">
                  <a:extLst>
                    <a:ext uri="{A12FA001-AC4F-418D-AE19-62706E023703}">
                      <ahyp:hlinkClr xmlns:ahyp="http://schemas.microsoft.com/office/drawing/2018/hyperlinkcolor" val="tx"/>
                    </a:ext>
                  </a:extLst>
                </a:hlinkClick>
              </a:rPr>
              <a:t>Aittasalo</a:t>
            </a:r>
            <a:r>
              <a:rPr lang="en-gb" sz="1800" b="0" i="0" u="none" baseline="0" dirty="0">
                <a:solidFill>
                  <a:schemeClr val="accent2"/>
                </a:solidFill>
                <a:latin typeface="+mj-lt"/>
                <a:cs typeface="Arial"/>
                <a:hlinkClick r:id="rId5">
                  <a:extLst>
                    <a:ext uri="{A12FA001-AC4F-418D-AE19-62706E023703}">
                      <ahyp:hlinkClr xmlns:ahyp="http://schemas.microsoft.com/office/drawing/2018/hyperlinkcolor" val="tx"/>
                    </a:ext>
                  </a:extLst>
                </a:hlinkClick>
              </a:rPr>
              <a:t>, 	UKK 	Institute (15 min) </a:t>
            </a:r>
            <a:endParaRPr lang="en-gb" sz="1800" dirty="0">
              <a:solidFill>
                <a:schemeClr val="accent2"/>
              </a:solidFill>
              <a:latin typeface="+mj-lt"/>
              <a:cs typeface="Arial"/>
            </a:endParaRPr>
          </a:p>
          <a:p>
            <a:pPr marL="0" lvl="0" indent="0" algn="l" defTabSz="342900" rtl="0" eaLnBrk="0" fontAlgn="base" hangingPunct="0">
              <a:lnSpc>
                <a:spcPct val="100000"/>
              </a:lnSpc>
              <a:spcBef>
                <a:spcPct val="20000"/>
              </a:spcBef>
              <a:spcAft>
                <a:spcPct val="0"/>
              </a:spcAft>
              <a:buClrTx/>
              <a:buNone/>
            </a:pPr>
            <a:endParaRPr lang="en-gb" sz="1800" dirty="0">
              <a:solidFill>
                <a:schemeClr val="accent2"/>
              </a:solidFill>
              <a:latin typeface="+mj-lt"/>
              <a:cs typeface="Arial"/>
            </a:endParaRPr>
          </a:p>
          <a:p>
            <a:pPr marL="0" lvl="0" indent="0" algn="l" defTabSz="342900" rtl="0" eaLnBrk="0" fontAlgn="base" hangingPunct="0">
              <a:lnSpc>
                <a:spcPct val="100000"/>
              </a:lnSpc>
              <a:spcBef>
                <a:spcPct val="20000"/>
              </a:spcBef>
              <a:spcAft>
                <a:spcPct val="0"/>
              </a:spcAft>
              <a:buClrTx/>
              <a:buNone/>
            </a:pPr>
            <a:r>
              <a:rPr lang="en-gb" sz="1800" dirty="0">
                <a:solidFill>
                  <a:schemeClr val="accent2"/>
                </a:solidFill>
                <a:latin typeface="+mj-lt"/>
                <a:cs typeface="Arial"/>
                <a:hlinkClick r:id="rId6">
                  <a:extLst>
                    <a:ext uri="{A12FA001-AC4F-418D-AE19-62706E023703}">
                      <ahyp:hlinkClr xmlns:ahyp="http://schemas.microsoft.com/office/drawing/2018/hyperlinkcolor" val="tx"/>
                    </a:ext>
                  </a:extLst>
                </a:hlinkClick>
              </a:rPr>
              <a:t>Physical activity recommendations for c</a:t>
            </a:r>
            <a:r>
              <a:rPr lang="en-gb" sz="1800" b="0" i="0" u="none" baseline="0" dirty="0">
                <a:solidFill>
                  <a:schemeClr val="accent2"/>
                </a:solidFill>
                <a:latin typeface="+mj-lt"/>
                <a:cs typeface="Arial"/>
                <a:hlinkClick r:id="rId6">
                  <a:extLst>
                    <a:ext uri="{A12FA001-AC4F-418D-AE19-62706E023703}">
                      <ahyp:hlinkClr xmlns:ahyp="http://schemas.microsoft.com/office/drawing/2018/hyperlinkcolor" val="tx"/>
                    </a:ext>
                  </a:extLst>
                </a:hlinkClick>
              </a:rPr>
              <a:t>hildren and adolescents </a:t>
            </a:r>
            <a:endParaRPr lang="en-gb" sz="1800" dirty="0">
              <a:solidFill>
                <a:schemeClr val="accent2"/>
              </a:solidFill>
              <a:latin typeface="+mj-lt"/>
              <a:cs typeface="Arial"/>
            </a:endParaRPr>
          </a:p>
          <a:p>
            <a:pPr marL="0" lvl="0" indent="0" algn="l" defTabSz="342900" rtl="0" eaLnBrk="0" fontAlgn="base" hangingPunct="0">
              <a:lnSpc>
                <a:spcPct val="100000"/>
              </a:lnSpc>
              <a:spcBef>
                <a:spcPct val="20000"/>
              </a:spcBef>
              <a:spcAft>
                <a:spcPct val="0"/>
              </a:spcAft>
              <a:buClrTx/>
              <a:buNone/>
            </a:pPr>
            <a:endParaRPr lang="en-gb" sz="1800" dirty="0">
              <a:solidFill>
                <a:schemeClr val="accent2"/>
              </a:solidFill>
              <a:latin typeface="+mj-lt"/>
              <a:cs typeface="Arial"/>
            </a:endParaRPr>
          </a:p>
          <a:p>
            <a:pPr marL="0" lvl="0" indent="0" algn="l" defTabSz="342900" rtl="0" eaLnBrk="0" fontAlgn="base" hangingPunct="0">
              <a:lnSpc>
                <a:spcPct val="100000"/>
              </a:lnSpc>
              <a:spcBef>
                <a:spcPct val="20000"/>
              </a:spcBef>
              <a:spcAft>
                <a:spcPct val="0"/>
              </a:spcAft>
              <a:buClrTx/>
              <a:buNone/>
            </a:pPr>
            <a:r>
              <a:rPr lang="en-gb" sz="1800" b="0" i="0" u="none" baseline="0" dirty="0">
                <a:solidFill>
                  <a:schemeClr val="accent2"/>
                </a:solidFill>
                <a:latin typeface="+mj-lt"/>
                <a:cs typeface="Arial"/>
                <a:hlinkClick r:id="rId7">
                  <a:extLst>
                    <a:ext uri="{A12FA001-AC4F-418D-AE19-62706E023703}">
                      <ahyp:hlinkClr xmlns:ahyp="http://schemas.microsoft.com/office/drawing/2018/hyperlinkcolor" val="tx"/>
                    </a:ext>
                  </a:extLst>
                </a:hlinkClick>
              </a:rPr>
              <a:t>Physical activity recommendation for adults with functional limitations</a:t>
            </a:r>
          </a:p>
          <a:p>
            <a:pPr marL="0" lvl="0" indent="0" algn="l" defTabSz="342900" rtl="0" eaLnBrk="0" fontAlgn="base" hangingPunct="0">
              <a:lnSpc>
                <a:spcPct val="100000"/>
              </a:lnSpc>
              <a:spcBef>
                <a:spcPct val="20000"/>
              </a:spcBef>
              <a:spcAft>
                <a:spcPct val="0"/>
              </a:spcAft>
              <a:buClrTx/>
              <a:buNone/>
            </a:pPr>
            <a:endParaRPr lang="en-GB" sz="1800" dirty="0">
              <a:solidFill>
                <a:schemeClr val="accent2"/>
              </a:solidFill>
              <a:latin typeface="+mj-lt"/>
              <a:cs typeface="Arial"/>
              <a:hlinkClick r:id="rId7">
                <a:extLst>
                  <a:ext uri="{A12FA001-AC4F-418D-AE19-62706E023703}">
                    <ahyp:hlinkClr xmlns:ahyp="http://schemas.microsoft.com/office/drawing/2018/hyperlinkcolor" val="tx"/>
                  </a:ext>
                </a:extLst>
              </a:hlinkClick>
            </a:endParaRPr>
          </a:p>
          <a:p>
            <a:pPr marL="0" lvl="0" indent="0" algn="l" defTabSz="342900" rtl="0" eaLnBrk="0" fontAlgn="base" hangingPunct="0">
              <a:lnSpc>
                <a:spcPct val="100000"/>
              </a:lnSpc>
              <a:spcBef>
                <a:spcPct val="20000"/>
              </a:spcBef>
              <a:spcAft>
                <a:spcPct val="0"/>
              </a:spcAft>
              <a:buClrTx/>
              <a:buNone/>
            </a:pPr>
            <a:r>
              <a:rPr lang="en-GB" sz="1800" dirty="0">
                <a:solidFill>
                  <a:schemeClr val="accent2"/>
                </a:solidFill>
                <a:latin typeface="+mj-lt"/>
                <a:cs typeface="Arial"/>
                <a:hlinkClick r:id="rId8">
                  <a:extLst>
                    <a:ext uri="{A12FA001-AC4F-418D-AE19-62706E023703}">
                      <ahyp:hlinkClr xmlns:ahyp="http://schemas.microsoft.com/office/drawing/2018/hyperlinkcolor" val="tx"/>
                    </a:ext>
                  </a:extLst>
                </a:hlinkClick>
              </a:rPr>
              <a:t>Strength in Old Age – Effective Model for Healthy Exercise </a:t>
            </a:r>
            <a:r>
              <a:rPr lang="en-gb" sz="1800" b="0" i="0" u="none" baseline="0" dirty="0">
                <a:solidFill>
                  <a:schemeClr val="accent2"/>
                </a:solidFill>
                <a:latin typeface="+mj-lt"/>
                <a:cs typeface="Arial"/>
                <a:hlinkClick r:id="rId8">
                  <a:extLst>
                    <a:ext uri="{A12FA001-AC4F-418D-AE19-62706E023703}">
                      <ahyp:hlinkClr xmlns:ahyp="http://schemas.microsoft.com/office/drawing/2018/hyperlinkcolor" val="tx"/>
                    </a:ext>
                  </a:extLst>
                </a:hlinkClick>
              </a:rPr>
              <a:t> </a:t>
            </a:r>
            <a:endParaRPr lang="en-gb" sz="1800" dirty="0">
              <a:solidFill>
                <a:schemeClr val="accent2"/>
              </a:solidFill>
              <a:latin typeface="+mj-lt"/>
              <a:cs typeface="Arial"/>
            </a:endParaRPr>
          </a:p>
        </p:txBody>
      </p:sp>
      <p:sp>
        <p:nvSpPr>
          <p:cNvPr id="4" name="Footer Placeholder 3">
            <a:extLst>
              <a:ext uri="{FF2B5EF4-FFF2-40B4-BE49-F238E27FC236}">
                <a16:creationId xmlns:a16="http://schemas.microsoft.com/office/drawing/2014/main" id="{DCF2F64E-82CA-4617-8838-87F58E19848D}"/>
              </a:ext>
            </a:extLst>
          </p:cNvPr>
          <p:cNvSpPr>
            <a:spLocks noGrp="1"/>
          </p:cNvSpPr>
          <p:nvPr>
            <p:ph type="ftr" sz="quarter" idx="11"/>
          </p:nvPr>
        </p:nvSpPr>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41F05B88-34D0-4C8E-944C-350E32960C89}"/>
              </a:ext>
            </a:extLst>
          </p:cNvPr>
          <p:cNvSpPr>
            <a:spLocks noGrp="1"/>
          </p:cNvSpPr>
          <p:nvPr>
            <p:ph type="sldNum" sz="quarter" idx="12"/>
          </p:nvPr>
        </p:nvSpPr>
        <p:spPr/>
        <p:txBody>
          <a:bodyPr/>
          <a:lstStyle/>
          <a:p>
            <a:pPr algn="r" rtl="0"/>
            <a:fld id="{3EC19665-757B-4082-B394-D86A0A1D74C0}" type="slidenum">
              <a:rPr/>
              <a:t>10</a:t>
            </a:fld>
            <a:endParaRPr lang="en-gb"/>
          </a:p>
        </p:txBody>
      </p:sp>
    </p:spTree>
    <p:extLst>
      <p:ext uri="{BB962C8B-B14F-4D97-AF65-F5344CB8AC3E}">
        <p14:creationId xmlns:p14="http://schemas.microsoft.com/office/powerpoint/2010/main" val="309040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83F7432-F22E-4E26-8307-A1782D7E6E64}"/>
              </a:ext>
            </a:extLst>
          </p:cNvPr>
          <p:cNvSpPr>
            <a:spLocks noGrp="1"/>
          </p:cNvSpPr>
          <p:nvPr>
            <p:ph idx="1"/>
          </p:nvPr>
        </p:nvSpPr>
        <p:spPr>
          <a:xfrm>
            <a:off x="252920" y="2407298"/>
            <a:ext cx="2947482" cy="3498980"/>
          </a:xfrm>
        </p:spPr>
        <p:txBody>
          <a:bodyPr anchor="t">
            <a:normAutofit/>
          </a:bodyPr>
          <a:lstStyle/>
          <a:p>
            <a:pPr marL="0" indent="0">
              <a:buNone/>
            </a:pPr>
            <a:r>
              <a:rPr lang="en-gb" sz="3200" b="1" dirty="0">
                <a:solidFill>
                  <a:schemeClr val="bg1"/>
                </a:solidFill>
                <a:hlinkClick r:id="rId3">
                  <a:extLst>
                    <a:ext uri="{A12FA001-AC4F-418D-AE19-62706E023703}">
                      <ahyp:hlinkClr xmlns:ahyp="http://schemas.microsoft.com/office/drawing/2018/hyperlinkcolor" val="tx"/>
                    </a:ext>
                  </a:extLst>
                </a:hlinkClick>
              </a:rPr>
              <a:t>Strenght in Old Age</a:t>
            </a:r>
            <a:endParaRPr lang="en-gb" sz="3200" b="1" dirty="0">
              <a:solidFill>
                <a:schemeClr val="bg1"/>
              </a:solidFill>
            </a:endParaRPr>
          </a:p>
        </p:txBody>
      </p:sp>
      <p:pic>
        <p:nvPicPr>
          <p:cNvPr id="6" name="Content Placeholder 3">
            <a:extLst>
              <a:ext uri="{FF2B5EF4-FFF2-40B4-BE49-F238E27FC236}">
                <a16:creationId xmlns:a16="http://schemas.microsoft.com/office/drawing/2014/main" id="{6E730053-BFE7-444F-AA41-8A4F762C9DBB}"/>
              </a:ext>
            </a:extLst>
          </p:cNvPr>
          <p:cNvPicPr>
            <a:picLocks noChangeAspect="1"/>
          </p:cNvPicPr>
          <p:nvPr/>
        </p:nvPicPr>
        <p:blipFill rotWithShape="1">
          <a:blip r:embed="rId4">
            <a:extLst>
              <a:ext uri="{28A0092B-C50C-407E-A947-70E740481C1C}">
                <a14:useLocalDpi xmlns:a14="http://schemas.microsoft.com/office/drawing/2010/main" val="0"/>
              </a:ext>
            </a:extLst>
          </a:blip>
          <a:srcRect r="5233" b="2"/>
          <a:stretch/>
        </p:blipFill>
        <p:spPr>
          <a:xfrm>
            <a:off x="3778897" y="758952"/>
            <a:ext cx="7772401" cy="5330952"/>
          </a:xfrm>
          <a:prstGeom prst="rect">
            <a:avLst/>
          </a:prstGeom>
        </p:spPr>
      </p:pic>
      <p:sp>
        <p:nvSpPr>
          <p:cNvPr id="4" name="Footer Placeholder 3">
            <a:extLst>
              <a:ext uri="{FF2B5EF4-FFF2-40B4-BE49-F238E27FC236}">
                <a16:creationId xmlns:a16="http://schemas.microsoft.com/office/drawing/2014/main" id="{54E98637-288C-4478-8426-05C78B0338CB}"/>
              </a:ext>
            </a:extLst>
          </p:cNvPr>
          <p:cNvSpPr>
            <a:spLocks noGrp="1"/>
          </p:cNvSpPr>
          <p:nvPr>
            <p:ph type="ftr" sz="quarter" idx="11"/>
          </p:nvPr>
        </p:nvSpPr>
        <p:spPr>
          <a:xfrm>
            <a:off x="3869268" y="6356350"/>
            <a:ext cx="5911517" cy="365125"/>
          </a:xfrm>
        </p:spPr>
        <p:txBody>
          <a:bodyPr vert="horz" lIns="91440" tIns="45720" rIns="91440" bIns="45720" rtlCol="0">
            <a:normAutofit/>
          </a:bodyPr>
          <a:lstStyle/>
          <a:p>
            <a:pPr algn="l" rtl="0">
              <a:spcAft>
                <a:spcPts val="600"/>
              </a:spcAft>
            </a:pPr>
            <a:r>
              <a:rPr lang="en-gb" b="0" i="0" u="none" kern="1200" baseline="0">
                <a:latin typeface="+mn-lt"/>
                <a:ea typeface="+mn-ea"/>
                <a:cs typeface="+mn-cs"/>
              </a:rPr>
              <a:t>Home safety coaching, photo: Thomas Broumand</a:t>
            </a:r>
            <a:endParaRPr lang="en-gb" kern="1200">
              <a:latin typeface="+mn-lt"/>
              <a:ea typeface="+mn-ea"/>
              <a:cs typeface="+mn-cs"/>
            </a:endParaRPr>
          </a:p>
        </p:txBody>
      </p:sp>
      <p:sp>
        <p:nvSpPr>
          <p:cNvPr id="5" name="Slide Number Placeholder 4">
            <a:extLst>
              <a:ext uri="{FF2B5EF4-FFF2-40B4-BE49-F238E27FC236}">
                <a16:creationId xmlns:a16="http://schemas.microsoft.com/office/drawing/2014/main" id="{3DC01D8D-E5C1-4A89-A2BA-C6F13A9483CD}"/>
              </a:ext>
            </a:extLst>
          </p:cNvPr>
          <p:cNvSpPr>
            <a:spLocks noGrp="1"/>
          </p:cNvSpPr>
          <p:nvPr>
            <p:ph type="sldNum" sz="quarter" idx="12"/>
          </p:nvPr>
        </p:nvSpPr>
        <p:spPr>
          <a:xfrm>
            <a:off x="10634135" y="6356350"/>
            <a:ext cx="1530927" cy="365125"/>
          </a:xfrm>
        </p:spPr>
        <p:txBody>
          <a:bodyPr vert="horz" lIns="91440" tIns="45720" rIns="91440" bIns="45720" rtlCol="0">
            <a:normAutofit/>
          </a:bodyPr>
          <a:lstStyle/>
          <a:p>
            <a:pPr algn="r" rtl="0">
              <a:spcAft>
                <a:spcPts val="600"/>
              </a:spcAft>
            </a:pPr>
            <a:fld id="{3EC19665-757B-4082-B394-D86A0A1D74C0}" type="slidenum">
              <a:rPr/>
              <a:pPr>
                <a:spcAft>
                  <a:spcPts val="600"/>
                </a:spcAft>
              </a:pPr>
              <a:t>11</a:t>
            </a:fld>
            <a:endParaRPr lang="en-gb"/>
          </a:p>
        </p:txBody>
      </p:sp>
    </p:spTree>
    <p:extLst>
      <p:ext uri="{BB962C8B-B14F-4D97-AF65-F5344CB8AC3E}">
        <p14:creationId xmlns:p14="http://schemas.microsoft.com/office/powerpoint/2010/main" val="71798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14942-99CF-48CB-9A22-89B974258884}"/>
              </a:ext>
            </a:extLst>
          </p:cNvPr>
          <p:cNvSpPr>
            <a:spLocks noGrp="1"/>
          </p:cNvSpPr>
          <p:nvPr>
            <p:ph type="title"/>
          </p:nvPr>
        </p:nvSpPr>
        <p:spPr>
          <a:xfrm>
            <a:off x="252919" y="1123837"/>
            <a:ext cx="3059624" cy="4601183"/>
          </a:xfrm>
        </p:spPr>
        <p:txBody>
          <a:bodyPr>
            <a:normAutofit/>
          </a:bodyPr>
          <a:lstStyle/>
          <a:p>
            <a:pPr algn="l" rtl="0"/>
            <a:r>
              <a:rPr lang="en-gb" sz="3200" b="1" i="0" u="none" baseline="0" dirty="0"/>
              <a:t>Assistive everyday technology</a:t>
            </a:r>
          </a:p>
        </p:txBody>
      </p:sp>
      <p:sp>
        <p:nvSpPr>
          <p:cNvPr id="3" name="Content Placeholder 2">
            <a:extLst>
              <a:ext uri="{FF2B5EF4-FFF2-40B4-BE49-F238E27FC236}">
                <a16:creationId xmlns:a16="http://schemas.microsoft.com/office/drawing/2014/main" id="{CE2656C7-19F1-48FE-99D4-29EEF987E44A}"/>
              </a:ext>
            </a:extLst>
          </p:cNvPr>
          <p:cNvSpPr>
            <a:spLocks noGrp="1"/>
          </p:cNvSpPr>
          <p:nvPr>
            <p:ph idx="1"/>
          </p:nvPr>
        </p:nvSpPr>
        <p:spPr/>
        <p:txBody>
          <a:bodyPr/>
          <a:lstStyle/>
          <a:p>
            <a:pPr marL="0" lvl="0" indent="0" algn="l" defTabSz="342900" rtl="0" fontAlgn="base">
              <a:lnSpc>
                <a:spcPct val="150000"/>
              </a:lnSpc>
              <a:spcBef>
                <a:spcPts val="0"/>
              </a:spcBef>
              <a:spcAft>
                <a:spcPct val="0"/>
              </a:spcAft>
              <a:buClrTx/>
              <a:buNone/>
            </a:pPr>
            <a:r>
              <a:rPr lang="en-gb" sz="1800" b="0" i="0" u="none" baseline="0" dirty="0">
                <a:solidFill>
                  <a:schemeClr val="accent2"/>
                </a:solidFill>
                <a:cs typeface="Arial" panose="020B0604020202020204" pitchFamily="34" charset="0"/>
                <a:hlinkClick r:id="rId2">
                  <a:extLst>
                    <a:ext uri="{A12FA001-AC4F-418D-AE19-62706E023703}">
                      <ahyp:hlinkClr xmlns:ahyp="http://schemas.microsoft.com/office/drawing/2018/hyperlinkcolor" val="tx"/>
                    </a:ext>
                  </a:extLst>
                </a:hlinkClick>
              </a:rPr>
              <a:t>Instruction videos for assistive everyday technology tools </a:t>
            </a:r>
            <a:endParaRPr lang="en-gb" altLang="fi-FI" sz="1800" dirty="0">
              <a:solidFill>
                <a:schemeClr val="accent2"/>
              </a:solidFill>
              <a:cs typeface="Arial" panose="020B0604020202020204" pitchFamily="34" charset="0"/>
            </a:endParaRPr>
          </a:p>
          <a:p>
            <a:pPr marL="0" lvl="0" indent="0" algn="l" defTabSz="342900" rtl="0" fontAlgn="base">
              <a:lnSpc>
                <a:spcPct val="100000"/>
              </a:lnSpc>
              <a:spcBef>
                <a:spcPts val="0"/>
              </a:spcBef>
              <a:spcAft>
                <a:spcPct val="0"/>
              </a:spcAft>
              <a:buClrTx/>
              <a:buNone/>
            </a:pPr>
            <a:r>
              <a:rPr lang="en-gb" sz="1800" b="0" i="0" u="none" baseline="0" dirty="0">
                <a:solidFill>
                  <a:schemeClr val="accent2"/>
                </a:solidFill>
                <a:cs typeface="Arial"/>
                <a:hlinkClick r:id="rId3">
                  <a:extLst>
                    <a:ext uri="{A12FA001-AC4F-418D-AE19-62706E023703}">
                      <ahyp:hlinkClr xmlns:ahyp="http://schemas.microsoft.com/office/drawing/2018/hyperlinkcolor" val="tx"/>
                    </a:ext>
                  </a:extLst>
                </a:hlinkClick>
              </a:rPr>
              <a:t>All repair advice videos</a:t>
            </a:r>
            <a:endParaRPr lang="en-gb" sz="1800" dirty="0">
              <a:solidFill>
                <a:schemeClr val="accent2"/>
              </a:solidFill>
              <a:cs typeface="Arial"/>
            </a:endParaRPr>
          </a:p>
          <a:p>
            <a:pPr marL="857250" lvl="2" indent="-171450" algn="l" defTabSz="342900" rtl="0" fontAlgn="base">
              <a:lnSpc>
                <a:spcPct val="100000"/>
              </a:lnSpc>
              <a:spcBef>
                <a:spcPts val="0"/>
              </a:spcBef>
              <a:spcAft>
                <a:spcPct val="0"/>
              </a:spcAft>
              <a:buClrTx/>
              <a:buFont typeface="Arial" panose="020B0604020202020204" pitchFamily="34" charset="0"/>
              <a:buChar char="•"/>
            </a:pPr>
            <a:r>
              <a:rPr lang="en-gb" sz="1800" b="0" i="0" u="none" baseline="0" dirty="0">
                <a:cs typeface="Arial" panose="020B0604020202020204" pitchFamily="34" charset="0"/>
              </a:rPr>
              <a:t>Smoke alarm installation, stove alarm, can openers, communicators, etc. to help with everyday life</a:t>
            </a:r>
          </a:p>
          <a:p>
            <a:pPr marL="0" lvl="0" indent="0" algn="l" defTabSz="342900" rtl="0" eaLnBrk="0" fontAlgn="base" hangingPunct="0">
              <a:lnSpc>
                <a:spcPct val="100000"/>
              </a:lnSpc>
              <a:spcBef>
                <a:spcPts val="0"/>
              </a:spcBef>
              <a:spcAft>
                <a:spcPct val="0"/>
              </a:spcAft>
              <a:buClrTx/>
              <a:buNone/>
            </a:pPr>
            <a:endParaRPr lang="en-gb" sz="1800" dirty="0">
              <a:solidFill>
                <a:schemeClr val="accent2"/>
              </a:solidFill>
              <a:cs typeface="Arial"/>
            </a:endParaRPr>
          </a:p>
          <a:p>
            <a:pPr marL="0" lvl="0" indent="0" algn="l" defTabSz="342900" rtl="0" eaLnBrk="0" fontAlgn="base" hangingPunct="0">
              <a:lnSpc>
                <a:spcPct val="100000"/>
              </a:lnSpc>
              <a:spcBef>
                <a:spcPts val="0"/>
              </a:spcBef>
              <a:spcAft>
                <a:spcPct val="0"/>
              </a:spcAft>
              <a:buClrTx/>
              <a:buNone/>
            </a:pPr>
            <a:r>
              <a:rPr lang="en-gb" sz="1800" b="0" i="0" u="none" baseline="0" dirty="0">
                <a:solidFill>
                  <a:schemeClr val="accent2"/>
                </a:solidFill>
                <a:cs typeface="Arial"/>
                <a:hlinkClick r:id="rId4">
                  <a:extLst>
                    <a:ext uri="{A12FA001-AC4F-418D-AE19-62706E023703}">
                      <ahyp:hlinkClr xmlns:ahyp="http://schemas.microsoft.com/office/drawing/2018/hyperlinkcolor" val="tx"/>
                    </a:ext>
                  </a:extLst>
                </a:hlinkClick>
              </a:rPr>
              <a:t>Finnish Association for the Welfare of Older People</a:t>
            </a:r>
            <a:endParaRPr lang="en-gb" sz="1800" b="0" i="0" u="none" baseline="0" dirty="0">
              <a:solidFill>
                <a:schemeClr val="accent2"/>
              </a:solidFill>
              <a:cs typeface="Arial"/>
            </a:endParaRPr>
          </a:p>
          <a:p>
            <a:pPr marL="0" lvl="0" indent="0" algn="l" defTabSz="342900" rtl="0" eaLnBrk="0" fontAlgn="base" hangingPunct="0">
              <a:lnSpc>
                <a:spcPct val="100000"/>
              </a:lnSpc>
              <a:spcBef>
                <a:spcPts val="0"/>
              </a:spcBef>
              <a:spcAft>
                <a:spcPct val="0"/>
              </a:spcAft>
              <a:buClrTx/>
              <a:buNone/>
            </a:pPr>
            <a:endParaRPr lang="en-gb" sz="1800" b="0" i="0" u="none" baseline="0" dirty="0">
              <a:solidFill>
                <a:schemeClr val="accent2"/>
              </a:solidFill>
              <a:cs typeface="Arial"/>
            </a:endParaRPr>
          </a:p>
          <a:p>
            <a:pPr marL="0" lvl="0" indent="0" algn="l" defTabSz="342900" rtl="0" eaLnBrk="0" fontAlgn="base" hangingPunct="0">
              <a:lnSpc>
                <a:spcPct val="100000"/>
              </a:lnSpc>
              <a:spcBef>
                <a:spcPts val="0"/>
              </a:spcBef>
              <a:spcAft>
                <a:spcPct val="0"/>
              </a:spcAft>
              <a:buClrTx/>
              <a:buNone/>
            </a:pPr>
            <a:r>
              <a:rPr lang="en-GB" sz="1800" dirty="0">
                <a:solidFill>
                  <a:schemeClr val="accent2"/>
                </a:solidFill>
                <a:cs typeface="Arial"/>
                <a:hlinkClick r:id="rId5">
                  <a:extLst>
                    <a:ext uri="{A12FA001-AC4F-418D-AE19-62706E023703}">
                      <ahyp:hlinkClr xmlns:ahyp="http://schemas.microsoft.com/office/drawing/2018/hyperlinkcolor" val="tx"/>
                    </a:ext>
                  </a:extLst>
                </a:hlinkClick>
              </a:rPr>
              <a:t>SeniorSurf</a:t>
            </a:r>
            <a:endParaRPr lang="en-gb" sz="1800" b="0" i="0" u="none" baseline="0" dirty="0">
              <a:solidFill>
                <a:schemeClr val="accent2"/>
              </a:solidFill>
              <a:cs typeface="Arial"/>
              <a:hlinkClick r:id="rId6">
                <a:extLst>
                  <a:ext uri="{A12FA001-AC4F-418D-AE19-62706E023703}">
                    <ahyp:hlinkClr xmlns:ahyp="http://schemas.microsoft.com/office/drawing/2018/hyperlinkcolor" val="tx"/>
                  </a:ext>
                </a:extLst>
              </a:hlinkClick>
            </a:endParaRPr>
          </a:p>
          <a:p>
            <a:pPr marL="0" lvl="0" indent="0" algn="l" defTabSz="342900" rtl="0" eaLnBrk="0" fontAlgn="base" hangingPunct="0">
              <a:lnSpc>
                <a:spcPct val="100000"/>
              </a:lnSpc>
              <a:spcBef>
                <a:spcPts val="0"/>
              </a:spcBef>
              <a:spcAft>
                <a:spcPct val="0"/>
              </a:spcAft>
              <a:buClrTx/>
              <a:buNone/>
            </a:pPr>
            <a:endParaRPr lang="en-gb" sz="1800" dirty="0">
              <a:solidFill>
                <a:schemeClr val="accent2"/>
              </a:solidFill>
              <a:cs typeface="Arial"/>
            </a:endParaRPr>
          </a:p>
          <a:p>
            <a:pPr marL="0" lvl="0" indent="0" algn="l" defTabSz="342900" rtl="0" eaLnBrk="0" fontAlgn="base" hangingPunct="0">
              <a:lnSpc>
                <a:spcPct val="100000"/>
              </a:lnSpc>
              <a:spcBef>
                <a:spcPts val="0"/>
              </a:spcBef>
              <a:spcAft>
                <a:spcPct val="0"/>
              </a:spcAft>
              <a:buClrTx/>
              <a:buNone/>
            </a:pPr>
            <a:r>
              <a:rPr lang="en-gb" sz="1800" b="0" i="0" u="none" baseline="0" dirty="0">
                <a:solidFill>
                  <a:schemeClr val="accent2"/>
                </a:solidFill>
                <a:cs typeface="Arial"/>
                <a:hlinkClick r:id="rId7">
                  <a:extLst>
                    <a:ext uri="{A12FA001-AC4F-418D-AE19-62706E023703}">
                      <ahyp:hlinkClr xmlns:ahyp="http://schemas.microsoft.com/office/drawing/2018/hyperlinkcolor" val="tx"/>
                    </a:ext>
                  </a:extLst>
                </a:hlinkClick>
              </a:rPr>
              <a:t>VALLI </a:t>
            </a:r>
            <a:r>
              <a:rPr lang="en-gb" sz="1800" b="0" i="0" u="none" baseline="0" dirty="0" err="1">
                <a:solidFill>
                  <a:schemeClr val="accent2"/>
                </a:solidFill>
                <a:cs typeface="Arial"/>
                <a:hlinkClick r:id="rId7">
                  <a:extLst>
                    <a:ext uri="{A12FA001-AC4F-418D-AE19-62706E023703}">
                      <ahyp:hlinkClr xmlns:ahyp="http://schemas.microsoft.com/office/drawing/2018/hyperlinkcolor" val="tx"/>
                    </a:ext>
                  </a:extLst>
                </a:hlinkClick>
              </a:rPr>
              <a:t>Gerontechnology</a:t>
            </a:r>
            <a:r>
              <a:rPr lang="en-gb" sz="1800" b="0" i="0" u="none" baseline="0" dirty="0">
                <a:solidFill>
                  <a:schemeClr val="accent2"/>
                </a:solidFill>
                <a:cs typeface="Arial"/>
                <a:hlinkClick r:id="rId7">
                  <a:extLst>
                    <a:ext uri="{A12FA001-AC4F-418D-AE19-62706E023703}">
                      <ahyp:hlinkClr xmlns:ahyp="http://schemas.microsoft.com/office/drawing/2018/hyperlinkcolor" val="tx"/>
                    </a:ext>
                  </a:extLst>
                </a:hlinkClick>
              </a:rPr>
              <a:t> Centre, guides and research data </a:t>
            </a:r>
            <a:endParaRPr lang="en-gb" sz="1800" dirty="0">
              <a:solidFill>
                <a:schemeClr val="accent2"/>
              </a:solidFill>
              <a:cs typeface="Arial"/>
            </a:endParaRPr>
          </a:p>
          <a:p>
            <a:pPr marL="0" lvl="0" indent="0" algn="l" defTabSz="342900" rtl="0" eaLnBrk="0" fontAlgn="base" hangingPunct="0">
              <a:lnSpc>
                <a:spcPct val="100000"/>
              </a:lnSpc>
              <a:spcBef>
                <a:spcPts val="0"/>
              </a:spcBef>
              <a:spcAft>
                <a:spcPct val="0"/>
              </a:spcAft>
              <a:buClrTx/>
              <a:buNone/>
            </a:pPr>
            <a:endParaRPr lang="en-gb" sz="1800" dirty="0">
              <a:solidFill>
                <a:schemeClr val="accent2"/>
              </a:solidFill>
              <a:cs typeface="Arial"/>
            </a:endParaRPr>
          </a:p>
          <a:p>
            <a:pPr marL="0" lvl="0" indent="0" algn="l" defTabSz="342900" rtl="0" eaLnBrk="0" fontAlgn="base" hangingPunct="0">
              <a:lnSpc>
                <a:spcPct val="100000"/>
              </a:lnSpc>
              <a:spcBef>
                <a:spcPts val="0"/>
              </a:spcBef>
              <a:spcAft>
                <a:spcPct val="0"/>
              </a:spcAft>
              <a:buClrTx/>
              <a:buNone/>
            </a:pPr>
            <a:r>
              <a:rPr lang="en-gb" sz="1800" b="0" i="0" u="none" baseline="0" dirty="0">
                <a:solidFill>
                  <a:schemeClr val="accent2"/>
                </a:solidFill>
                <a:cs typeface="Arial"/>
                <a:hlinkClick r:id="rId8">
                  <a:extLst>
                    <a:ext uri="{A12FA001-AC4F-418D-AE19-62706E023703}">
                      <ahyp:hlinkClr xmlns:ahyp="http://schemas.microsoft.com/office/drawing/2018/hyperlinkcolor" val="tx"/>
                    </a:ext>
                  </a:extLst>
                </a:hlinkClick>
              </a:rPr>
              <a:t>Ministry of the Interior 2019. Update of the Action Plan — A Safe and Secure Life for the Elderly</a:t>
            </a:r>
            <a:endParaRPr lang="en-gb" sz="1800" dirty="0">
              <a:solidFill>
                <a:schemeClr val="accent2"/>
              </a:solidFill>
              <a:cs typeface="Arial"/>
            </a:endParaRPr>
          </a:p>
          <a:p>
            <a:pPr marL="0" lvl="0" indent="0" algn="l" defTabSz="342900" rtl="0" eaLnBrk="0" fontAlgn="base" hangingPunct="0">
              <a:lnSpc>
                <a:spcPct val="100000"/>
              </a:lnSpc>
              <a:spcBef>
                <a:spcPts val="0"/>
              </a:spcBef>
              <a:spcAft>
                <a:spcPct val="0"/>
              </a:spcAft>
              <a:buClrTx/>
              <a:buNone/>
            </a:pPr>
            <a:endParaRPr lang="en-gb" sz="1800" dirty="0">
              <a:solidFill>
                <a:schemeClr val="accent2"/>
              </a:solidFill>
              <a:cs typeface="Arial"/>
            </a:endParaRPr>
          </a:p>
          <a:p>
            <a:pPr marL="0" lvl="0" indent="0" algn="l" defTabSz="342900" rtl="0" eaLnBrk="0" fontAlgn="base" hangingPunct="0">
              <a:lnSpc>
                <a:spcPct val="100000"/>
              </a:lnSpc>
              <a:spcBef>
                <a:spcPts val="0"/>
              </a:spcBef>
              <a:spcAft>
                <a:spcPct val="0"/>
              </a:spcAft>
              <a:buClrTx/>
              <a:buNone/>
            </a:pPr>
            <a:r>
              <a:rPr lang="en-gb" sz="1800" b="0" i="0" u="none" baseline="0" dirty="0">
                <a:solidFill>
                  <a:schemeClr val="accent2"/>
                </a:solidFill>
                <a:cs typeface="Arial" panose="020B0604020202020204" pitchFamily="34" charset="0"/>
                <a:hlinkClick r:id="rId9">
                  <a:extLst>
                    <a:ext uri="{A12FA001-AC4F-418D-AE19-62706E023703}">
                      <ahyp:hlinkClr xmlns:ahyp="http://schemas.microsoft.com/office/drawing/2018/hyperlinkcolor" val="tx"/>
                    </a:ext>
                  </a:extLst>
                </a:hlinkClick>
              </a:rPr>
              <a:t>Safe Years guide </a:t>
            </a:r>
            <a:r>
              <a:rPr lang="en-gb" sz="1800" b="0" i="0" u="none" baseline="0" dirty="0">
                <a:cs typeface="Arial" panose="020B0604020202020204" pitchFamily="34" charset="0"/>
              </a:rPr>
              <a:t>(in Finnish, Swedish, English and easy Finnish)</a:t>
            </a:r>
          </a:p>
          <a:p>
            <a:endParaRPr lang="en-gb" dirty="0"/>
          </a:p>
        </p:txBody>
      </p:sp>
      <p:sp>
        <p:nvSpPr>
          <p:cNvPr id="4" name="Footer Placeholder 3">
            <a:extLst>
              <a:ext uri="{FF2B5EF4-FFF2-40B4-BE49-F238E27FC236}">
                <a16:creationId xmlns:a16="http://schemas.microsoft.com/office/drawing/2014/main" id="{5EA1D083-D973-4885-BB24-087A911FFCD1}"/>
              </a:ext>
            </a:extLst>
          </p:cNvPr>
          <p:cNvSpPr>
            <a:spLocks noGrp="1"/>
          </p:cNvSpPr>
          <p:nvPr>
            <p:ph type="ftr" sz="quarter" idx="11"/>
          </p:nvPr>
        </p:nvSpPr>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09DE0C65-C0EF-41E4-B86C-9670A42D2896}"/>
              </a:ext>
            </a:extLst>
          </p:cNvPr>
          <p:cNvSpPr>
            <a:spLocks noGrp="1"/>
          </p:cNvSpPr>
          <p:nvPr>
            <p:ph type="sldNum" sz="quarter" idx="12"/>
          </p:nvPr>
        </p:nvSpPr>
        <p:spPr/>
        <p:txBody>
          <a:bodyPr/>
          <a:lstStyle/>
          <a:p>
            <a:pPr algn="r" rtl="0"/>
            <a:fld id="{3EC19665-757B-4082-B394-D86A0A1D74C0}" type="slidenum">
              <a:rPr/>
              <a:t>12</a:t>
            </a:fld>
            <a:endParaRPr lang="en-gb"/>
          </a:p>
        </p:txBody>
      </p:sp>
    </p:spTree>
    <p:extLst>
      <p:ext uri="{BB962C8B-B14F-4D97-AF65-F5344CB8AC3E}">
        <p14:creationId xmlns:p14="http://schemas.microsoft.com/office/powerpoint/2010/main" val="411584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BD8-4274-4A8D-8C74-A28A73859A48}"/>
              </a:ext>
            </a:extLst>
          </p:cNvPr>
          <p:cNvSpPr>
            <a:spLocks noGrp="1"/>
          </p:cNvSpPr>
          <p:nvPr>
            <p:ph type="title"/>
          </p:nvPr>
        </p:nvSpPr>
        <p:spPr>
          <a:xfrm>
            <a:off x="252919" y="1123837"/>
            <a:ext cx="3212176" cy="4601183"/>
          </a:xfrm>
        </p:spPr>
        <p:txBody>
          <a:bodyPr>
            <a:normAutofit/>
          </a:bodyPr>
          <a:lstStyle/>
          <a:p>
            <a:pPr algn="l" rtl="0"/>
            <a:r>
              <a:rPr lang="en-gb" sz="3200" b="1" i="0" u="none" baseline="0" dirty="0">
                <a:solidFill>
                  <a:schemeClr val="bg1"/>
                </a:solidFill>
                <a:ea typeface="Arial" panose="020B0604020202020204" pitchFamily="34" charset="0"/>
                <a:cs typeface="Arial" panose="020B0604020202020204" pitchFamily="34" charset="0"/>
                <a:sym typeface="Arial" panose="020B0604020202020204" pitchFamily="34" charset="0"/>
                <a:hlinkClick r:id="rId2">
                  <a:extLst>
                    <a:ext uri="{A12FA001-AC4F-418D-AE19-62706E023703}">
                      <ahyp:hlinkClr xmlns:ahyp="http://schemas.microsoft.com/office/drawing/2018/hyperlinkcolor" val="tx"/>
                    </a:ext>
                  </a:extLst>
                </a:hlinkClick>
              </a:rPr>
              <a:t>Checklists</a:t>
            </a:r>
            <a:r>
              <a:rPr lang="en-gb" sz="3200" b="1" i="0" u="none" baseline="0" dirty="0">
                <a:solidFill>
                  <a:schemeClr val="bg1"/>
                </a:solidFill>
                <a:ea typeface="Arial" panose="020B0604020202020204" pitchFamily="34" charset="0"/>
                <a:cs typeface="Arial" panose="020B0604020202020204" pitchFamily="34" charset="0"/>
                <a:sym typeface="Arial" panose="020B0604020202020204" pitchFamily="34" charset="0"/>
              </a:rPr>
              <a:t> </a:t>
            </a:r>
            <a:r>
              <a:rPr lang="en-gb" sz="3200" b="1" i="0" u="none" baseline="0" dirty="0">
                <a:ea typeface="Arial" panose="020B0604020202020204" pitchFamily="34" charset="0"/>
                <a:cs typeface="Arial" panose="020B0604020202020204" pitchFamily="34" charset="0"/>
                <a:sym typeface="Arial" panose="020B0604020202020204" pitchFamily="34" charset="0"/>
              </a:rPr>
              <a:t>to ensure home safety</a:t>
            </a:r>
            <a:endParaRPr lang="en-gb" sz="3200" b="1" dirty="0"/>
          </a:p>
        </p:txBody>
      </p:sp>
      <p:sp>
        <p:nvSpPr>
          <p:cNvPr id="3" name="Content Placeholder 2">
            <a:extLst>
              <a:ext uri="{FF2B5EF4-FFF2-40B4-BE49-F238E27FC236}">
                <a16:creationId xmlns:a16="http://schemas.microsoft.com/office/drawing/2014/main" id="{EBE43D96-AB77-4852-80AF-3E5CE1582667}"/>
              </a:ext>
            </a:extLst>
          </p:cNvPr>
          <p:cNvSpPr>
            <a:spLocks noGrp="1"/>
          </p:cNvSpPr>
          <p:nvPr>
            <p:ph idx="1"/>
          </p:nvPr>
        </p:nvSpPr>
        <p:spPr/>
        <p:txBody>
          <a:bodyPr>
            <a:normAutofit/>
          </a:bodyPr>
          <a:lstStyle/>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Use the checklist. Check each point to see if your home is safe. If you notice any shortcomings, correct them immediately. </a:t>
            </a:r>
          </a:p>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Repeat the check every year or whenever your living circumstances change significantly. Take into account any changes in the residents’ ability to function. </a:t>
            </a:r>
          </a:p>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Please note that several operators have checklists to ensure the safety of your home, including </a:t>
            </a:r>
          </a:p>
          <a:p>
            <a:pPr algn="l" rtl="0">
              <a:lnSpc>
                <a:spcPct val="100000"/>
              </a:lnSpc>
              <a:buFont typeface="Arial" panose="020B0604020202020204" pitchFamily="34" charset="0"/>
              <a:buChar char="•"/>
            </a:pPr>
            <a:r>
              <a:rPr lang="en-gb" sz="1800" b="0" i="0" u="none" baseline="0" dirty="0">
                <a:solidFill>
                  <a:schemeClr val="accent1"/>
                </a:solidFill>
                <a:ea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Kotitapaturma website’s home safety checklist </a:t>
            </a:r>
            <a:r>
              <a:rPr lang="en-gb" sz="1800" b="0" i="0" u="none" baseline="0" dirty="0">
                <a:ea typeface="Arial" panose="020B0604020202020204" pitchFamily="34" charset="0"/>
                <a:cs typeface="Arial" panose="020B0604020202020204" pitchFamily="34" charset="0"/>
                <a:sym typeface="Arial" panose="020B0604020202020204" pitchFamily="34" charset="0"/>
              </a:rPr>
              <a:t>– </a:t>
            </a:r>
            <a:r>
              <a:rPr lang="en-gb" sz="1800" b="0" i="0" u="sng" baseline="0" dirty="0">
                <a:solidFill>
                  <a:schemeClr val="tx2"/>
                </a:solidFill>
                <a:ea typeface="Arial" panose="020B0604020202020204" pitchFamily="34" charset="0"/>
                <a:cs typeface="Arial" panose="020B0604020202020204" pitchFamily="34" charset="0"/>
                <a:sym typeface="Arial" panose="020B0604020202020204" pitchFamily="34" charset="0"/>
                <a:hlinkClick r:id="rId4">
                  <a:extLst>
                    <a:ext uri="{A12FA001-AC4F-418D-AE19-62706E023703}">
                      <ahyp:hlinkClr xmlns:ahyp="http://schemas.microsoft.com/office/drawing/2018/hyperlinkcolor" val="tx"/>
                    </a:ext>
                  </a:extLst>
                </a:hlinkClick>
              </a:rPr>
              <a:t>safety checklists for different ages (Finnish, Swedish, English)</a:t>
            </a:r>
            <a:r>
              <a:rPr lang="en-gb" sz="1800" b="0" i="0" u="none" baseline="0" dirty="0">
                <a:ea typeface="Arial" panose="020B0604020202020204" pitchFamily="34" charset="0"/>
                <a:cs typeface="Arial" panose="020B0604020202020204" pitchFamily="34" charset="0"/>
                <a:sym typeface="Arial" panose="020B0604020202020204" pitchFamily="34" charset="0"/>
              </a:rPr>
              <a:t> that can be completed online, or downloaded or ordered from the </a:t>
            </a:r>
            <a:r>
              <a:rPr lang="en-gb" sz="1800" b="0" i="0" u="none" baseline="0" dirty="0">
                <a:solidFill>
                  <a:schemeClr val="accent1"/>
                </a:solidFill>
                <a:ea typeface="Arial" panose="020B0604020202020204" pitchFamily="34" charset="0"/>
                <a:cs typeface="Arial" panose="020B0604020202020204" pitchFamily="34" charset="0"/>
                <a:sym typeface="Arial" panose="020B0604020202020204" pitchFamily="34" charset="0"/>
                <a:hlinkClick r:id="rId5">
                  <a:extLst>
                    <a:ext uri="{A12FA001-AC4F-418D-AE19-62706E023703}">
                      <ahyp:hlinkClr xmlns:ahyp="http://schemas.microsoft.com/office/drawing/2018/hyperlinkcolor" val="tx"/>
                    </a:ext>
                  </a:extLst>
                </a:hlinkClick>
              </a:rPr>
              <a:t>material bank</a:t>
            </a:r>
            <a:endParaRPr lang="en-gb" sz="1800" b="0" i="0" u="none" baseline="0" dirty="0">
              <a:solidFill>
                <a:schemeClr val="accent1"/>
              </a:solidFill>
              <a:ea typeface="Arial" panose="020B0604020202020204" pitchFamily="34" charset="0"/>
              <a:cs typeface="Arial" panose="020B0604020202020204" pitchFamily="34" charset="0"/>
              <a:sym typeface="Arial" panose="020B0604020202020204" pitchFamily="34" charset="0"/>
              <a:hlinkClick r:id="rId6">
                <a:extLst>
                  <a:ext uri="{A12FA001-AC4F-418D-AE19-62706E023703}">
                    <ahyp:hlinkClr xmlns:ahyp="http://schemas.microsoft.com/office/drawing/2018/hyperlinkcolor" val="tx"/>
                  </a:ext>
                </a:extLst>
              </a:hlinkClick>
            </a:endParaRPr>
          </a:p>
          <a:p>
            <a:pPr marL="300038" lvl="1" indent="0" algn="l" rtl="0">
              <a:lnSpc>
                <a:spcPct val="100000"/>
              </a:lnSpc>
              <a:buNone/>
            </a:pPr>
            <a:r>
              <a:rPr lang="en-gb" b="0" i="0" u="none" baseline="0" dirty="0"/>
              <a:t>	The checklists for children’s safety are also available in 	Arabic and Somali, and the checklist for an older person’s safety is also available in Russian.</a:t>
            </a:r>
            <a:endParaRPr lang="en-gb" altLang="fi-FI" u="sng" dirty="0">
              <a:solidFill>
                <a:schemeClr val="tx2"/>
              </a:solidFill>
              <a:cs typeface="Arial" panose="020B0604020202020204" pitchFamily="34" charset="0"/>
            </a:endParaRPr>
          </a:p>
          <a:p>
            <a:pPr lvl="1" algn="l" rtl="0">
              <a:lnSpc>
                <a:spcPct val="100000"/>
              </a:lnSpc>
              <a:buFont typeface="Arial" panose="020B0604020202020204" pitchFamily="34" charset="0"/>
              <a:buChar char="•"/>
            </a:pPr>
            <a:r>
              <a:rPr lang="en-gb" dirty="0">
                <a:solidFill>
                  <a:schemeClr val="accent1"/>
                </a:solidFill>
                <a:ea typeface="Arial" panose="020B0604020202020204" pitchFamily="34" charset="0"/>
                <a:cs typeface="Arial" panose="020B0604020202020204" pitchFamily="34" charset="0"/>
                <a:sym typeface="Arial" panose="020B0604020202020204" pitchFamily="34" charset="0"/>
                <a:hlinkClick r:id="rId7">
                  <a:extLst>
                    <a:ext uri="{A12FA001-AC4F-418D-AE19-62706E023703}">
                      <ahyp:hlinkClr xmlns:ahyp="http://schemas.microsoft.com/office/drawing/2018/hyperlinkcolor" val="tx"/>
                    </a:ext>
                  </a:extLst>
                </a:hlinkClick>
              </a:rPr>
              <a:t>SPEK home safety checklists</a:t>
            </a:r>
            <a:endParaRPr lang="en-gb" altLang="fi-FI" dirty="0">
              <a:solidFill>
                <a:schemeClr val="accent1"/>
              </a:solidFill>
              <a:cs typeface="Arial" panose="020B0604020202020204" pitchFamily="34" charset="0"/>
            </a:endParaRPr>
          </a:p>
          <a:p>
            <a:pPr lvl="1" algn="l" rtl="0">
              <a:lnSpc>
                <a:spcPct val="100000"/>
              </a:lnSpc>
              <a:buFont typeface="Arial" panose="020B0604020202020204" pitchFamily="34" charset="0"/>
              <a:buChar char="•"/>
            </a:pPr>
            <a:r>
              <a:rPr lang="en-gb" dirty="0">
                <a:solidFill>
                  <a:schemeClr val="accent1"/>
                </a:solidFill>
                <a:ea typeface="Arial" panose="020B0604020202020204" pitchFamily="34" charset="0"/>
                <a:cs typeface="Arial" panose="020B0604020202020204" pitchFamily="34" charset="0"/>
                <a:sym typeface="Arial" panose="020B0604020202020204" pitchFamily="34" charset="0"/>
                <a:hlinkClick r:id="rId8">
                  <a:extLst>
                    <a:ext uri="{A12FA001-AC4F-418D-AE19-62706E023703}">
                      <ahyp:hlinkClr xmlns:ahyp="http://schemas.microsoft.com/office/drawing/2018/hyperlinkcolor" val="tx"/>
                    </a:ext>
                  </a:extLst>
                </a:hlinkClick>
              </a:rPr>
              <a:t>KAT </a:t>
            </a:r>
            <a:r>
              <a:rPr lang="en-GB" dirty="0">
                <a:solidFill>
                  <a:schemeClr val="accent1"/>
                </a:solidFill>
                <a:ea typeface="Arial" panose="020B0604020202020204" pitchFamily="34" charset="0"/>
                <a:cs typeface="Arial" panose="020B0604020202020204" pitchFamily="34" charset="0"/>
                <a:sym typeface="Arial" panose="020B0604020202020204" pitchFamily="34" charset="0"/>
                <a:hlinkClick r:id="rId8">
                  <a:extLst>
                    <a:ext uri="{A12FA001-AC4F-418D-AE19-62706E023703}">
                      <ahyp:hlinkClr xmlns:ahyp="http://schemas.microsoft.com/office/drawing/2018/hyperlinkcolor" val="tx"/>
                    </a:ext>
                  </a:extLst>
                </a:hlinkClick>
              </a:rPr>
              <a:t>–</a:t>
            </a:r>
            <a:r>
              <a:rPr lang="en-gb" dirty="0">
                <a:solidFill>
                  <a:schemeClr val="accent1"/>
                </a:solidFill>
                <a:ea typeface="Arial" panose="020B0604020202020204" pitchFamily="34" charset="0"/>
                <a:cs typeface="Arial" panose="020B0604020202020204" pitchFamily="34" charset="0"/>
                <a:sym typeface="Arial" panose="020B0604020202020204" pitchFamily="34" charset="0"/>
                <a:hlinkClick r:id="rId8">
                  <a:extLst>
                    <a:ext uri="{A12FA001-AC4F-418D-AE19-62706E023703}">
                      <ahyp:hlinkClr xmlns:ahyp="http://schemas.microsoft.com/office/drawing/2018/hyperlinkcolor" val="tx"/>
                    </a:ext>
                  </a:extLst>
                </a:hlinkClick>
              </a:rPr>
              <a:t> Safety at Home Test</a:t>
            </a:r>
            <a:endParaRPr lang="en-gb" altLang="fi-FI" dirty="0">
              <a:solidFill>
                <a:schemeClr val="accent1"/>
              </a:solidFill>
              <a:cs typeface="Arial" panose="020B0604020202020204" pitchFamily="34" charset="0"/>
            </a:endParaRPr>
          </a:p>
        </p:txBody>
      </p:sp>
      <p:sp>
        <p:nvSpPr>
          <p:cNvPr id="4" name="Footer Placeholder 3">
            <a:extLst>
              <a:ext uri="{FF2B5EF4-FFF2-40B4-BE49-F238E27FC236}">
                <a16:creationId xmlns:a16="http://schemas.microsoft.com/office/drawing/2014/main" id="{C7D2C837-1D78-4817-858D-A90FE46FD05C}"/>
              </a:ext>
            </a:extLst>
          </p:cNvPr>
          <p:cNvSpPr>
            <a:spLocks noGrp="1"/>
          </p:cNvSpPr>
          <p:nvPr>
            <p:ph type="ftr" sz="quarter" idx="11"/>
          </p:nvPr>
        </p:nvSpPr>
        <p:spPr/>
        <p:txBody>
          <a:bodyPr/>
          <a:lstStyle/>
          <a:p>
            <a:pPr algn="l" rtl="0"/>
            <a:r>
              <a:rPr lang="en-gb" b="0" i="0" u="none" baseline="0" dirty="0"/>
              <a:t>Home safety coaching</a:t>
            </a:r>
          </a:p>
        </p:txBody>
      </p:sp>
      <p:sp>
        <p:nvSpPr>
          <p:cNvPr id="5" name="Slide Number Placeholder 4">
            <a:extLst>
              <a:ext uri="{FF2B5EF4-FFF2-40B4-BE49-F238E27FC236}">
                <a16:creationId xmlns:a16="http://schemas.microsoft.com/office/drawing/2014/main" id="{0C06D9CE-CAF5-4A22-8958-08167AE5F5D0}"/>
              </a:ext>
            </a:extLst>
          </p:cNvPr>
          <p:cNvSpPr>
            <a:spLocks noGrp="1"/>
          </p:cNvSpPr>
          <p:nvPr>
            <p:ph type="sldNum" sz="quarter" idx="12"/>
          </p:nvPr>
        </p:nvSpPr>
        <p:spPr/>
        <p:txBody>
          <a:bodyPr/>
          <a:lstStyle/>
          <a:p>
            <a:pPr algn="r" rtl="0"/>
            <a:fld id="{3EC19665-757B-4082-B394-D86A0A1D74C0}" type="slidenum">
              <a:rPr/>
              <a:t>13</a:t>
            </a:fld>
            <a:endParaRPr lang="en-gb" dirty="0"/>
          </a:p>
        </p:txBody>
      </p:sp>
    </p:spTree>
    <p:extLst>
      <p:ext uri="{BB962C8B-B14F-4D97-AF65-F5344CB8AC3E}">
        <p14:creationId xmlns:p14="http://schemas.microsoft.com/office/powerpoint/2010/main" val="285490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4202-9E3D-4B38-96E8-82D83958CE8E}"/>
              </a:ext>
            </a:extLst>
          </p:cNvPr>
          <p:cNvSpPr>
            <a:spLocks noGrp="1"/>
          </p:cNvSpPr>
          <p:nvPr>
            <p:ph type="title"/>
          </p:nvPr>
        </p:nvSpPr>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Digital applications, campaign videos </a:t>
            </a:r>
            <a:endParaRPr lang="en-gb" sz="3200" b="1" dirty="0"/>
          </a:p>
        </p:txBody>
      </p:sp>
      <p:sp>
        <p:nvSpPr>
          <p:cNvPr id="3" name="Content Placeholder 2">
            <a:extLst>
              <a:ext uri="{FF2B5EF4-FFF2-40B4-BE49-F238E27FC236}">
                <a16:creationId xmlns:a16="http://schemas.microsoft.com/office/drawing/2014/main" id="{74046D9E-E077-492F-A474-4B4B774C6080}"/>
              </a:ext>
            </a:extLst>
          </p:cNvPr>
          <p:cNvSpPr>
            <a:spLocks noGrp="1"/>
          </p:cNvSpPr>
          <p:nvPr>
            <p:ph idx="1"/>
          </p:nvPr>
        </p:nvSpPr>
        <p:spPr/>
        <p:txBody>
          <a:bodyPr/>
          <a:lstStyle/>
          <a:p>
            <a:pPr algn="l" rtl="0">
              <a:lnSpc>
                <a:spcPct val="100000"/>
              </a:lnSpc>
              <a:spcBef>
                <a:spcPts val="0"/>
              </a:spcBef>
              <a:buFont typeface="Arial" panose="020B0604020202020204" pitchFamily="34" charset="0"/>
              <a:buChar char="•"/>
            </a:pPr>
            <a:r>
              <a:rPr lang="en-gb" sz="1800" b="0" i="0" u="none" baseline="0" dirty="0">
                <a:solidFill>
                  <a:schemeClr val="accent1"/>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FMI Weather app </a:t>
            </a:r>
            <a:endParaRPr lang="en-gb" altLang="fi-FI" sz="1800" dirty="0">
              <a:solidFill>
                <a:schemeClr val="accent1"/>
              </a:solidFill>
              <a:latin typeface="+mj-lt"/>
              <a:cs typeface="Arial" panose="020B0604020202020204" pitchFamily="34" charset="0"/>
            </a:endParaRPr>
          </a:p>
          <a:p>
            <a:pPr algn="l" rtl="0">
              <a:lnSpc>
                <a:spcPct val="100000"/>
              </a:lnSpc>
              <a:spcBef>
                <a:spcPts val="0"/>
              </a:spcBef>
              <a:buFont typeface="Arial" panose="020B0604020202020204" pitchFamily="34" charset="0"/>
              <a:buChar char="•"/>
            </a:pPr>
            <a:endParaRPr lang="en-gb" sz="1800" b="0" i="0" u="none" baseline="0" dirty="0">
              <a:solidFill>
                <a:schemeClr val="accent1"/>
              </a:solidFill>
              <a:latin typeface="+mj-lt"/>
              <a:cs typeface="Arial" panose="020B0604020202020204" pitchFamily="34" charset="0"/>
              <a:hlinkClick r:id="rId3">
                <a:extLst>
                  <a:ext uri="{A12FA001-AC4F-418D-AE19-62706E023703}">
                    <ahyp:hlinkClr xmlns:ahyp="http://schemas.microsoft.com/office/drawing/2018/hyperlinkcolor" val="tx"/>
                  </a:ext>
                </a:extLst>
              </a:hlinkClick>
            </a:endParaRPr>
          </a:p>
          <a:p>
            <a:pPr algn="l" rtl="0">
              <a:lnSpc>
                <a:spcPct val="100000"/>
              </a:lnSpc>
              <a:spcBef>
                <a:spcPts val="0"/>
              </a:spcBef>
              <a:buFont typeface="Arial" panose="020B0604020202020204" pitchFamily="34" charset="0"/>
              <a:buChar char="•"/>
            </a:pPr>
            <a:r>
              <a:rPr lang="en-gb" sz="1800" b="0" i="0" u="none" baseline="0" dirty="0" err="1">
                <a:solidFill>
                  <a:schemeClr val="accent1"/>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RescueBusters</a:t>
            </a:r>
            <a:r>
              <a:rPr lang="en-gb" sz="1800" b="0" i="0" u="none" baseline="0" dirty="0">
                <a:solidFill>
                  <a:schemeClr val="accent1"/>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 game </a:t>
            </a:r>
            <a:r>
              <a:rPr lang="en-gb" sz="1800" b="0" i="0" u="none" baseline="0" dirty="0">
                <a:latin typeface="+mj-lt"/>
                <a:cs typeface="Arial" panose="020B0604020202020204" pitchFamily="34" charset="0"/>
              </a:rPr>
              <a:t>for youth safety education</a:t>
            </a:r>
          </a:p>
          <a:p>
            <a:pPr algn="l" rtl="0">
              <a:lnSpc>
                <a:spcPct val="100000"/>
              </a:lnSpc>
              <a:spcBef>
                <a:spcPts val="0"/>
              </a:spcBef>
              <a:buFont typeface="Arial" panose="020B0604020202020204" pitchFamily="34" charset="0"/>
              <a:buChar char="•"/>
            </a:pPr>
            <a:endParaRPr lang="en-gb" sz="1800" b="0" i="0" u="none" baseline="0" dirty="0">
              <a:solidFill>
                <a:schemeClr val="accent1"/>
              </a:solidFill>
              <a:latin typeface="+mj-lt"/>
              <a:cs typeface="Arial" panose="020B0604020202020204" pitchFamily="34" charset="0"/>
              <a:hlinkClick r:id="rId4">
                <a:extLst>
                  <a:ext uri="{A12FA001-AC4F-418D-AE19-62706E023703}">
                    <ahyp:hlinkClr xmlns:ahyp="http://schemas.microsoft.com/office/drawing/2018/hyperlinkcolor" val="tx"/>
                  </a:ext>
                </a:extLst>
              </a:hlinkClick>
            </a:endParaRPr>
          </a:p>
          <a:p>
            <a:pPr algn="l" rtl="0">
              <a:lnSpc>
                <a:spcPct val="100000"/>
              </a:lnSpc>
              <a:spcBef>
                <a:spcPts val="0"/>
              </a:spcBef>
              <a:buFont typeface="Arial" panose="020B0604020202020204" pitchFamily="34" charset="0"/>
              <a:buChar char="•"/>
            </a:pPr>
            <a:r>
              <a:rPr lang="en-gb" sz="1800" b="0" i="0" u="none" baseline="0" dirty="0">
                <a:solidFill>
                  <a:schemeClr val="accent1"/>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Fire safety game for children</a:t>
            </a:r>
            <a:endParaRPr lang="en-gb" altLang="fi-FI" sz="1800" dirty="0">
              <a:solidFill>
                <a:schemeClr val="accent1"/>
              </a:solidFill>
              <a:latin typeface="+mj-lt"/>
              <a:cs typeface="Arial" panose="020B0604020202020204" pitchFamily="34" charset="0"/>
            </a:endParaRPr>
          </a:p>
          <a:p>
            <a:pPr algn="l" rtl="0">
              <a:lnSpc>
                <a:spcPct val="100000"/>
              </a:lnSpc>
              <a:spcBef>
                <a:spcPts val="0"/>
              </a:spcBef>
              <a:buFont typeface="Arial" panose="020B0604020202020204" pitchFamily="34" charset="0"/>
              <a:buChar char="•"/>
            </a:pPr>
            <a:endParaRPr lang="en-gb" sz="1800" b="0" i="0" u="none" baseline="0" dirty="0">
              <a:latin typeface="+mj-lt"/>
              <a:cs typeface="Arial" panose="020B0604020202020204" pitchFamily="34" charset="0"/>
            </a:endParaRPr>
          </a:p>
          <a:p>
            <a:pPr algn="l" rtl="0">
              <a:lnSpc>
                <a:spcPct val="100000"/>
              </a:lnSpc>
              <a:spcBef>
                <a:spcPts val="0"/>
              </a:spcBef>
              <a:buFont typeface="Arial" panose="020B0604020202020204" pitchFamily="34" charset="0"/>
              <a:buChar char="•"/>
            </a:pPr>
            <a:r>
              <a:rPr lang="en-gb" sz="1800" b="0" i="0" u="none" baseline="0" dirty="0">
                <a:latin typeface="+mj-lt"/>
                <a:cs typeface="Arial" panose="020B0604020202020204" pitchFamily="34" charset="0"/>
              </a:rPr>
              <a:t>Animation:</a:t>
            </a:r>
            <a:r>
              <a:rPr lang="en-gb" sz="1800" b="0" i="0" u="none" baseline="0" dirty="0">
                <a:solidFill>
                  <a:schemeClr val="accent2"/>
                </a:solidFill>
                <a:latin typeface="+mj-lt"/>
                <a:cs typeface="Arial" panose="020B0604020202020204" pitchFamily="34" charset="0"/>
              </a:rPr>
              <a:t> </a:t>
            </a:r>
            <a:r>
              <a:rPr lang="en-gb" sz="1800" b="0" i="0" u="none" baseline="0" dirty="0" err="1">
                <a:solidFill>
                  <a:schemeClr val="accent1"/>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Tukevasti</a:t>
            </a:r>
            <a:r>
              <a:rPr lang="en-gb" sz="1800" b="0" i="0" u="none" baseline="0" dirty="0">
                <a:solidFill>
                  <a:schemeClr val="accent1"/>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 </a:t>
            </a:r>
            <a:r>
              <a:rPr lang="en-gb" sz="1800" b="0" i="0" u="none" baseline="0" dirty="0" err="1">
                <a:solidFill>
                  <a:schemeClr val="accent1"/>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kiinni</a:t>
            </a:r>
            <a:r>
              <a:rPr lang="en-gb" sz="1800" b="0" i="0" u="none" baseline="0" dirty="0">
                <a:solidFill>
                  <a:schemeClr val="accent1"/>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 </a:t>
            </a:r>
            <a:r>
              <a:rPr lang="en-gb" sz="1800" b="0" i="0" u="none" baseline="0" dirty="0" err="1">
                <a:solidFill>
                  <a:schemeClr val="accent1"/>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arjessa</a:t>
            </a:r>
            <a:r>
              <a:rPr lang="en-gb" sz="1800" b="0" i="0" u="none" baseline="0" dirty="0">
                <a:solidFill>
                  <a:schemeClr val="accent1"/>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 </a:t>
            </a:r>
            <a:endParaRPr lang="en-gb" altLang="fi-FI" sz="1800" dirty="0">
              <a:solidFill>
                <a:schemeClr val="accent1"/>
              </a:solidFill>
              <a:latin typeface="+mj-lt"/>
              <a:cs typeface="Arial" panose="020B0604020202020204" pitchFamily="34" charset="0"/>
            </a:endParaRPr>
          </a:p>
          <a:p>
            <a:pPr algn="l" rtl="0">
              <a:lnSpc>
                <a:spcPct val="100000"/>
              </a:lnSpc>
              <a:spcBef>
                <a:spcPts val="0"/>
              </a:spcBef>
              <a:buFont typeface="Arial" panose="020B0604020202020204" pitchFamily="34" charset="0"/>
              <a:buChar char="•"/>
            </a:pPr>
            <a:endParaRPr lang="en-gb" sz="1800" b="0" i="0" u="none" baseline="0" dirty="0">
              <a:solidFill>
                <a:schemeClr val="accent1"/>
              </a:solidFill>
              <a:latin typeface="+mj-lt"/>
              <a:cs typeface="Arial" panose="020B0604020202020204" pitchFamily="34" charset="0"/>
              <a:hlinkClick r:id="rId6">
                <a:extLst>
                  <a:ext uri="{A12FA001-AC4F-418D-AE19-62706E023703}">
                    <ahyp:hlinkClr xmlns:ahyp="http://schemas.microsoft.com/office/drawing/2018/hyperlinkcolor" val="tx"/>
                  </a:ext>
                </a:extLst>
              </a:hlinkClick>
            </a:endParaRPr>
          </a:p>
          <a:p>
            <a:pPr algn="l" rtl="0">
              <a:lnSpc>
                <a:spcPct val="100000"/>
              </a:lnSpc>
              <a:spcBef>
                <a:spcPts val="0"/>
              </a:spcBef>
              <a:buFont typeface="Arial" panose="020B0604020202020204" pitchFamily="34" charset="0"/>
              <a:buChar char="•"/>
            </a:pPr>
            <a:r>
              <a:rPr lang="en-gb" sz="1800" b="0" i="0" u="none" baseline="0" dirty="0">
                <a:solidFill>
                  <a:schemeClr val="accent1"/>
                </a:solidFill>
                <a:latin typeface="+mj-lt"/>
                <a:cs typeface="Arial" panose="020B0604020202020204" pitchFamily="34" charset="0"/>
                <a:hlinkClick r:id="rId6">
                  <a:extLst>
                    <a:ext uri="{A12FA001-AC4F-418D-AE19-62706E023703}">
                      <ahyp:hlinkClr xmlns:ahyp="http://schemas.microsoft.com/office/drawing/2018/hyperlinkcolor" val="tx"/>
                    </a:ext>
                  </a:extLst>
                </a:hlinkClick>
              </a:rPr>
              <a:t>Video: </a:t>
            </a:r>
            <a:r>
              <a:rPr lang="en-gb" sz="1800" b="0" i="0" u="none" baseline="0" dirty="0" err="1">
                <a:solidFill>
                  <a:schemeClr val="accent1"/>
                </a:solidFill>
                <a:latin typeface="+mj-lt"/>
                <a:cs typeface="Arial" panose="020B0604020202020204" pitchFamily="34" charset="0"/>
                <a:hlinkClick r:id="rId6">
                  <a:extLst>
                    <a:ext uri="{A12FA001-AC4F-418D-AE19-62706E023703}">
                      <ahyp:hlinkClr xmlns:ahyp="http://schemas.microsoft.com/office/drawing/2018/hyperlinkcolor" val="tx"/>
                    </a:ext>
                  </a:extLst>
                </a:hlinkClick>
              </a:rPr>
              <a:t>Hopulle</a:t>
            </a:r>
            <a:r>
              <a:rPr lang="en-gb" sz="1800" b="0" i="0" u="none" baseline="0" dirty="0">
                <a:solidFill>
                  <a:schemeClr val="accent1"/>
                </a:solidFill>
                <a:latin typeface="+mj-lt"/>
                <a:cs typeface="Arial" panose="020B0604020202020204" pitchFamily="34" charset="0"/>
                <a:hlinkClick r:id="rId6">
                  <a:extLst>
                    <a:ext uri="{A12FA001-AC4F-418D-AE19-62706E023703}">
                      <ahyp:hlinkClr xmlns:ahyp="http://schemas.microsoft.com/office/drawing/2018/hyperlinkcolor" val="tx"/>
                    </a:ext>
                  </a:extLst>
                </a:hlinkClick>
              </a:rPr>
              <a:t> </a:t>
            </a:r>
            <a:r>
              <a:rPr lang="en-gb" sz="1800" b="0" i="0" u="none" baseline="0" dirty="0" err="1">
                <a:solidFill>
                  <a:schemeClr val="accent1"/>
                </a:solidFill>
                <a:latin typeface="+mj-lt"/>
                <a:cs typeface="Arial" panose="020B0604020202020204" pitchFamily="34" charset="0"/>
                <a:hlinkClick r:id="rId6">
                  <a:extLst>
                    <a:ext uri="{A12FA001-AC4F-418D-AE19-62706E023703}">
                      <ahyp:hlinkClr xmlns:ahyp="http://schemas.microsoft.com/office/drawing/2018/hyperlinkcolor" val="tx"/>
                    </a:ext>
                  </a:extLst>
                </a:hlinkClick>
              </a:rPr>
              <a:t>loppu</a:t>
            </a:r>
            <a:r>
              <a:rPr lang="en-gb" sz="1800" b="0" i="0" u="none" baseline="0" dirty="0">
                <a:solidFill>
                  <a:schemeClr val="accent1"/>
                </a:solidFill>
                <a:latin typeface="+mj-lt"/>
                <a:cs typeface="Arial" panose="020B0604020202020204" pitchFamily="34" charset="0"/>
                <a:hlinkClick r:id="rId6">
                  <a:extLst>
                    <a:ext uri="{A12FA001-AC4F-418D-AE19-62706E023703}">
                      <ahyp:hlinkClr xmlns:ahyp="http://schemas.microsoft.com/office/drawing/2018/hyperlinkcolor" val="tx"/>
                    </a:ext>
                  </a:extLst>
                </a:hlinkClick>
              </a:rPr>
              <a:t> </a:t>
            </a:r>
            <a:endParaRPr lang="en-gb" altLang="fi-FI" sz="1800" dirty="0">
              <a:solidFill>
                <a:schemeClr val="accent1"/>
              </a:solidFill>
              <a:latin typeface="+mj-lt"/>
              <a:cs typeface="Arial" panose="020B0604020202020204" pitchFamily="34" charset="0"/>
            </a:endParaRPr>
          </a:p>
          <a:p>
            <a:pPr algn="l" rtl="0">
              <a:lnSpc>
                <a:spcPct val="100000"/>
              </a:lnSpc>
              <a:spcBef>
                <a:spcPts val="0"/>
              </a:spcBef>
              <a:buFont typeface="Arial" panose="020B0604020202020204" pitchFamily="34" charset="0"/>
              <a:buChar char="•"/>
            </a:pPr>
            <a:endParaRPr lang="en-gb" sz="1800" b="0" i="0" u="none" baseline="0" dirty="0">
              <a:solidFill>
                <a:schemeClr val="accent1"/>
              </a:solidFill>
              <a:latin typeface="+mj-lt"/>
              <a:cs typeface="Arial" panose="020B0604020202020204" pitchFamily="34" charset="0"/>
              <a:hlinkClick r:id="rId7">
                <a:extLst>
                  <a:ext uri="{A12FA001-AC4F-418D-AE19-62706E023703}">
                    <ahyp:hlinkClr xmlns:ahyp="http://schemas.microsoft.com/office/drawing/2018/hyperlinkcolor" val="tx"/>
                  </a:ext>
                </a:extLst>
              </a:hlinkClick>
            </a:endParaRPr>
          </a:p>
          <a:p>
            <a:pPr algn="l" rtl="0">
              <a:lnSpc>
                <a:spcPct val="100000"/>
              </a:lnSpc>
              <a:spcBef>
                <a:spcPts val="0"/>
              </a:spcBef>
              <a:buFont typeface="Arial" panose="020B0604020202020204" pitchFamily="34" charset="0"/>
              <a:buChar char="•"/>
            </a:pPr>
            <a:r>
              <a:rPr lang="en-gb" sz="1800" b="0" i="0" u="none" baseline="0" dirty="0">
                <a:solidFill>
                  <a:schemeClr val="accent1"/>
                </a:solidFill>
                <a:latin typeface="+mj-lt"/>
                <a:cs typeface="Arial" panose="020B0604020202020204" pitchFamily="34" charset="0"/>
                <a:hlinkClick r:id="rId7">
                  <a:extLst>
                    <a:ext uri="{A12FA001-AC4F-418D-AE19-62706E023703}">
                      <ahyp:hlinkClr xmlns:ahyp="http://schemas.microsoft.com/office/drawing/2018/hyperlinkcolor" val="tx"/>
                    </a:ext>
                  </a:extLst>
                </a:hlinkClick>
              </a:rPr>
              <a:t>‘</a:t>
            </a:r>
            <a:r>
              <a:rPr lang="en-gb" sz="1800" b="0" i="0" u="none" baseline="0" dirty="0" err="1">
                <a:solidFill>
                  <a:schemeClr val="accent1"/>
                </a:solidFill>
                <a:latin typeface="+mj-lt"/>
                <a:cs typeface="Arial" panose="020B0604020202020204" pitchFamily="34" charset="0"/>
                <a:hlinkClick r:id="rId7">
                  <a:extLst>
                    <a:ext uri="{A12FA001-AC4F-418D-AE19-62706E023703}">
                      <ahyp:hlinkClr xmlns:ahyp="http://schemas.microsoft.com/office/drawing/2018/hyperlinkcolor" val="tx"/>
                    </a:ext>
                  </a:extLst>
                </a:hlinkClick>
              </a:rPr>
              <a:t>Pysy</a:t>
            </a:r>
            <a:r>
              <a:rPr lang="en-gb" sz="1800" b="0" i="0" u="none" baseline="0" dirty="0">
                <a:solidFill>
                  <a:schemeClr val="accent1"/>
                </a:solidFill>
                <a:latin typeface="+mj-lt"/>
                <a:cs typeface="Arial" panose="020B0604020202020204" pitchFamily="34" charset="0"/>
                <a:hlinkClick r:id="rId7">
                  <a:extLst>
                    <a:ext uri="{A12FA001-AC4F-418D-AE19-62706E023703}">
                      <ahyp:hlinkClr xmlns:ahyp="http://schemas.microsoft.com/office/drawing/2018/hyperlinkcolor" val="tx"/>
                    </a:ext>
                  </a:extLst>
                </a:hlinkClick>
              </a:rPr>
              <a:t> </a:t>
            </a:r>
            <a:r>
              <a:rPr lang="en-gb" sz="1800" b="0" i="0" u="none" baseline="0" dirty="0" err="1">
                <a:solidFill>
                  <a:schemeClr val="accent1"/>
                </a:solidFill>
                <a:latin typeface="+mj-lt"/>
                <a:cs typeface="Arial" panose="020B0604020202020204" pitchFamily="34" charset="0"/>
                <a:hlinkClick r:id="rId7">
                  <a:extLst>
                    <a:ext uri="{A12FA001-AC4F-418D-AE19-62706E023703}">
                      <ahyp:hlinkClr xmlns:ahyp="http://schemas.microsoft.com/office/drawing/2018/hyperlinkcolor" val="tx"/>
                    </a:ext>
                  </a:extLst>
                </a:hlinkClick>
              </a:rPr>
              <a:t>pystyssä</a:t>
            </a:r>
            <a:r>
              <a:rPr lang="en-gb" sz="1800" b="0" i="0" u="none" baseline="0" dirty="0">
                <a:solidFill>
                  <a:schemeClr val="accent1"/>
                </a:solidFill>
                <a:latin typeface="+mj-lt"/>
                <a:cs typeface="Arial" panose="020B0604020202020204" pitchFamily="34" charset="0"/>
                <a:hlinkClick r:id="rId7">
                  <a:extLst>
                    <a:ext uri="{A12FA001-AC4F-418D-AE19-62706E023703}">
                      <ahyp:hlinkClr xmlns:ahyp="http://schemas.microsoft.com/office/drawing/2018/hyperlinkcolor" val="tx"/>
                    </a:ext>
                  </a:extLst>
                </a:hlinkClick>
              </a:rPr>
              <a:t>’ (Do not fall) campaign videos and Accident Prevention Day campaign videos </a:t>
            </a:r>
            <a:endParaRPr lang="en-gb" altLang="fi-FI" sz="1800" dirty="0">
              <a:solidFill>
                <a:schemeClr val="accent1"/>
              </a:solidFill>
              <a:latin typeface="+mj-lt"/>
              <a:cs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871EC6F7-64D4-402A-9517-DADF932EC913}"/>
              </a:ext>
            </a:extLst>
          </p:cNvPr>
          <p:cNvSpPr>
            <a:spLocks noGrp="1"/>
          </p:cNvSpPr>
          <p:nvPr>
            <p:ph type="ftr" sz="quarter" idx="11"/>
          </p:nvPr>
        </p:nvSpPr>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F28C4478-5F08-4F8F-B549-4BEE4297DD87}"/>
              </a:ext>
            </a:extLst>
          </p:cNvPr>
          <p:cNvSpPr>
            <a:spLocks noGrp="1"/>
          </p:cNvSpPr>
          <p:nvPr>
            <p:ph type="sldNum" sz="quarter" idx="12"/>
          </p:nvPr>
        </p:nvSpPr>
        <p:spPr/>
        <p:txBody>
          <a:bodyPr/>
          <a:lstStyle/>
          <a:p>
            <a:pPr algn="r" rtl="0"/>
            <a:fld id="{3EC19665-757B-4082-B394-D86A0A1D74C0}" type="slidenum">
              <a:rPr/>
              <a:t>14</a:t>
            </a:fld>
            <a:endParaRPr lang="en-gb"/>
          </a:p>
        </p:txBody>
      </p:sp>
    </p:spTree>
    <p:extLst>
      <p:ext uri="{BB962C8B-B14F-4D97-AF65-F5344CB8AC3E}">
        <p14:creationId xmlns:p14="http://schemas.microsoft.com/office/powerpoint/2010/main" val="125624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4202-9E3D-4B38-96E8-82D83958CE8E}"/>
              </a:ext>
            </a:extLst>
          </p:cNvPr>
          <p:cNvSpPr>
            <a:spLocks noGrp="1"/>
          </p:cNvSpPr>
          <p:nvPr>
            <p:ph type="title"/>
          </p:nvPr>
        </p:nvSpPr>
        <p:spPr>
          <a:xfrm>
            <a:off x="177762" y="1587300"/>
            <a:ext cx="2947482" cy="3107921"/>
          </a:xfrm>
        </p:spPr>
        <p:txBody>
          <a:bodyPr vert="horz" lIns="91440" tIns="45720" rIns="91440" bIns="45720" rtlCol="0" anchor="b">
            <a:normAutofit/>
          </a:bodyPr>
          <a:lstStyle/>
          <a:p>
            <a:pPr algn="ctr" rtl="0"/>
            <a:r>
              <a:rPr lang="en-gb" sz="3200" b="1" i="0" u="none" spc="-100" baseline="0" dirty="0"/>
              <a:t>Use of accident </a:t>
            </a:r>
            <a:br>
              <a:rPr lang="en-gb" sz="3200" b="1" spc="-100" dirty="0"/>
            </a:br>
            <a:r>
              <a:rPr lang="en-gb" sz="3200" b="1" i="0" u="none" spc="-100" baseline="0" dirty="0"/>
              <a:t>indicators at events, </a:t>
            </a:r>
            <a:r>
              <a:rPr lang="en-gb" sz="3200" b="1" i="0" u="none" spc="-100" baseline="0" dirty="0" err="1"/>
              <a:t>Sotkanet</a:t>
            </a:r>
            <a:endParaRPr lang="en-gb" sz="2800" spc="-100" dirty="0"/>
          </a:p>
        </p:txBody>
      </p:sp>
      <p:sp>
        <p:nvSpPr>
          <p:cNvPr id="9" name="Content Placeholder 8">
            <a:extLst>
              <a:ext uri="{FF2B5EF4-FFF2-40B4-BE49-F238E27FC236}">
                <a16:creationId xmlns:a16="http://schemas.microsoft.com/office/drawing/2014/main" id="{24629AC3-E8EE-B12E-BB1F-D1E4D692758D}"/>
              </a:ext>
            </a:extLst>
          </p:cNvPr>
          <p:cNvSpPr>
            <a:spLocks noGrp="1"/>
          </p:cNvSpPr>
          <p:nvPr>
            <p:ph idx="1"/>
          </p:nvPr>
        </p:nvSpPr>
        <p:spPr/>
        <p:txBody>
          <a:bodyPr>
            <a:normAutofit/>
          </a:bodyPr>
          <a:lstStyle/>
          <a:p>
            <a:pPr>
              <a:lnSpc>
                <a:spcPct val="100000"/>
              </a:lnSpc>
            </a:pPr>
            <a:r>
              <a:rPr lang="fi-FI" sz="1800" dirty="0">
                <a:solidFill>
                  <a:schemeClr val="accent1"/>
                </a:solidFill>
                <a:hlinkClick r:id="rId3">
                  <a:extLst>
                    <a:ext uri="{A12FA001-AC4F-418D-AE19-62706E023703}">
                      <ahyp:hlinkClr xmlns:ahyp="http://schemas.microsoft.com/office/drawing/2018/hyperlinkcolor" val="tx"/>
                    </a:ext>
                  </a:extLst>
                </a:hlinkClick>
              </a:rPr>
              <a:t>Sotkanet – </a:t>
            </a:r>
            <a:r>
              <a:rPr lang="en-gb" sz="1800" i="0" u="none" baseline="0" dirty="0">
                <a:solidFill>
                  <a:schemeClr val="accent1"/>
                </a:solidFill>
                <a:hlinkClick r:id="rId3">
                  <a:extLst>
                    <a:ext uri="{A12FA001-AC4F-418D-AE19-62706E023703}">
                      <ahyp:hlinkClr xmlns:ahyp="http://schemas.microsoft.com/office/drawing/2018/hyperlinkcolor" val="tx"/>
                    </a:ext>
                  </a:extLst>
                </a:hlinkClick>
              </a:rPr>
              <a:t>The indicators allow the situation of a region or municipality to be monitored and compared with other regions using pre-selected indicators. </a:t>
            </a:r>
            <a:endParaRPr lang="en-gb" sz="1800" i="0" u="none" baseline="0" dirty="0">
              <a:solidFill>
                <a:schemeClr val="accent1"/>
              </a:solidFill>
            </a:endParaRPr>
          </a:p>
          <a:p>
            <a:pPr>
              <a:lnSpc>
                <a:spcPct val="100000"/>
              </a:lnSpc>
            </a:pPr>
            <a:r>
              <a:rPr lang="en-GB" sz="1800" dirty="0">
                <a:solidFill>
                  <a:schemeClr val="accent1"/>
                </a:solidFill>
                <a:hlinkClick r:id="rId4">
                  <a:extLst>
                    <a:ext uri="{A12FA001-AC4F-418D-AE19-62706E023703}">
                      <ahyp:hlinkClr xmlns:ahyp="http://schemas.microsoft.com/office/drawing/2018/hyperlinkcolor" val="tx"/>
                    </a:ext>
                  </a:extLst>
                </a:hlinkClick>
              </a:rPr>
              <a:t>THL – </a:t>
            </a:r>
            <a:r>
              <a:rPr lang="en-GB" sz="1800" dirty="0" err="1">
                <a:solidFill>
                  <a:schemeClr val="accent1"/>
                </a:solidFill>
                <a:hlinkClick r:id="rId4">
                  <a:extLst>
                    <a:ext uri="{A12FA001-AC4F-418D-AE19-62706E023703}">
                      <ahyp:hlinkClr xmlns:ahyp="http://schemas.microsoft.com/office/drawing/2018/hyperlinkcolor" val="tx"/>
                    </a:ext>
                  </a:extLst>
                </a:hlinkClick>
              </a:rPr>
              <a:t>Addicent</a:t>
            </a:r>
            <a:r>
              <a:rPr lang="en-GB" sz="1800" dirty="0">
                <a:solidFill>
                  <a:schemeClr val="accent1"/>
                </a:solidFill>
                <a:hlinkClick r:id="rId4">
                  <a:extLst>
                    <a:ext uri="{A12FA001-AC4F-418D-AE19-62706E023703}">
                      <ahyp:hlinkClr xmlns:ahyp="http://schemas.microsoft.com/office/drawing/2018/hyperlinkcolor" val="tx"/>
                    </a:ext>
                  </a:extLst>
                </a:hlinkClick>
              </a:rPr>
              <a:t> indicators</a:t>
            </a:r>
            <a:endParaRPr lang="en-GB" sz="1800" dirty="0">
              <a:solidFill>
                <a:schemeClr val="accent1"/>
              </a:solidFill>
            </a:endParaRPr>
          </a:p>
          <a:p>
            <a:pPr>
              <a:lnSpc>
                <a:spcPct val="100000"/>
              </a:lnSpc>
            </a:pPr>
            <a:r>
              <a:rPr lang="en-gb" sz="1800" i="0" u="none" spc="-100" baseline="0" dirty="0">
                <a:solidFill>
                  <a:schemeClr val="accent1"/>
                </a:solidFill>
                <a:hlinkClick r:id="rId5">
                  <a:extLst>
                    <a:ext uri="{A12FA001-AC4F-418D-AE19-62706E023703}">
                      <ahyp:hlinkClr xmlns:ahyp="http://schemas.microsoft.com/office/drawing/2018/hyperlinkcolor" val="tx"/>
                    </a:ext>
                  </a:extLst>
                </a:hlinkClick>
              </a:rPr>
              <a:t>Instructions for Safety Coaches on searching for indicators</a:t>
            </a:r>
            <a:endParaRPr lang="en-gb" sz="1800" i="0" u="none" baseline="0" dirty="0">
              <a:solidFill>
                <a:schemeClr val="accent1"/>
              </a:solidFill>
            </a:endParaRPr>
          </a:p>
        </p:txBody>
      </p:sp>
      <p:sp>
        <p:nvSpPr>
          <p:cNvPr id="4" name="Footer Placeholder 3">
            <a:extLst>
              <a:ext uri="{FF2B5EF4-FFF2-40B4-BE49-F238E27FC236}">
                <a16:creationId xmlns:a16="http://schemas.microsoft.com/office/drawing/2014/main" id="{871EC6F7-64D4-402A-9517-DADF932EC913}"/>
              </a:ext>
            </a:extLst>
          </p:cNvPr>
          <p:cNvSpPr>
            <a:spLocks noGrp="1"/>
          </p:cNvSpPr>
          <p:nvPr>
            <p:ph type="ftr" sz="quarter" idx="11"/>
          </p:nvPr>
        </p:nvSpPr>
        <p:spPr/>
        <p:txBody>
          <a:bodyPr vert="horz" lIns="91440" tIns="45720" rIns="91440" bIns="45720" rtlCol="0" anchor="ctr">
            <a:normAutofit/>
          </a:bodyPr>
          <a:lstStyle/>
          <a:p>
            <a:pPr algn="l" rtl="0">
              <a:spcAft>
                <a:spcPts val="600"/>
              </a:spcAft>
            </a:pPr>
            <a:r>
              <a:rPr lang="en-gb" b="0" i="0" u="none" kern="1200" baseline="0">
                <a:solidFill>
                  <a:schemeClr val="tx1">
                    <a:lumMod val="50000"/>
                    <a:lumOff val="50000"/>
                  </a:schemeClr>
                </a:solidFill>
                <a:latin typeface="+mn-lt"/>
                <a:ea typeface="+mn-ea"/>
                <a:cs typeface="+mn-cs"/>
              </a:rPr>
              <a:t>Home safety coaching</a:t>
            </a:r>
          </a:p>
        </p:txBody>
      </p:sp>
      <p:sp>
        <p:nvSpPr>
          <p:cNvPr id="5" name="Slide Number Placeholder 4">
            <a:extLst>
              <a:ext uri="{FF2B5EF4-FFF2-40B4-BE49-F238E27FC236}">
                <a16:creationId xmlns:a16="http://schemas.microsoft.com/office/drawing/2014/main" id="{F28C4478-5F08-4F8F-B549-4BEE4297DD87}"/>
              </a:ext>
            </a:extLst>
          </p:cNvPr>
          <p:cNvSpPr>
            <a:spLocks noGrp="1"/>
          </p:cNvSpPr>
          <p:nvPr>
            <p:ph type="sldNum" sz="quarter" idx="12"/>
          </p:nvPr>
        </p:nvSpPr>
        <p:spPr/>
        <p:txBody>
          <a:bodyPr vert="horz" lIns="91440" tIns="45720" rIns="91440" bIns="45720" rtlCol="0" anchor="ctr">
            <a:normAutofit/>
          </a:bodyPr>
          <a:lstStyle/>
          <a:p>
            <a:pPr algn="r" rtl="0">
              <a:spcAft>
                <a:spcPts val="600"/>
              </a:spcAft>
            </a:pPr>
            <a:fld id="{3EC19665-757B-4082-B394-D86A0A1D74C0}" type="slidenum">
              <a:rPr b="1" kern="1200">
                <a:solidFill>
                  <a:schemeClr val="accent1"/>
                </a:solidFill>
                <a:latin typeface="+mn-lt"/>
                <a:ea typeface="+mn-ea"/>
                <a:cs typeface="+mn-cs"/>
              </a:rPr>
              <a:pPr>
                <a:spcAft>
                  <a:spcPts val="600"/>
                </a:spcAft>
              </a:pPr>
              <a:t>15</a:t>
            </a:fld>
            <a:endParaRPr lang="en-gb" b="1" kern="1200" dirty="0">
              <a:solidFill>
                <a:schemeClr val="accent1"/>
              </a:solidFill>
              <a:latin typeface="+mn-lt"/>
              <a:ea typeface="+mn-ea"/>
              <a:cs typeface="+mn-cs"/>
            </a:endParaRPr>
          </a:p>
        </p:txBody>
      </p:sp>
    </p:spTree>
    <p:extLst>
      <p:ext uri="{BB962C8B-B14F-4D97-AF65-F5344CB8AC3E}">
        <p14:creationId xmlns:p14="http://schemas.microsoft.com/office/powerpoint/2010/main" val="223335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Rectangle 1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264202-9E3D-4B38-96E8-82D83958CE8E}"/>
              </a:ext>
            </a:extLst>
          </p:cNvPr>
          <p:cNvSpPr>
            <a:spLocks noGrp="1"/>
          </p:cNvSpPr>
          <p:nvPr>
            <p:ph type="title"/>
          </p:nvPr>
        </p:nvSpPr>
        <p:spPr>
          <a:xfrm>
            <a:off x="376221" y="1019301"/>
            <a:ext cx="3724688" cy="3722126"/>
          </a:xfrm>
        </p:spPr>
        <p:txBody>
          <a:bodyPr vert="horz" lIns="91440" tIns="45720" rIns="91440" bIns="45720" rtlCol="0" anchor="b">
            <a:normAutofit/>
          </a:bodyPr>
          <a:lstStyle/>
          <a:p>
            <a:pPr algn="l" rtl="0"/>
            <a:r>
              <a:rPr lang="en-gb" sz="3200" b="1" i="0" u="none" spc="-100" baseline="0" dirty="0">
                <a:solidFill>
                  <a:schemeClr val="bg1"/>
                </a:solidFill>
                <a:hlinkClick r:id="rId3">
                  <a:extLst>
                    <a:ext uri="{A12FA001-AC4F-418D-AE19-62706E023703}">
                      <ahyp:hlinkClr xmlns:ahyp="http://schemas.microsoft.com/office/drawing/2018/hyperlinkcolor" val="tx"/>
                    </a:ext>
                  </a:extLst>
                </a:hlinkClick>
              </a:rPr>
              <a:t>Terveytemme portal</a:t>
            </a:r>
            <a:r>
              <a:rPr lang="en-gb" sz="3200" b="1" i="0" u="none" spc="-100" baseline="0" dirty="0">
                <a:solidFill>
                  <a:schemeClr val="bg1"/>
                </a:solidFill>
              </a:rPr>
              <a:t>, </a:t>
            </a:r>
            <a:r>
              <a:rPr lang="en-GB" sz="3200" b="1" i="0" u="none" spc="-100" baseline="0" dirty="0"/>
              <a:t>e.g.,</a:t>
            </a:r>
            <a:r>
              <a:rPr lang="en-gb" sz="3200" b="1" i="0" u="none" spc="-100" baseline="0" dirty="0"/>
              <a:t> the impact of different backgrounds on falls</a:t>
            </a:r>
            <a:endParaRPr lang="en-gb" sz="3200" b="1" spc="-100" dirty="0"/>
          </a:p>
        </p:txBody>
      </p:sp>
      <p:pic>
        <p:nvPicPr>
          <p:cNvPr id="6" name="Content Placeholder 5">
            <a:extLst>
              <a:ext uri="{FF2B5EF4-FFF2-40B4-BE49-F238E27FC236}">
                <a16:creationId xmlns:a16="http://schemas.microsoft.com/office/drawing/2014/main" id="{9D468615-1205-419E-BEA0-24B9508B9381}"/>
              </a:ext>
            </a:extLst>
          </p:cNvPr>
          <p:cNvPicPr>
            <a:picLocks noGrp="1" noChangeAspect="1"/>
          </p:cNvPicPr>
          <p:nvPr>
            <p:ph idx="1"/>
          </p:nvPr>
        </p:nvPicPr>
        <p:blipFill rotWithShape="1">
          <a:blip r:embed="rId4"/>
          <a:srcRect t="12378" r="50473" b="5746"/>
          <a:stretch/>
        </p:blipFill>
        <p:spPr>
          <a:xfrm>
            <a:off x="5438031" y="759599"/>
            <a:ext cx="5732489" cy="5330650"/>
          </a:xfrm>
          <a:prstGeom prst="rect">
            <a:avLst/>
          </a:prstGeom>
        </p:spPr>
      </p:pic>
      <p:sp>
        <p:nvSpPr>
          <p:cNvPr id="19" name="Rectangle 1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871EC6F7-64D4-402A-9517-DADF932EC913}"/>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lgn="l" rtl="0">
              <a:spcAft>
                <a:spcPts val="600"/>
              </a:spcAft>
            </a:pPr>
            <a:r>
              <a:rPr lang="en-gb" b="0" i="0" u="none" kern="1200" baseline="0">
                <a:solidFill>
                  <a:schemeClr val="tx1">
                    <a:lumMod val="50000"/>
                    <a:lumOff val="50000"/>
                  </a:schemeClr>
                </a:solidFill>
                <a:latin typeface="+mn-lt"/>
                <a:ea typeface="+mn-ea"/>
                <a:cs typeface="+mn-cs"/>
              </a:rPr>
              <a:t>Home safety coaching</a:t>
            </a:r>
          </a:p>
        </p:txBody>
      </p:sp>
      <p:sp>
        <p:nvSpPr>
          <p:cNvPr id="5" name="Slide Number Placeholder 4">
            <a:extLst>
              <a:ext uri="{FF2B5EF4-FFF2-40B4-BE49-F238E27FC236}">
                <a16:creationId xmlns:a16="http://schemas.microsoft.com/office/drawing/2014/main" id="{F28C4478-5F08-4F8F-B549-4BEE4297DD87}"/>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lgn="r" rtl="0">
              <a:spcAft>
                <a:spcPts val="600"/>
              </a:spcAft>
            </a:pPr>
            <a:fld id="{3EC19665-757B-4082-B394-D86A0A1D74C0}" type="slidenum">
              <a:rPr b="1" kern="1200">
                <a:solidFill>
                  <a:schemeClr val="accent1"/>
                </a:solidFill>
                <a:latin typeface="+mn-lt"/>
                <a:ea typeface="+mn-ea"/>
                <a:cs typeface="+mn-cs"/>
              </a:rPr>
              <a:pPr>
                <a:spcAft>
                  <a:spcPts val="600"/>
                </a:spcAft>
              </a:pPr>
              <a:t>16</a:t>
            </a:fld>
            <a:endParaRPr lang="en-gb" b="1" kern="1200" dirty="0">
              <a:solidFill>
                <a:schemeClr val="accent1"/>
              </a:solidFill>
              <a:latin typeface="+mn-lt"/>
              <a:ea typeface="+mn-ea"/>
              <a:cs typeface="+mn-cs"/>
            </a:endParaRPr>
          </a:p>
        </p:txBody>
      </p:sp>
      <p:pic>
        <p:nvPicPr>
          <p:cNvPr id="12" name="Picture 11">
            <a:extLst>
              <a:ext uri="{FF2B5EF4-FFF2-40B4-BE49-F238E27FC236}">
                <a16:creationId xmlns:a16="http://schemas.microsoft.com/office/drawing/2014/main" id="{011A1820-EE7C-4B23-B7A9-D2DDCB667ED1}"/>
              </a:ext>
            </a:extLst>
          </p:cNvPr>
          <p:cNvPicPr>
            <a:picLocks noChangeAspect="1"/>
          </p:cNvPicPr>
          <p:nvPr/>
        </p:nvPicPr>
        <p:blipFill>
          <a:blip r:embed="rId5"/>
          <a:stretch>
            <a:fillRect/>
          </a:stretch>
        </p:blipFill>
        <p:spPr>
          <a:xfrm>
            <a:off x="4414" y="0"/>
            <a:ext cx="1107121" cy="747578"/>
          </a:xfrm>
          <a:prstGeom prst="rect">
            <a:avLst/>
          </a:prstGeom>
        </p:spPr>
      </p:pic>
    </p:spTree>
    <p:extLst>
      <p:ext uri="{BB962C8B-B14F-4D97-AF65-F5344CB8AC3E}">
        <p14:creationId xmlns:p14="http://schemas.microsoft.com/office/powerpoint/2010/main" val="59002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8CB3-A6B3-4124-96CA-02B4B2E7B779}"/>
              </a:ext>
            </a:extLst>
          </p:cNvPr>
          <p:cNvSpPr>
            <a:spLocks noGrp="1"/>
          </p:cNvSpPr>
          <p:nvPr>
            <p:ph type="title"/>
          </p:nvPr>
        </p:nvSpPr>
        <p:spPr/>
        <p:txBody>
          <a:bodyPr>
            <a:normAutofit/>
          </a:bodyPr>
          <a:lstStyle/>
          <a:p>
            <a:pPr algn="l" rtl="0"/>
            <a:r>
              <a:rPr lang="en-gb" sz="3200" b="1" i="0" u="none" baseline="0" dirty="0"/>
              <a:t>Nutrition</a:t>
            </a:r>
          </a:p>
        </p:txBody>
      </p:sp>
      <p:sp>
        <p:nvSpPr>
          <p:cNvPr id="3" name="Content Placeholder 2">
            <a:extLst>
              <a:ext uri="{FF2B5EF4-FFF2-40B4-BE49-F238E27FC236}">
                <a16:creationId xmlns:a16="http://schemas.microsoft.com/office/drawing/2014/main" id="{5CEA0DE0-1D68-4DA0-B41E-CFF8C4CA5C19}"/>
              </a:ext>
            </a:extLst>
          </p:cNvPr>
          <p:cNvSpPr>
            <a:spLocks noGrp="1"/>
          </p:cNvSpPr>
          <p:nvPr>
            <p:ph idx="1"/>
          </p:nvPr>
        </p:nvSpPr>
        <p:spPr/>
        <p:txBody>
          <a:bodyPr>
            <a:normAutofit/>
          </a:bodyPr>
          <a:lstStyle/>
          <a:p>
            <a:pPr marL="0" indent="0" algn="l" rtl="0">
              <a:lnSpc>
                <a:spcPct val="100000"/>
              </a:lnSpc>
              <a:buNone/>
            </a:pPr>
            <a:r>
              <a:rPr lang="en-gb" sz="1800" dirty="0">
                <a:solidFill>
                  <a:schemeClr val="accent1"/>
                </a:solidFill>
                <a:ea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Lifestyle and n</a:t>
            </a:r>
            <a:r>
              <a:rPr lang="en-gb" sz="1800" b="0" i="0" u="none" baseline="0" dirty="0">
                <a:solidFill>
                  <a:schemeClr val="accent1"/>
                </a:solidFill>
                <a:ea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utrition</a:t>
            </a:r>
            <a:r>
              <a:rPr lang="en-gb" sz="1800" b="0" i="0" u="none" baseline="0" dirty="0">
                <a:solidFill>
                  <a:schemeClr val="accent1"/>
                </a:solidFill>
                <a:ea typeface="Arial" panose="020B0604020202020204" pitchFamily="34" charset="0"/>
                <a:cs typeface="Arial" panose="020B0604020202020204" pitchFamily="34" charset="0"/>
                <a:sym typeface="Arial" panose="020B0604020202020204" pitchFamily="34" charset="0"/>
              </a:rPr>
              <a:t>:</a:t>
            </a:r>
            <a:r>
              <a:rPr lang="en-gb" sz="1800" b="0" i="0" u="none" baseline="0" dirty="0">
                <a:solidFill>
                  <a:schemeClr val="accent1"/>
                </a:solidFill>
              </a:rPr>
              <a:t> </a:t>
            </a:r>
            <a:br>
              <a:rPr lang="en-gb" sz="1800" dirty="0">
                <a:solidFill>
                  <a:schemeClr val="accent2"/>
                </a:solidFill>
              </a:rPr>
            </a:br>
            <a:r>
              <a:rPr lang="en-gb" sz="1800" b="0" i="0" u="none" baseline="0" dirty="0">
                <a:solidFill>
                  <a:schemeClr val="tx1"/>
                </a:solidFill>
              </a:rPr>
              <a:t>On the THL website, you can find research-based information on the correlation between diet and health, recommendations and nutrition </a:t>
            </a:r>
          </a:p>
          <a:p>
            <a:pPr marL="0" indent="0" algn="l" rtl="0">
              <a:lnSpc>
                <a:spcPct val="100000"/>
              </a:lnSpc>
              <a:buNone/>
            </a:pPr>
            <a:r>
              <a:rPr lang="en-gb" sz="1800" b="0" i="0" u="none" baseline="0" dirty="0">
                <a:solidFill>
                  <a:schemeClr val="accent1"/>
                </a:solidFill>
                <a:hlinkClick r:id="rId4">
                  <a:extLst>
                    <a:ext uri="{A12FA001-AC4F-418D-AE19-62706E023703}">
                      <ahyp:hlinkClr xmlns:ahyp="http://schemas.microsoft.com/office/drawing/2018/hyperlinkcolor" val="tx"/>
                    </a:ext>
                  </a:extLst>
                </a:hlinkClick>
              </a:rPr>
              <a:t>Terveyttä ruoasta – </a:t>
            </a:r>
            <a:r>
              <a:rPr lang="en-gb" sz="1800" b="0" i="0" u="none" baseline="0" dirty="0" err="1">
                <a:solidFill>
                  <a:schemeClr val="accent1"/>
                </a:solidFill>
                <a:hlinkClick r:id="rId4">
                  <a:extLst>
                    <a:ext uri="{A12FA001-AC4F-418D-AE19-62706E023703}">
                      <ahyp:hlinkClr xmlns:ahyp="http://schemas.microsoft.com/office/drawing/2018/hyperlinkcolor" val="tx"/>
                    </a:ext>
                  </a:extLst>
                </a:hlinkClick>
              </a:rPr>
              <a:t>Hyvän</a:t>
            </a:r>
            <a:r>
              <a:rPr lang="en-gb" sz="1800" b="0" i="0" u="none" baseline="0" dirty="0">
                <a:solidFill>
                  <a:schemeClr val="accent1"/>
                </a:solidFill>
                <a:hlinkClick r:id="rId4">
                  <a:extLst>
                    <a:ext uri="{A12FA001-AC4F-418D-AE19-62706E023703}">
                      <ahyp:hlinkClr xmlns:ahyp="http://schemas.microsoft.com/office/drawing/2018/hyperlinkcolor" val="tx"/>
                    </a:ext>
                  </a:extLst>
                </a:hlinkClick>
              </a:rPr>
              <a:t> ruokavalion </a:t>
            </a:r>
            <a:r>
              <a:rPr lang="en-gb" sz="1800" b="0" i="0" u="none" baseline="0" dirty="0" err="1">
                <a:solidFill>
                  <a:schemeClr val="accent1"/>
                </a:solidFill>
                <a:hlinkClick r:id="rId4">
                  <a:extLst>
                    <a:ext uri="{A12FA001-AC4F-418D-AE19-62706E023703}">
                      <ahyp:hlinkClr xmlns:ahyp="http://schemas.microsoft.com/office/drawing/2018/hyperlinkcolor" val="tx"/>
                    </a:ext>
                  </a:extLst>
                </a:hlinkClick>
              </a:rPr>
              <a:t>aineksia</a:t>
            </a:r>
            <a:r>
              <a:rPr lang="en-gb" sz="1800" b="0" i="0" u="none" baseline="0" dirty="0">
                <a:solidFill>
                  <a:schemeClr val="accent1"/>
                </a:solidFill>
                <a:hlinkClick r:id="rId4">
                  <a:extLst>
                    <a:ext uri="{A12FA001-AC4F-418D-AE19-62706E023703}">
                      <ahyp:hlinkClr xmlns:ahyp="http://schemas.microsoft.com/office/drawing/2018/hyperlinkcolor" val="tx"/>
                    </a:ext>
                  </a:extLst>
                </a:hlinkClick>
              </a:rPr>
              <a:t> </a:t>
            </a:r>
            <a:br>
              <a:rPr lang="en-gb" sz="1800" b="0" i="0" u="none" baseline="0" dirty="0">
                <a:solidFill>
                  <a:schemeClr val="accent2"/>
                </a:solidFill>
              </a:rPr>
            </a:br>
            <a:r>
              <a:rPr lang="en-gb" sz="1800" b="0" i="0" u="none" baseline="0" dirty="0"/>
              <a:t>[Health from food – Ingredients for a good diet] video (National Nutrition Council)</a:t>
            </a:r>
            <a:endParaRPr lang="en-gb" altLang="fi-FI" sz="1800" dirty="0">
              <a:cs typeface="Arial" panose="020B0604020202020204" pitchFamily="34" charset="0"/>
              <a:hlinkClick r:id="rId5"/>
            </a:endParaRPr>
          </a:p>
          <a:p>
            <a:pPr marL="0" indent="0" algn="l" rtl="0">
              <a:lnSpc>
                <a:spcPct val="100000"/>
              </a:lnSpc>
              <a:buNone/>
            </a:pPr>
            <a:r>
              <a:rPr lang="en-gb" sz="1800" b="0" i="0" u="none" baseline="0" dirty="0">
                <a:solidFill>
                  <a:schemeClr val="accent1"/>
                </a:solidFill>
                <a:hlinkClick r:id="rId6">
                  <a:extLst>
                    <a:ext uri="{A12FA001-AC4F-418D-AE19-62706E023703}">
                      <ahyp:hlinkClr xmlns:ahyp="http://schemas.microsoft.com/office/drawing/2018/hyperlinkcolor" val="tx"/>
                    </a:ext>
                  </a:extLst>
                </a:hlinkClick>
              </a:rPr>
              <a:t>About nutrition</a:t>
            </a:r>
            <a:endParaRPr lang="en-gb" sz="1800" dirty="0">
              <a:solidFill>
                <a:schemeClr val="accent1"/>
              </a:solidFill>
            </a:endParaRPr>
          </a:p>
          <a:p>
            <a:pPr marL="0" indent="0" algn="l" rtl="0">
              <a:lnSpc>
                <a:spcPct val="100000"/>
              </a:lnSpc>
              <a:buNone/>
            </a:pPr>
            <a:r>
              <a:rPr lang="en-gb" sz="1800" b="0" i="0" u="none" baseline="0" dirty="0">
                <a:solidFill>
                  <a:schemeClr val="accent1"/>
                </a:solidFill>
                <a:hlinkClick r:id="rId7">
                  <a:extLst>
                    <a:ext uri="{A12FA001-AC4F-418D-AE19-62706E023703}">
                      <ahyp:hlinkClr xmlns:ahyp="http://schemas.microsoft.com/office/drawing/2018/hyperlinkcolor" val="tx"/>
                    </a:ext>
                  </a:extLst>
                </a:hlinkClick>
              </a:rPr>
              <a:t>Nutrition for different age groups</a:t>
            </a:r>
            <a:r>
              <a:rPr lang="en-gb" sz="1800" b="0" i="0" u="none" baseline="0" dirty="0">
                <a:solidFill>
                  <a:schemeClr val="accent1"/>
                </a:solidFill>
              </a:rPr>
              <a:t> (in Finnish)</a:t>
            </a:r>
            <a:endParaRPr lang="en-gb" sz="1800" dirty="0">
              <a:solidFill>
                <a:schemeClr val="accent1"/>
              </a:solidFill>
            </a:endParaRPr>
          </a:p>
          <a:p>
            <a:pPr marL="0" indent="0" algn="l" rtl="0">
              <a:lnSpc>
                <a:spcPct val="100000"/>
              </a:lnSpc>
              <a:buNone/>
            </a:pPr>
            <a:r>
              <a:rPr lang="en-gb" sz="1800" b="0" i="0" u="none" baseline="0" dirty="0">
                <a:solidFill>
                  <a:schemeClr val="accent1"/>
                </a:solidFill>
                <a:hlinkClick r:id="rId8">
                  <a:extLst>
                    <a:ext uri="{A12FA001-AC4F-418D-AE19-62706E023703}">
                      <ahyp:hlinkClr xmlns:ahyp="http://schemas.microsoft.com/office/drawing/2018/hyperlinkcolor" val="tx"/>
                    </a:ext>
                  </a:extLst>
                </a:hlinkClick>
              </a:rPr>
              <a:t>Food services</a:t>
            </a:r>
            <a:r>
              <a:rPr lang="en-gb" sz="1800" b="0" i="0" u="none" baseline="0" dirty="0">
                <a:solidFill>
                  <a:schemeClr val="accent1"/>
                </a:solidFill>
              </a:rPr>
              <a:t> (in Finnish)</a:t>
            </a:r>
            <a:endParaRPr lang="en-gb" altLang="fi-FI" sz="1800" dirty="0">
              <a:solidFill>
                <a:schemeClr val="accent1"/>
              </a:solidFill>
              <a:cs typeface="Arial" panose="020B0604020202020204" pitchFamily="34" charset="0"/>
            </a:endParaRPr>
          </a:p>
          <a:p>
            <a:pPr marL="0" indent="0" algn="l" rtl="0">
              <a:lnSpc>
                <a:spcPct val="100000"/>
              </a:lnSpc>
              <a:buNone/>
            </a:pPr>
            <a:r>
              <a:rPr lang="en-gb" sz="1800" b="0" i="0" u="none" baseline="0" dirty="0">
                <a:solidFill>
                  <a:schemeClr val="accent1"/>
                </a:solidFill>
                <a:ea typeface="Arial" panose="020B0604020202020204" pitchFamily="34" charset="0"/>
                <a:cs typeface="Arial" panose="020B0604020202020204" pitchFamily="34" charset="0"/>
                <a:sym typeface="Arial" panose="020B0604020202020204" pitchFamily="34" charset="0"/>
                <a:hlinkClick r:id="rId5">
                  <a:extLst>
                    <a:ext uri="{A12FA001-AC4F-418D-AE19-62706E023703}">
                      <ahyp:hlinkClr xmlns:ahyp="http://schemas.microsoft.com/office/drawing/2018/hyperlinkcolor" val="tx"/>
                    </a:ext>
                  </a:extLst>
                </a:hlinkClick>
              </a:rPr>
              <a:t>Voimaa </a:t>
            </a:r>
            <a:r>
              <a:rPr lang="en-gb" sz="1800" b="0" i="0" u="none" baseline="0" dirty="0" err="1">
                <a:solidFill>
                  <a:schemeClr val="accent1"/>
                </a:solidFill>
                <a:ea typeface="Arial" panose="020B0604020202020204" pitchFamily="34" charset="0"/>
                <a:cs typeface="Arial" panose="020B0604020202020204" pitchFamily="34" charset="0"/>
                <a:sym typeface="Arial" panose="020B0604020202020204" pitchFamily="34" charset="0"/>
                <a:hlinkClick r:id="rId5">
                  <a:extLst>
                    <a:ext uri="{A12FA001-AC4F-418D-AE19-62706E023703}">
                      <ahyp:hlinkClr xmlns:ahyp="http://schemas.microsoft.com/office/drawing/2018/hyperlinkcolor" val="tx"/>
                    </a:ext>
                  </a:extLst>
                </a:hlinkClick>
              </a:rPr>
              <a:t>vanhuuteen</a:t>
            </a:r>
            <a:r>
              <a:rPr lang="en-gb" sz="1800" b="0" i="0" u="none" baseline="0" dirty="0">
                <a:solidFill>
                  <a:schemeClr val="accent1"/>
                </a:solidFill>
                <a:ea typeface="Arial" panose="020B0604020202020204" pitchFamily="34" charset="0"/>
                <a:cs typeface="Arial" panose="020B0604020202020204" pitchFamily="34" charset="0"/>
                <a:sym typeface="Arial" panose="020B0604020202020204" pitchFamily="34" charset="0"/>
                <a:hlinkClick r:id="rId5">
                  <a:extLst>
                    <a:ext uri="{A12FA001-AC4F-418D-AE19-62706E023703}">
                      <ahyp:hlinkClr xmlns:ahyp="http://schemas.microsoft.com/office/drawing/2018/hyperlinkcolor" val="tx"/>
                    </a:ext>
                  </a:extLst>
                </a:hlinkClick>
              </a:rPr>
              <a:t> ruoasta (Strength in old age from food, Age Institute brochure)</a:t>
            </a:r>
            <a:endParaRPr lang="en-gb" sz="1800" b="0" i="0" u="none" baseline="0" dirty="0">
              <a:solidFill>
                <a:schemeClr val="accent1"/>
              </a:solidFill>
              <a:ea typeface="Arial" panose="020B0604020202020204" pitchFamily="34" charset="0"/>
              <a:cs typeface="Arial" panose="020B0604020202020204" pitchFamily="34" charset="0"/>
              <a:sym typeface="Arial" panose="020B0604020202020204" pitchFamily="34" charset="0"/>
            </a:endParaRPr>
          </a:p>
          <a:p>
            <a:pPr marL="0" indent="0" algn="l" rtl="0">
              <a:lnSpc>
                <a:spcPct val="100000"/>
              </a:lnSpc>
              <a:buNone/>
            </a:pPr>
            <a:r>
              <a:rPr lang="en-gb" sz="1800" b="0" i="0" u="none" baseline="0" dirty="0">
                <a:solidFill>
                  <a:schemeClr val="accent1"/>
                </a:solidFill>
                <a:ea typeface="Arial" panose="020B0604020202020204" pitchFamily="34" charset="0"/>
                <a:cs typeface="Arial" panose="020B0604020202020204" pitchFamily="34" charset="0"/>
                <a:sym typeface="Arial" panose="020B0604020202020204" pitchFamily="34" charset="0"/>
                <a:hlinkClick r:id="rId9">
                  <a:extLst>
                    <a:ext uri="{A12FA001-AC4F-418D-AE19-62706E023703}">
                      <ahyp:hlinkClr xmlns:ahyp="http://schemas.microsoft.com/office/drawing/2018/hyperlinkcolor" val="tx"/>
                    </a:ext>
                  </a:extLst>
                </a:hlinkClick>
              </a:rPr>
              <a:t>Consumers’ Union of Finland, syohyvaa.fi</a:t>
            </a:r>
            <a:endParaRPr lang="en-gb" altLang="fi-FI" sz="1800" dirty="0">
              <a:solidFill>
                <a:schemeClr val="accent1"/>
              </a:solidFill>
              <a:cs typeface="Arial" panose="020B0604020202020204" pitchFamily="34" charset="0"/>
            </a:endParaRPr>
          </a:p>
        </p:txBody>
      </p:sp>
      <p:sp>
        <p:nvSpPr>
          <p:cNvPr id="4" name="Footer Placeholder 3">
            <a:extLst>
              <a:ext uri="{FF2B5EF4-FFF2-40B4-BE49-F238E27FC236}">
                <a16:creationId xmlns:a16="http://schemas.microsoft.com/office/drawing/2014/main" id="{2E70F81F-CA09-4E7A-A3F1-B64EADD6A5E5}"/>
              </a:ext>
            </a:extLst>
          </p:cNvPr>
          <p:cNvSpPr>
            <a:spLocks noGrp="1"/>
          </p:cNvSpPr>
          <p:nvPr>
            <p:ph type="ftr" sz="quarter" idx="11"/>
          </p:nvPr>
        </p:nvSpPr>
        <p:spPr>
          <a:xfrm>
            <a:off x="3869268" y="6404643"/>
            <a:ext cx="5911517" cy="365125"/>
          </a:xfrm>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EB00DDAC-F0A3-4A30-AFCB-8871F80AB7A1}"/>
              </a:ext>
            </a:extLst>
          </p:cNvPr>
          <p:cNvSpPr>
            <a:spLocks noGrp="1"/>
          </p:cNvSpPr>
          <p:nvPr>
            <p:ph type="sldNum" sz="quarter" idx="12"/>
          </p:nvPr>
        </p:nvSpPr>
        <p:spPr/>
        <p:txBody>
          <a:bodyPr/>
          <a:lstStyle/>
          <a:p>
            <a:pPr algn="r" rtl="0"/>
            <a:fld id="{3EC19665-757B-4082-B394-D86A0A1D74C0}" type="slidenum">
              <a:rPr/>
              <a:t>17</a:t>
            </a:fld>
            <a:endParaRPr lang="en-gb"/>
          </a:p>
        </p:txBody>
      </p:sp>
    </p:spTree>
    <p:extLst>
      <p:ext uri="{BB962C8B-B14F-4D97-AF65-F5344CB8AC3E}">
        <p14:creationId xmlns:p14="http://schemas.microsoft.com/office/powerpoint/2010/main" val="2995726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8CB3-A6B3-4124-96CA-02B4B2E7B779}"/>
              </a:ext>
            </a:extLst>
          </p:cNvPr>
          <p:cNvSpPr>
            <a:spLocks noGrp="1"/>
          </p:cNvSpPr>
          <p:nvPr>
            <p:ph type="title"/>
          </p:nvPr>
        </p:nvSpPr>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Intoxicants and rushing management</a:t>
            </a:r>
            <a:endParaRPr lang="en-gb" sz="3200" b="1" dirty="0"/>
          </a:p>
        </p:txBody>
      </p:sp>
      <p:sp>
        <p:nvSpPr>
          <p:cNvPr id="3" name="Content Placeholder 2">
            <a:extLst>
              <a:ext uri="{FF2B5EF4-FFF2-40B4-BE49-F238E27FC236}">
                <a16:creationId xmlns:a16="http://schemas.microsoft.com/office/drawing/2014/main" id="{5CEA0DE0-1D68-4DA0-B41E-CFF8C4CA5C19}"/>
              </a:ext>
            </a:extLst>
          </p:cNvPr>
          <p:cNvSpPr>
            <a:spLocks noGrp="1"/>
          </p:cNvSpPr>
          <p:nvPr>
            <p:ph idx="1"/>
          </p:nvPr>
        </p:nvSpPr>
        <p:spPr/>
        <p:txBody>
          <a:bodyPr>
            <a:normAutofit/>
          </a:bodyPr>
          <a:lstStyle/>
          <a:p>
            <a:pPr marL="0" indent="0" algn="l" rtl="0">
              <a:lnSpc>
                <a:spcPct val="100000"/>
              </a:lnSpc>
              <a:buNone/>
              <a:defRPr/>
            </a:pPr>
            <a:r>
              <a:rPr lang="en-gb" sz="1800" b="0" i="0" u="none" baseline="0" dirty="0"/>
              <a:t>Things to do and listen: </a:t>
            </a:r>
            <a:r>
              <a:rPr lang="en-gb" sz="1800" b="0" i="0" u="none" baseline="0" dirty="0">
                <a:solidFill>
                  <a:schemeClr val="accent1"/>
                </a:solidFill>
                <a:hlinkClick r:id="rId3">
                  <a:extLst>
                    <a:ext uri="{A12FA001-AC4F-418D-AE19-62706E023703}">
                      <ahyp:hlinkClr xmlns:ahyp="http://schemas.microsoft.com/office/drawing/2018/hyperlinkcolor" val="tx"/>
                    </a:ext>
                  </a:extLst>
                </a:hlinkClick>
              </a:rPr>
              <a:t>https://www.luontosivusto.fi/kevat/tekemisen-iloa/</a:t>
            </a:r>
            <a:endParaRPr lang="en-gb" sz="1800" b="0" i="0" u="none" baseline="0" dirty="0">
              <a:solidFill>
                <a:schemeClr val="accent1"/>
              </a:solidFill>
            </a:endParaRPr>
          </a:p>
          <a:p>
            <a:pPr marL="0" indent="0" algn="l" rtl="0">
              <a:lnSpc>
                <a:spcPct val="100000"/>
              </a:lnSpc>
              <a:buNone/>
              <a:defRPr/>
            </a:pPr>
            <a:r>
              <a:rPr lang="en-GB" sz="1800" dirty="0">
                <a:solidFill>
                  <a:schemeClr val="accent1"/>
                </a:solidFill>
                <a:hlinkClick r:id="rId4">
                  <a:extLst>
                    <a:ext uri="{A12FA001-AC4F-418D-AE19-62706E023703}">
                      <ahyp:hlinkClr xmlns:ahyp="http://schemas.microsoft.com/office/drawing/2018/hyperlinkcolor" val="tx"/>
                    </a:ext>
                  </a:extLst>
                </a:hlinkClick>
              </a:rPr>
              <a:t>Good mood forest walks – MIELI Mental Health Finland</a:t>
            </a:r>
            <a:br>
              <a:rPr lang="en-gb" sz="1800" b="0" i="0" u="none" baseline="0" dirty="0">
                <a:solidFill>
                  <a:schemeClr val="accent1"/>
                </a:solidFill>
              </a:rPr>
            </a:br>
            <a:r>
              <a:rPr lang="en-gb" sz="1800" b="0" i="0" u="none" baseline="0" dirty="0">
                <a:solidFill>
                  <a:schemeClr val="accent1"/>
                </a:solidFill>
              </a:rPr>
              <a:t> </a:t>
            </a:r>
            <a:r>
              <a:rPr lang="en-gb" sz="1800" b="0" i="0" u="none" baseline="0" dirty="0" err="1">
                <a:solidFill>
                  <a:schemeClr val="accent1"/>
                </a:solidFill>
                <a:hlinkClick r:id="rId5">
                  <a:extLst>
                    <a:ext uri="{A12FA001-AC4F-418D-AE19-62706E023703}">
                      <ahyp:hlinkClr xmlns:ahyp="http://schemas.microsoft.com/office/drawing/2018/hyperlinkcolor" val="tx"/>
                    </a:ext>
                  </a:extLst>
                </a:hlinkClick>
              </a:rPr>
              <a:t>Oivamieli</a:t>
            </a:r>
            <a:r>
              <a:rPr lang="en-gb" sz="1800" b="0" i="0" u="none" baseline="0" dirty="0">
                <a:solidFill>
                  <a:schemeClr val="accent1"/>
                </a:solidFill>
                <a:hlinkClick r:id="rId5">
                  <a:extLst>
                    <a:ext uri="{A12FA001-AC4F-418D-AE19-62706E023703}">
                      <ahyp:hlinkClr xmlns:ahyp="http://schemas.microsoft.com/office/drawing/2018/hyperlinkcolor" val="tx"/>
                    </a:ext>
                  </a:extLst>
                </a:hlinkClick>
              </a:rPr>
              <a:t> website</a:t>
            </a:r>
            <a:endParaRPr lang="en-gb" sz="1800" b="0" i="0" u="none" baseline="0" dirty="0">
              <a:solidFill>
                <a:schemeClr val="accent1"/>
              </a:solidFill>
            </a:endParaRPr>
          </a:p>
          <a:p>
            <a:pPr marL="0" indent="0" algn="l" rtl="0">
              <a:lnSpc>
                <a:spcPct val="100000"/>
              </a:lnSpc>
              <a:buNone/>
              <a:defRPr/>
            </a:pPr>
            <a:endParaRPr lang="en-gb" sz="1800" dirty="0">
              <a:solidFill>
                <a:schemeClr val="accent2"/>
              </a:solidFill>
            </a:endParaRPr>
          </a:p>
          <a:p>
            <a:pPr marL="0" indent="0">
              <a:lnSpc>
                <a:spcPct val="100000"/>
              </a:lnSpc>
              <a:buNone/>
              <a:defRPr/>
            </a:pPr>
            <a:r>
              <a:rPr lang="en-gb" sz="1800" b="0" i="0" u="none" baseline="0" dirty="0">
                <a:solidFill>
                  <a:schemeClr val="accent1"/>
                </a:solidFill>
                <a:hlinkClick r:id="rId6">
                  <a:extLst>
                    <a:ext uri="{A12FA001-AC4F-418D-AE19-62706E023703}">
                      <ahyp:hlinkClr xmlns:ahyp="http://schemas.microsoft.com/office/drawing/2018/hyperlinkcolor" val="tx"/>
                    </a:ext>
                  </a:extLst>
                </a:hlinkClick>
              </a:rPr>
              <a:t>Intoxicants and accidents -</a:t>
            </a:r>
            <a:r>
              <a:rPr lang="en-gb" sz="1800" dirty="0">
                <a:solidFill>
                  <a:schemeClr val="accent1"/>
                </a:solidFill>
                <a:hlinkClick r:id="rId6">
                  <a:extLst>
                    <a:ext uri="{A12FA001-AC4F-418D-AE19-62706E023703}">
                      <ahyp:hlinkClr xmlns:ahyp="http://schemas.microsoft.com/office/drawing/2018/hyperlinkcolor" val="tx"/>
                    </a:ext>
                  </a:extLst>
                </a:hlinkClick>
              </a:rPr>
              <a:t> kotitapaturma.fi</a:t>
            </a:r>
            <a:endParaRPr lang="en-gb" sz="1800" dirty="0">
              <a:solidFill>
                <a:schemeClr val="accent1"/>
              </a:solidFill>
              <a:hlinkClick r:id="rId7">
                <a:extLst>
                  <a:ext uri="{A12FA001-AC4F-418D-AE19-62706E023703}">
                    <ahyp:hlinkClr xmlns:ahyp="http://schemas.microsoft.com/office/drawing/2018/hyperlinkcolor" val="tx"/>
                  </a:ext>
                </a:extLst>
              </a:hlinkClick>
            </a:endParaRPr>
          </a:p>
          <a:p>
            <a:pPr marL="0" indent="0" algn="l" rtl="0">
              <a:lnSpc>
                <a:spcPct val="100000"/>
              </a:lnSpc>
              <a:buNone/>
              <a:defRPr/>
            </a:pPr>
            <a:r>
              <a:rPr lang="en-gb" sz="1800" b="0" i="0" u="none" baseline="0" dirty="0">
                <a:solidFill>
                  <a:schemeClr val="accent1"/>
                </a:solidFill>
                <a:hlinkClick r:id="rId8">
                  <a:extLst>
                    <a:ext uri="{A12FA001-AC4F-418D-AE19-62706E023703}">
                      <ahyp:hlinkClr xmlns:ahyp="http://schemas.microsoft.com/office/drawing/2018/hyperlinkcolor" val="tx"/>
                    </a:ext>
                  </a:extLst>
                </a:hlinkClick>
              </a:rPr>
              <a:t>Alcohol, drugs and addiction, THL. </a:t>
            </a:r>
            <a:endParaRPr lang="en-gb" sz="1800" b="0" i="0" u="none" baseline="0" dirty="0">
              <a:solidFill>
                <a:schemeClr val="accent1"/>
              </a:solidFill>
            </a:endParaRPr>
          </a:p>
          <a:p>
            <a:pPr marL="0" indent="0" algn="l" rtl="0">
              <a:lnSpc>
                <a:spcPct val="100000"/>
              </a:lnSpc>
              <a:buNone/>
              <a:defRPr/>
            </a:pPr>
            <a:r>
              <a:rPr lang="en-GB" sz="1800" dirty="0">
                <a:solidFill>
                  <a:schemeClr val="accent1"/>
                </a:solidFill>
                <a:hlinkClick r:id="rId9">
                  <a:extLst>
                    <a:ext uri="{A12FA001-AC4F-418D-AE19-62706E023703}">
                      <ahyp:hlinkClr xmlns:ahyp="http://schemas.microsoft.com/office/drawing/2018/hyperlinkcolor" val="tx"/>
                    </a:ext>
                  </a:extLst>
                </a:hlinkClick>
              </a:rPr>
              <a:t>Alcohol, THL</a:t>
            </a:r>
            <a:endParaRPr lang="en-GB" sz="1800" dirty="0">
              <a:solidFill>
                <a:schemeClr val="accent1"/>
              </a:solidFill>
            </a:endParaRPr>
          </a:p>
          <a:p>
            <a:pPr marL="0" indent="0" algn="l" rtl="0">
              <a:lnSpc>
                <a:spcPct val="100000"/>
              </a:lnSpc>
              <a:buNone/>
              <a:defRPr/>
            </a:pPr>
            <a:r>
              <a:rPr lang="en-gb" sz="1800" b="0" i="0" u="none" baseline="0" dirty="0">
                <a:solidFill>
                  <a:schemeClr val="accent1"/>
                </a:solidFill>
                <a:hlinkClick r:id="rId10">
                  <a:extLst>
                    <a:ext uri="{A12FA001-AC4F-418D-AE19-62706E023703}">
                      <ahyp:hlinkClr xmlns:ahyp="http://schemas.microsoft.com/office/drawing/2018/hyperlinkcolor" val="tx"/>
                    </a:ext>
                  </a:extLst>
                </a:hlinkClick>
              </a:rPr>
              <a:t>Päihteet </a:t>
            </a:r>
            <a:r>
              <a:rPr lang="en-gb" sz="1800" b="0" i="0" u="none" baseline="0" dirty="0" err="1">
                <a:solidFill>
                  <a:schemeClr val="accent1"/>
                </a:solidFill>
                <a:hlinkClick r:id="rId10">
                  <a:extLst>
                    <a:ext uri="{A12FA001-AC4F-418D-AE19-62706E023703}">
                      <ahyp:hlinkClr xmlns:ahyp="http://schemas.microsoft.com/office/drawing/2018/hyperlinkcolor" val="tx"/>
                    </a:ext>
                  </a:extLst>
                </a:hlinkClick>
              </a:rPr>
              <a:t>lisäävät</a:t>
            </a:r>
            <a:r>
              <a:rPr lang="en-gb" sz="1800" b="0" i="0" u="none" baseline="0" dirty="0">
                <a:solidFill>
                  <a:schemeClr val="accent1"/>
                </a:solidFill>
                <a:hlinkClick r:id="rId10">
                  <a:extLst>
                    <a:ext uri="{A12FA001-AC4F-418D-AE19-62706E023703}">
                      <ahyp:hlinkClr xmlns:ahyp="http://schemas.microsoft.com/office/drawing/2018/hyperlinkcolor" val="tx"/>
                    </a:ext>
                  </a:extLst>
                </a:hlinkClick>
              </a:rPr>
              <a:t> </a:t>
            </a:r>
            <a:r>
              <a:rPr lang="en-gb" sz="1800" b="0" i="0" u="none" baseline="0" dirty="0" err="1">
                <a:solidFill>
                  <a:schemeClr val="accent1"/>
                </a:solidFill>
                <a:hlinkClick r:id="rId10">
                  <a:extLst>
                    <a:ext uri="{A12FA001-AC4F-418D-AE19-62706E023703}">
                      <ahyp:hlinkClr xmlns:ahyp="http://schemas.microsoft.com/office/drawing/2018/hyperlinkcolor" val="tx"/>
                    </a:ext>
                  </a:extLst>
                </a:hlinkClick>
              </a:rPr>
              <a:t>tapaturmavaaraa</a:t>
            </a:r>
            <a:r>
              <a:rPr lang="en-gb" sz="1800" b="0" i="0" u="none" baseline="0" dirty="0">
                <a:solidFill>
                  <a:schemeClr val="accent1"/>
                </a:solidFill>
                <a:hlinkClick r:id="rId10">
                  <a:extLst>
                    <a:ext uri="{A12FA001-AC4F-418D-AE19-62706E023703}">
                      <ahyp:hlinkClr xmlns:ahyp="http://schemas.microsoft.com/office/drawing/2018/hyperlinkcolor" val="tx"/>
                    </a:ext>
                  </a:extLst>
                </a:hlinkClick>
              </a:rPr>
              <a:t>, </a:t>
            </a:r>
            <a:r>
              <a:rPr lang="en-gb" sz="1800" b="0" i="0" u="none" baseline="0" dirty="0" err="1">
                <a:solidFill>
                  <a:schemeClr val="tx1"/>
                </a:solidFill>
              </a:rPr>
              <a:t>Lääkärilehti</a:t>
            </a:r>
            <a:r>
              <a:rPr lang="en-gb" sz="1800" b="0" i="0" u="none" baseline="0" dirty="0">
                <a:solidFill>
                  <a:schemeClr val="tx1"/>
                </a:solidFill>
              </a:rPr>
              <a:t> publication. </a:t>
            </a:r>
          </a:p>
          <a:p>
            <a:pPr marL="0" indent="0" algn="l" rtl="0">
              <a:lnSpc>
                <a:spcPct val="100000"/>
              </a:lnSpc>
              <a:buNone/>
              <a:defRPr/>
            </a:pPr>
            <a:r>
              <a:rPr lang="en-gb" sz="1800" b="0" i="0" u="none" baseline="0" dirty="0"/>
              <a:t>Diverse information on intoxicants: </a:t>
            </a:r>
            <a:r>
              <a:rPr lang="en-gb" sz="1800" b="0" i="0" u="none" baseline="0" dirty="0">
                <a:solidFill>
                  <a:schemeClr val="accent1"/>
                </a:solidFill>
                <a:hlinkClick r:id="rId11">
                  <a:extLst>
                    <a:ext uri="{A12FA001-AC4F-418D-AE19-62706E023703}">
                      <ahyp:hlinkClr xmlns:ahyp="http://schemas.microsoft.com/office/drawing/2018/hyperlinkcolor" val="tx"/>
                    </a:ext>
                  </a:extLst>
                </a:hlinkClick>
              </a:rPr>
              <a:t>AddictionLink </a:t>
            </a:r>
            <a:endParaRPr lang="en-gb" sz="1800" dirty="0">
              <a:solidFill>
                <a:schemeClr val="accent1"/>
              </a:solidFill>
            </a:endParaRPr>
          </a:p>
          <a:p>
            <a:pPr marL="0" indent="0" algn="l" rtl="0">
              <a:lnSpc>
                <a:spcPct val="100000"/>
              </a:lnSpc>
              <a:buNone/>
              <a:defRPr/>
            </a:pPr>
            <a:r>
              <a:rPr lang="en-gb" sz="1800" dirty="0">
                <a:solidFill>
                  <a:schemeClr val="accent1"/>
                </a:solidFill>
                <a:hlinkClick r:id="rId12">
                  <a:extLst>
                    <a:ext uri="{A12FA001-AC4F-418D-AE19-62706E023703}">
                      <ahyp:hlinkClr xmlns:ahyp="http://schemas.microsoft.com/office/drawing/2018/hyperlinkcolor" val="tx"/>
                    </a:ext>
                  </a:extLst>
                </a:hlinkClick>
              </a:rPr>
              <a:t>EHYT Finnish Association for Substance Abuse Prevention</a:t>
            </a:r>
            <a:endParaRPr lang="en-gb" sz="1800" dirty="0">
              <a:solidFill>
                <a:schemeClr val="accent1"/>
              </a:solidFill>
            </a:endParaRPr>
          </a:p>
          <a:p>
            <a:endParaRPr lang="en-gb" dirty="0"/>
          </a:p>
        </p:txBody>
      </p:sp>
      <p:sp>
        <p:nvSpPr>
          <p:cNvPr id="4" name="Footer Placeholder 3">
            <a:extLst>
              <a:ext uri="{FF2B5EF4-FFF2-40B4-BE49-F238E27FC236}">
                <a16:creationId xmlns:a16="http://schemas.microsoft.com/office/drawing/2014/main" id="{2E70F81F-CA09-4E7A-A3F1-B64EADD6A5E5}"/>
              </a:ext>
            </a:extLst>
          </p:cNvPr>
          <p:cNvSpPr>
            <a:spLocks noGrp="1"/>
          </p:cNvSpPr>
          <p:nvPr>
            <p:ph type="ftr" sz="quarter" idx="11"/>
          </p:nvPr>
        </p:nvSpPr>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EB00DDAC-F0A3-4A30-AFCB-8871F80AB7A1}"/>
              </a:ext>
            </a:extLst>
          </p:cNvPr>
          <p:cNvSpPr>
            <a:spLocks noGrp="1"/>
          </p:cNvSpPr>
          <p:nvPr>
            <p:ph type="sldNum" sz="quarter" idx="12"/>
          </p:nvPr>
        </p:nvSpPr>
        <p:spPr/>
        <p:txBody>
          <a:bodyPr/>
          <a:lstStyle/>
          <a:p>
            <a:pPr algn="r" rtl="0"/>
            <a:fld id="{3EC19665-757B-4082-B394-D86A0A1D74C0}" type="slidenum">
              <a:rPr/>
              <a:t>18</a:t>
            </a:fld>
            <a:endParaRPr lang="en-gb"/>
          </a:p>
        </p:txBody>
      </p:sp>
    </p:spTree>
    <p:extLst>
      <p:ext uri="{BB962C8B-B14F-4D97-AF65-F5344CB8AC3E}">
        <p14:creationId xmlns:p14="http://schemas.microsoft.com/office/powerpoint/2010/main" val="139871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8CB3-A6B3-4124-96CA-02B4B2E7B779}"/>
              </a:ext>
            </a:extLst>
          </p:cNvPr>
          <p:cNvSpPr>
            <a:spLocks noGrp="1"/>
          </p:cNvSpPr>
          <p:nvPr>
            <p:ph type="title"/>
          </p:nvPr>
        </p:nvSpPr>
        <p:spPr>
          <a:xfrm>
            <a:off x="128337" y="1123836"/>
            <a:ext cx="3163142" cy="4601183"/>
          </a:xfrm>
        </p:spPr>
        <p:txBody>
          <a:bodyPr>
            <a:normAutofit/>
          </a:bodyPr>
          <a:lstStyle/>
          <a:p>
            <a:pPr algn="l" rtl="0"/>
            <a:r>
              <a:rPr lang="en-gb" sz="3200" b="1" i="0" u="none" baseline="0" dirty="0"/>
              <a:t>Water safety (in Finnish)</a:t>
            </a:r>
          </a:p>
        </p:txBody>
      </p:sp>
      <p:sp>
        <p:nvSpPr>
          <p:cNvPr id="3" name="Content Placeholder 2">
            <a:extLst>
              <a:ext uri="{FF2B5EF4-FFF2-40B4-BE49-F238E27FC236}">
                <a16:creationId xmlns:a16="http://schemas.microsoft.com/office/drawing/2014/main" id="{5CEA0DE0-1D68-4DA0-B41E-CFF8C4CA5C19}"/>
              </a:ext>
            </a:extLst>
          </p:cNvPr>
          <p:cNvSpPr>
            <a:spLocks noGrp="1"/>
          </p:cNvSpPr>
          <p:nvPr>
            <p:ph idx="1"/>
          </p:nvPr>
        </p:nvSpPr>
        <p:spPr/>
        <p:txBody>
          <a:bodyPr>
            <a:noAutofit/>
          </a:bodyPr>
          <a:lstStyle/>
          <a:p>
            <a:pPr marL="0" indent="0" algn="l" defTabSz="457200" rtl="0">
              <a:lnSpc>
                <a:spcPct val="100000"/>
              </a:lnSpc>
              <a:spcBef>
                <a:spcPts val="0"/>
              </a:spcBef>
              <a:buNone/>
            </a:pPr>
            <a:r>
              <a:rPr lang="en-gb" sz="1800" b="0" i="0" u="none" baseline="0" dirty="0">
                <a:solidFill>
                  <a:schemeClr val="accent1"/>
                </a:solidFill>
                <a:hlinkClick r:id="rId2">
                  <a:extLst>
                    <a:ext uri="{A12FA001-AC4F-418D-AE19-62706E023703}">
                      <ahyp:hlinkClr xmlns:ahyp="http://schemas.microsoft.com/office/drawing/2018/hyperlinkcolor" val="tx"/>
                    </a:ext>
                  </a:extLst>
                </a:hlinkClick>
              </a:rPr>
              <a:t>Finnish Swimming Teaching and Lifesaving Federation</a:t>
            </a:r>
            <a:endParaRPr lang="en-gb" sz="1800" dirty="0">
              <a:solidFill>
                <a:schemeClr val="accent1"/>
              </a:solidFill>
            </a:endParaRPr>
          </a:p>
          <a:p>
            <a:pPr marL="0" indent="0" algn="l" defTabSz="457200" rtl="0">
              <a:lnSpc>
                <a:spcPct val="100000"/>
              </a:lnSpc>
              <a:spcBef>
                <a:spcPts val="0"/>
              </a:spcBef>
              <a:buNone/>
            </a:pPr>
            <a:r>
              <a:rPr lang="en-gb" sz="1800" b="0" i="0" u="none" baseline="0" dirty="0">
                <a:solidFill>
                  <a:schemeClr val="accent1"/>
                </a:solidFill>
                <a:hlinkClick r:id="rId3">
                  <a:extLst>
                    <a:ext uri="{A12FA001-AC4F-418D-AE19-62706E023703}">
                      <ahyp:hlinkClr xmlns:ahyp="http://schemas.microsoft.com/office/drawing/2018/hyperlinkcolor" val="tx"/>
                    </a:ext>
                  </a:extLst>
                </a:hlinkClick>
              </a:rPr>
              <a:t>Viisaasti vesillä</a:t>
            </a:r>
            <a:endParaRPr lang="en-gb" sz="1800" dirty="0">
              <a:solidFill>
                <a:schemeClr val="accent1"/>
              </a:solidFill>
            </a:endParaRPr>
          </a:p>
          <a:p>
            <a:pPr marL="0" indent="0" algn="l" defTabSz="457200" rtl="0">
              <a:lnSpc>
                <a:spcPct val="100000"/>
              </a:lnSpc>
              <a:spcBef>
                <a:spcPts val="0"/>
              </a:spcBef>
              <a:buNone/>
            </a:pPr>
            <a:r>
              <a:rPr lang="en-gb" sz="1800" b="0" i="0" u="none" baseline="0" dirty="0" err="1">
                <a:solidFill>
                  <a:schemeClr val="accent1"/>
                </a:solidFill>
                <a:hlinkClick r:id="rId4">
                  <a:extLst>
                    <a:ext uri="{A12FA001-AC4F-418D-AE19-62706E023703}">
                      <ahyp:hlinkClr xmlns:ahyp="http://schemas.microsoft.com/office/drawing/2018/hyperlinkcolor" val="tx"/>
                    </a:ext>
                  </a:extLst>
                </a:hlinkClick>
              </a:rPr>
              <a:t>Hukkumattomuudenlupaus</a:t>
            </a:r>
            <a:r>
              <a:rPr lang="en-gb" sz="1800" b="0" i="0" u="none" baseline="0" dirty="0">
                <a:solidFill>
                  <a:schemeClr val="accent1"/>
                </a:solidFill>
                <a:hlinkClick r:id="rId4">
                  <a:extLst>
                    <a:ext uri="{A12FA001-AC4F-418D-AE19-62706E023703}">
                      <ahyp:hlinkClr xmlns:ahyp="http://schemas.microsoft.com/office/drawing/2018/hyperlinkcolor" val="tx"/>
                    </a:ext>
                  </a:extLst>
                </a:hlinkClick>
              </a:rPr>
              <a:t> (Promise not to drown)</a:t>
            </a:r>
            <a:br>
              <a:rPr lang="en-gb" sz="1800" dirty="0">
                <a:solidFill>
                  <a:schemeClr val="accent1"/>
                </a:solidFill>
              </a:rPr>
            </a:br>
            <a:r>
              <a:rPr lang="en-gb" sz="1800" b="0" i="0" u="none" baseline="0" dirty="0">
                <a:solidFill>
                  <a:schemeClr val="accent1"/>
                </a:solidFill>
                <a:hlinkClick r:id="rId5">
                  <a:extLst>
                    <a:ext uri="{A12FA001-AC4F-418D-AE19-62706E023703}">
                      <ahyp:hlinkClr xmlns:ahyp="http://schemas.microsoft.com/office/drawing/2018/hyperlinkcolor" val="tx"/>
                    </a:ext>
                  </a:extLst>
                </a:hlinkClick>
              </a:rPr>
              <a:t>Online materials for distance learning</a:t>
            </a:r>
            <a:endParaRPr lang="en-gb" sz="1800" dirty="0">
              <a:solidFill>
                <a:schemeClr val="accent1"/>
              </a:solidFill>
            </a:endParaRPr>
          </a:p>
          <a:p>
            <a:pPr marL="0" indent="0" algn="l" defTabSz="457200" rtl="0">
              <a:lnSpc>
                <a:spcPct val="100000"/>
              </a:lnSpc>
              <a:spcBef>
                <a:spcPts val="0"/>
              </a:spcBef>
              <a:buNone/>
            </a:pPr>
            <a:r>
              <a:rPr lang="en-gb" sz="1800" b="0" i="0" u="none" baseline="0" dirty="0" err="1">
                <a:solidFill>
                  <a:schemeClr val="accent1"/>
                </a:solidFill>
                <a:hlinkClick r:id="rId6">
                  <a:extLst>
                    <a:ext uri="{A12FA001-AC4F-418D-AE19-62706E023703}">
                      <ahyp:hlinkClr xmlns:ahyp="http://schemas.microsoft.com/office/drawing/2018/hyperlinkcolor" val="tx"/>
                    </a:ext>
                  </a:extLst>
                </a:hlinkClick>
              </a:rPr>
              <a:t>Pelastu</a:t>
            </a:r>
            <a:r>
              <a:rPr lang="en-gb" sz="1800" b="0" i="0" u="none" baseline="0" dirty="0">
                <a:solidFill>
                  <a:schemeClr val="accent1"/>
                </a:solidFill>
                <a:hlinkClick r:id="rId6">
                  <a:extLst>
                    <a:ext uri="{A12FA001-AC4F-418D-AE19-62706E023703}">
                      <ahyp:hlinkClr xmlns:ahyp="http://schemas.microsoft.com/office/drawing/2018/hyperlinkcolor" val="tx"/>
                    </a:ext>
                  </a:extLst>
                </a:hlinkClick>
              </a:rPr>
              <a:t> </a:t>
            </a:r>
            <a:r>
              <a:rPr lang="en-gb" sz="1800" b="0" i="0" u="none" baseline="0" dirty="0" err="1">
                <a:solidFill>
                  <a:schemeClr val="accent1"/>
                </a:solidFill>
                <a:hlinkClick r:id="rId6">
                  <a:extLst>
                    <a:ext uri="{A12FA001-AC4F-418D-AE19-62706E023703}">
                      <ahyp:hlinkClr xmlns:ahyp="http://schemas.microsoft.com/office/drawing/2018/hyperlinkcolor" val="tx"/>
                    </a:ext>
                  </a:extLst>
                </a:hlinkClick>
              </a:rPr>
              <a:t>ja</a:t>
            </a:r>
            <a:r>
              <a:rPr lang="en-gb" sz="1800" b="0" i="0" u="none" baseline="0" dirty="0">
                <a:solidFill>
                  <a:schemeClr val="accent1"/>
                </a:solidFill>
                <a:hlinkClick r:id="rId6">
                  <a:extLst>
                    <a:ext uri="{A12FA001-AC4F-418D-AE19-62706E023703}">
                      <ahyp:hlinkClr xmlns:ahyp="http://schemas.microsoft.com/office/drawing/2018/hyperlinkcolor" val="tx"/>
                    </a:ext>
                  </a:extLst>
                </a:hlinkClick>
              </a:rPr>
              <a:t> </a:t>
            </a:r>
            <a:r>
              <a:rPr lang="en-gb" sz="1800" b="0" i="0" u="none" baseline="0" dirty="0" err="1">
                <a:solidFill>
                  <a:schemeClr val="accent1"/>
                </a:solidFill>
                <a:hlinkClick r:id="rId6">
                  <a:extLst>
                    <a:ext uri="{A12FA001-AC4F-418D-AE19-62706E023703}">
                      <ahyp:hlinkClr xmlns:ahyp="http://schemas.microsoft.com/office/drawing/2018/hyperlinkcolor" val="tx"/>
                    </a:ext>
                  </a:extLst>
                </a:hlinkClick>
              </a:rPr>
              <a:t>pelasta</a:t>
            </a:r>
            <a:r>
              <a:rPr lang="en-gb" sz="1800" b="0" i="0" u="none" baseline="0" dirty="0">
                <a:solidFill>
                  <a:schemeClr val="accent1"/>
                </a:solidFill>
                <a:hlinkClick r:id="rId6">
                  <a:extLst>
                    <a:ext uri="{A12FA001-AC4F-418D-AE19-62706E023703}">
                      <ahyp:hlinkClr xmlns:ahyp="http://schemas.microsoft.com/office/drawing/2018/hyperlinkcolor" val="tx"/>
                    </a:ext>
                  </a:extLst>
                </a:hlinkClick>
              </a:rPr>
              <a:t> (Save yourself and others)</a:t>
            </a:r>
            <a:br>
              <a:rPr lang="en-gb" sz="1800" dirty="0">
                <a:solidFill>
                  <a:schemeClr val="accent2"/>
                </a:solidFill>
              </a:rPr>
            </a:br>
            <a:endParaRPr lang="en-gb" sz="1800" dirty="0">
              <a:solidFill>
                <a:schemeClr val="accent2"/>
              </a:solidFill>
            </a:endParaRPr>
          </a:p>
          <a:p>
            <a:pPr marL="0" indent="0" algn="l" defTabSz="457200" rtl="0">
              <a:lnSpc>
                <a:spcPct val="100000"/>
              </a:lnSpc>
              <a:spcBef>
                <a:spcPts val="0"/>
              </a:spcBef>
              <a:buNone/>
            </a:pPr>
            <a:r>
              <a:rPr lang="en-gb" sz="1800" i="0" u="none" baseline="0" dirty="0"/>
              <a:t>Videos for use in teaching:</a:t>
            </a:r>
            <a:endParaRPr lang="en-gb" sz="1800" dirty="0"/>
          </a:p>
          <a:p>
            <a:pPr marL="0" lvl="0" indent="0" algn="l" defTabSz="457200" rtl="0">
              <a:lnSpc>
                <a:spcPct val="100000"/>
              </a:lnSpc>
              <a:spcBef>
                <a:spcPts val="0"/>
              </a:spcBef>
              <a:buNone/>
            </a:pPr>
            <a:r>
              <a:rPr lang="en-gb" sz="1800" b="0" i="0" u="none" baseline="0" dirty="0">
                <a:solidFill>
                  <a:schemeClr val="accent1"/>
                </a:solidFill>
                <a:hlinkClick r:id="rId7">
                  <a:extLst>
                    <a:ext uri="{A12FA001-AC4F-418D-AE19-62706E023703}">
                      <ahyp:hlinkClr xmlns:ahyp="http://schemas.microsoft.com/office/drawing/2018/hyperlinkcolor" val="tx"/>
                    </a:ext>
                  </a:extLst>
                </a:hlinkClick>
              </a:rPr>
              <a:t>Life jacket </a:t>
            </a:r>
            <a:endParaRPr lang="en-gb" sz="1800" dirty="0">
              <a:solidFill>
                <a:schemeClr val="accent1"/>
              </a:solidFill>
            </a:endParaRPr>
          </a:p>
          <a:p>
            <a:pPr marL="0" lvl="0" indent="0" algn="l" defTabSz="457200" rtl="0">
              <a:lnSpc>
                <a:spcPct val="100000"/>
              </a:lnSpc>
              <a:spcBef>
                <a:spcPts val="0"/>
              </a:spcBef>
              <a:buNone/>
            </a:pPr>
            <a:r>
              <a:rPr lang="en-gb" sz="1800" b="0" i="0" u="none" baseline="0" dirty="0">
                <a:solidFill>
                  <a:schemeClr val="accent1"/>
                </a:solidFill>
                <a:hlinkClick r:id="rId8">
                  <a:extLst>
                    <a:ext uri="{A12FA001-AC4F-418D-AE19-62706E023703}">
                      <ahyp:hlinkClr xmlns:ahyp="http://schemas.microsoft.com/office/drawing/2018/hyperlinkcolor" val="tx"/>
                    </a:ext>
                  </a:extLst>
                </a:hlinkClick>
              </a:rPr>
              <a:t>Identify a person drowning </a:t>
            </a:r>
            <a:endParaRPr lang="en-gb" sz="1800" dirty="0">
              <a:solidFill>
                <a:schemeClr val="accent1"/>
              </a:solidFill>
            </a:endParaRPr>
          </a:p>
          <a:p>
            <a:pPr marL="0" lvl="0" indent="0" algn="l" defTabSz="457200" rtl="0">
              <a:lnSpc>
                <a:spcPct val="100000"/>
              </a:lnSpc>
              <a:spcBef>
                <a:spcPts val="0"/>
              </a:spcBef>
              <a:buNone/>
            </a:pPr>
            <a:r>
              <a:rPr lang="en-gb" sz="1800" b="0" i="0" u="none" baseline="0" dirty="0">
                <a:solidFill>
                  <a:schemeClr val="accent1"/>
                </a:solidFill>
                <a:hlinkClick r:id="rId9">
                  <a:extLst>
                    <a:ext uri="{A12FA001-AC4F-418D-AE19-62706E023703}">
                      <ahyp:hlinkClr xmlns:ahyp="http://schemas.microsoft.com/office/drawing/2018/hyperlinkcolor" val="tx"/>
                    </a:ext>
                  </a:extLst>
                </a:hlinkClick>
              </a:rPr>
              <a:t>Rules for saving a person who is drowning</a:t>
            </a:r>
            <a:br>
              <a:rPr lang="en-gb" sz="1800" dirty="0">
                <a:solidFill>
                  <a:schemeClr val="accent1"/>
                </a:solidFill>
                <a:hlinkClick r:id="rId9">
                  <a:extLst>
                    <a:ext uri="{A12FA001-AC4F-418D-AE19-62706E023703}">
                      <ahyp:hlinkClr xmlns:ahyp="http://schemas.microsoft.com/office/drawing/2018/hyperlinkcolor" val="tx"/>
                    </a:ext>
                  </a:extLst>
                </a:hlinkClick>
              </a:rPr>
            </a:br>
            <a:r>
              <a:rPr lang="en-gb" sz="1800" b="0" i="0" u="none" baseline="0" dirty="0">
                <a:solidFill>
                  <a:schemeClr val="accent1"/>
                </a:solidFill>
                <a:hlinkClick r:id="rId10">
                  <a:extLst>
                    <a:ext uri="{A12FA001-AC4F-418D-AE19-62706E023703}">
                      <ahyp:hlinkClr xmlns:ahyp="http://schemas.microsoft.com/office/drawing/2018/hyperlinkcolor" val="tx"/>
                    </a:ext>
                  </a:extLst>
                </a:hlinkClick>
              </a:rPr>
              <a:t>Safety of young children at the beach </a:t>
            </a:r>
            <a:br>
              <a:rPr lang="en-gb" sz="1800" b="1" dirty="0">
                <a:solidFill>
                  <a:schemeClr val="accent1"/>
                </a:solidFill>
              </a:rPr>
            </a:br>
            <a:r>
              <a:rPr lang="en-gb" sz="1800" b="0" i="0" u="none" baseline="0" dirty="0">
                <a:solidFill>
                  <a:schemeClr val="accent1"/>
                </a:solidFill>
                <a:hlinkClick r:id="rId11">
                  <a:extLst>
                    <a:ext uri="{A12FA001-AC4F-418D-AE19-62706E023703}">
                      <ahyp:hlinkClr xmlns:ahyp="http://schemas.microsoft.com/office/drawing/2018/hyperlinkcolor" val="tx"/>
                    </a:ext>
                  </a:extLst>
                </a:hlinkClick>
              </a:rPr>
              <a:t>Ice safety webinar</a:t>
            </a:r>
            <a:endParaRPr lang="en-gb" sz="1800" dirty="0">
              <a:solidFill>
                <a:schemeClr val="accent1"/>
              </a:solidFill>
            </a:endParaRPr>
          </a:p>
          <a:p>
            <a:pPr marL="0" indent="0" algn="l" defTabSz="457200" rtl="0">
              <a:lnSpc>
                <a:spcPct val="100000"/>
              </a:lnSpc>
              <a:spcBef>
                <a:spcPts val="0"/>
              </a:spcBef>
              <a:buNone/>
            </a:pPr>
            <a:r>
              <a:rPr lang="en-gb" sz="1800" b="0" i="0" u="none" baseline="0" dirty="0">
                <a:solidFill>
                  <a:schemeClr val="accent1"/>
                </a:solidFill>
                <a:hlinkClick r:id="rId12">
                  <a:extLst>
                    <a:ext uri="{A12FA001-AC4F-418D-AE19-62706E023703}">
                      <ahyp:hlinkClr xmlns:ahyp="http://schemas.microsoft.com/office/drawing/2018/hyperlinkcolor" val="tx"/>
                    </a:ext>
                  </a:extLst>
                </a:hlinkClick>
              </a:rPr>
              <a:t>Move safely on ice videos</a:t>
            </a:r>
            <a:endParaRPr lang="en-gb" sz="1800" dirty="0">
              <a:solidFill>
                <a:schemeClr val="accent1"/>
              </a:solidFill>
            </a:endParaRPr>
          </a:p>
        </p:txBody>
      </p:sp>
      <p:sp>
        <p:nvSpPr>
          <p:cNvPr id="4" name="Footer Placeholder 3">
            <a:extLst>
              <a:ext uri="{FF2B5EF4-FFF2-40B4-BE49-F238E27FC236}">
                <a16:creationId xmlns:a16="http://schemas.microsoft.com/office/drawing/2014/main" id="{2E70F81F-CA09-4E7A-A3F1-B64EADD6A5E5}"/>
              </a:ext>
            </a:extLst>
          </p:cNvPr>
          <p:cNvSpPr>
            <a:spLocks noGrp="1"/>
          </p:cNvSpPr>
          <p:nvPr>
            <p:ph type="ftr" sz="quarter" idx="11"/>
          </p:nvPr>
        </p:nvSpPr>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EB00DDAC-F0A3-4A30-AFCB-8871F80AB7A1}"/>
              </a:ext>
            </a:extLst>
          </p:cNvPr>
          <p:cNvSpPr>
            <a:spLocks noGrp="1"/>
          </p:cNvSpPr>
          <p:nvPr>
            <p:ph type="sldNum" sz="quarter" idx="12"/>
          </p:nvPr>
        </p:nvSpPr>
        <p:spPr/>
        <p:txBody>
          <a:bodyPr/>
          <a:lstStyle/>
          <a:p>
            <a:pPr algn="r" rtl="0"/>
            <a:fld id="{3EC19665-757B-4082-B394-D86A0A1D74C0}" type="slidenum">
              <a:rPr/>
              <a:t>19</a:t>
            </a:fld>
            <a:endParaRPr lang="en-gb"/>
          </a:p>
        </p:txBody>
      </p:sp>
    </p:spTree>
    <p:extLst>
      <p:ext uri="{BB962C8B-B14F-4D97-AF65-F5344CB8AC3E}">
        <p14:creationId xmlns:p14="http://schemas.microsoft.com/office/powerpoint/2010/main" val="265348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03FC-1FAF-4670-AA50-8906566D81AC}"/>
              </a:ext>
            </a:extLst>
          </p:cNvPr>
          <p:cNvSpPr>
            <a:spLocks noGrp="1"/>
          </p:cNvSpPr>
          <p:nvPr>
            <p:ph type="title"/>
          </p:nvPr>
        </p:nvSpPr>
        <p:spPr/>
        <p:txBody>
          <a:bodyPr/>
          <a:lstStyle/>
          <a:p>
            <a:pPr algn="l" rtl="0"/>
            <a:r>
              <a:rPr lang="en-gb" b="1" i="0" u="none" baseline="0"/>
              <a:t>Accident prevention</a:t>
            </a:r>
          </a:p>
        </p:txBody>
      </p:sp>
      <p:sp>
        <p:nvSpPr>
          <p:cNvPr id="3" name="Content Placeholder 2">
            <a:extLst>
              <a:ext uri="{FF2B5EF4-FFF2-40B4-BE49-F238E27FC236}">
                <a16:creationId xmlns:a16="http://schemas.microsoft.com/office/drawing/2014/main" id="{D0AA2A40-DB2A-4E23-BCE0-09E79D1AB683}"/>
              </a:ext>
            </a:extLst>
          </p:cNvPr>
          <p:cNvSpPr>
            <a:spLocks noGrp="1"/>
          </p:cNvSpPr>
          <p:nvPr>
            <p:ph idx="1"/>
          </p:nvPr>
        </p:nvSpPr>
        <p:spPr/>
        <p:txBody>
          <a:bodyPr/>
          <a:lstStyle/>
          <a:p>
            <a:pPr algn="l" rtl="0">
              <a:buFont typeface="Arial" panose="020B0604020202020204" pitchFamily="34" charset="0"/>
              <a:buChar char="•"/>
            </a:pPr>
            <a:r>
              <a:rPr lang="en-gb" sz="1800" b="0" i="0" u="none" baseline="0" dirty="0"/>
              <a:t>Communications based on data: making the environment and people’s behaviour safer.</a:t>
            </a:r>
          </a:p>
          <a:p>
            <a:pPr algn="l" rtl="0">
              <a:buFont typeface="Arial" panose="020B0604020202020204" pitchFamily="34" charset="0"/>
              <a:buChar char="•"/>
            </a:pPr>
            <a:r>
              <a:rPr lang="en-gb" sz="1800" b="0" i="0" u="none" baseline="0" dirty="0"/>
              <a:t>Attitude change: the power to improve safety lies with people themselves, their loved ones and other parties involved in their daily lives. </a:t>
            </a:r>
          </a:p>
          <a:p>
            <a:pPr algn="l" rtl="0">
              <a:buFont typeface="Arial" panose="020B0604020202020204" pitchFamily="34" charset="0"/>
              <a:buChar char="•"/>
            </a:pPr>
            <a:r>
              <a:rPr lang="en-gb" sz="1800" b="0" i="0" u="none" baseline="0" dirty="0"/>
              <a:t>Awareness:</a:t>
            </a:r>
          </a:p>
          <a:p>
            <a:pPr lvl="1" algn="l" rtl="0">
              <a:buFont typeface="Arial" panose="020B0604020202020204" pitchFamily="34" charset="0"/>
              <a:buChar char="•"/>
            </a:pPr>
            <a:r>
              <a:rPr lang="en-gb" b="0" i="0" u="none" baseline="0" dirty="0"/>
              <a:t>the possibility of an accident is real</a:t>
            </a:r>
          </a:p>
          <a:p>
            <a:pPr lvl="1" algn="l" rtl="0">
              <a:buFont typeface="Arial" panose="020B0604020202020204" pitchFamily="34" charset="0"/>
              <a:buChar char="•"/>
            </a:pPr>
            <a:r>
              <a:rPr lang="en-gb" b="0" i="0" u="none" baseline="0" dirty="0"/>
              <a:t>the risks concern the person themselves or those with whom they are involved</a:t>
            </a:r>
          </a:p>
          <a:p>
            <a:pPr lvl="1" algn="l" rtl="0">
              <a:buFont typeface="Arial" panose="020B0604020202020204" pitchFamily="34" charset="0"/>
              <a:buChar char="•"/>
            </a:pPr>
            <a:r>
              <a:rPr lang="en-gb" b="0" i="0" u="none" baseline="0" dirty="0"/>
              <a:t>consequences, </a:t>
            </a:r>
            <a:r>
              <a:rPr lang="en-GB" b="0" i="0" u="none" baseline="0" dirty="0"/>
              <a:t>e.g.,</a:t>
            </a:r>
            <a:r>
              <a:rPr lang="en-gb" b="0" i="0" u="none" baseline="0" dirty="0"/>
              <a:t> fall injuries</a:t>
            </a:r>
          </a:p>
          <a:p>
            <a:pPr lvl="1" algn="l" rtl="0">
              <a:buFont typeface="Arial" panose="020B0604020202020204" pitchFamily="34" charset="0"/>
              <a:buChar char="•"/>
            </a:pPr>
            <a:r>
              <a:rPr lang="en-gb" b="0" i="0" u="none" baseline="0" dirty="0"/>
              <a:t>preventive measures and ways to reduce the consequences of an accident</a:t>
            </a:r>
          </a:p>
        </p:txBody>
      </p:sp>
      <p:sp>
        <p:nvSpPr>
          <p:cNvPr id="4" name="Footer Placeholder 3">
            <a:extLst>
              <a:ext uri="{FF2B5EF4-FFF2-40B4-BE49-F238E27FC236}">
                <a16:creationId xmlns:a16="http://schemas.microsoft.com/office/drawing/2014/main" id="{E8D5A47B-83BF-40A9-9D57-8E800F323AB2}"/>
              </a:ext>
            </a:extLst>
          </p:cNvPr>
          <p:cNvSpPr>
            <a:spLocks noGrp="1"/>
          </p:cNvSpPr>
          <p:nvPr>
            <p:ph type="ftr" sz="quarter" idx="11"/>
          </p:nvPr>
        </p:nvSpPr>
        <p:spPr/>
        <p:txBody>
          <a:bodyPr/>
          <a:lstStyle/>
          <a:p>
            <a:pPr algn="l" rtl="0"/>
            <a:r>
              <a:rPr lang="en-gb" b="0" i="0" u="none" baseline="0"/>
              <a:t>Home safety coaching, Serious accidents among working age adults (2016), Safety Investigation Authority</a:t>
            </a:r>
          </a:p>
        </p:txBody>
      </p:sp>
      <p:sp>
        <p:nvSpPr>
          <p:cNvPr id="5" name="Slide Number Placeholder 4">
            <a:extLst>
              <a:ext uri="{FF2B5EF4-FFF2-40B4-BE49-F238E27FC236}">
                <a16:creationId xmlns:a16="http://schemas.microsoft.com/office/drawing/2014/main" id="{F1CDBF08-8463-4944-BC46-B8C9E8070B50}"/>
              </a:ext>
            </a:extLst>
          </p:cNvPr>
          <p:cNvSpPr>
            <a:spLocks noGrp="1"/>
          </p:cNvSpPr>
          <p:nvPr>
            <p:ph type="sldNum" sz="quarter" idx="12"/>
          </p:nvPr>
        </p:nvSpPr>
        <p:spPr/>
        <p:txBody>
          <a:bodyPr/>
          <a:lstStyle/>
          <a:p>
            <a:pPr algn="r" rtl="0"/>
            <a:fld id="{3EC19665-757B-4082-B394-D86A0A1D74C0}" type="slidenum">
              <a:rPr/>
              <a:t>2</a:t>
            </a:fld>
            <a:endParaRPr lang="en-gb"/>
          </a:p>
        </p:txBody>
      </p:sp>
    </p:spTree>
    <p:extLst>
      <p:ext uri="{BB962C8B-B14F-4D97-AF65-F5344CB8AC3E}">
        <p14:creationId xmlns:p14="http://schemas.microsoft.com/office/powerpoint/2010/main" val="415225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8CB3-A6B3-4124-96CA-02B4B2E7B779}"/>
              </a:ext>
            </a:extLst>
          </p:cNvPr>
          <p:cNvSpPr>
            <a:spLocks noGrp="1"/>
          </p:cNvSpPr>
          <p:nvPr>
            <p:ph type="title"/>
          </p:nvPr>
        </p:nvSpPr>
        <p:spPr>
          <a:xfrm>
            <a:off x="252919" y="1499151"/>
            <a:ext cx="2947482" cy="2132710"/>
          </a:xfrm>
        </p:spPr>
        <p:txBody>
          <a:bodyPr>
            <a:normAutofit/>
          </a:bodyPr>
          <a:lstStyle/>
          <a:p>
            <a:pPr algn="l" rtl="0"/>
            <a:r>
              <a:rPr lang="en-gb" sz="3200" b="1" i="0" u="none" baseline="0" dirty="0"/>
              <a:t>Poisoning accidents</a:t>
            </a:r>
          </a:p>
        </p:txBody>
      </p:sp>
      <p:sp>
        <p:nvSpPr>
          <p:cNvPr id="3" name="Content Placeholder 2">
            <a:extLst>
              <a:ext uri="{FF2B5EF4-FFF2-40B4-BE49-F238E27FC236}">
                <a16:creationId xmlns:a16="http://schemas.microsoft.com/office/drawing/2014/main" id="{5CEA0DE0-1D68-4DA0-B41E-CFF8C4CA5C19}"/>
              </a:ext>
            </a:extLst>
          </p:cNvPr>
          <p:cNvSpPr>
            <a:spLocks noGrp="1"/>
          </p:cNvSpPr>
          <p:nvPr>
            <p:ph idx="1"/>
          </p:nvPr>
        </p:nvSpPr>
        <p:spPr/>
        <p:txBody>
          <a:bodyPr/>
          <a:lstStyle/>
          <a:p>
            <a:pPr marL="0" indent="0" algn="l" rtl="0">
              <a:lnSpc>
                <a:spcPct val="100000"/>
              </a:lnSpc>
              <a:spcBef>
                <a:spcPts val="0"/>
              </a:spcBef>
              <a:buNone/>
            </a:pPr>
            <a:r>
              <a:rPr lang="en-gb" sz="1800" b="0" i="0" u="none" baseline="0" dirty="0">
                <a:solidFill>
                  <a:schemeClr val="accent1"/>
                </a:solidFill>
                <a:hlinkClick r:id="rId2">
                  <a:extLst>
                    <a:ext uri="{A12FA001-AC4F-418D-AE19-62706E023703}">
                      <ahyp:hlinkClr xmlns:ahyp="http://schemas.microsoft.com/office/drawing/2018/hyperlinkcolor" val="tx"/>
                    </a:ext>
                  </a:extLst>
                </a:hlinkClick>
              </a:rPr>
              <a:t>Poison Information Centre</a:t>
            </a:r>
            <a:endParaRPr lang="en-gb" sz="1800" dirty="0">
              <a:solidFill>
                <a:schemeClr val="accent1"/>
              </a:solidFill>
            </a:endParaRPr>
          </a:p>
          <a:p>
            <a:pPr marL="0" indent="0" algn="l" rtl="0">
              <a:lnSpc>
                <a:spcPct val="100000"/>
              </a:lnSpc>
              <a:spcBef>
                <a:spcPts val="0"/>
              </a:spcBef>
              <a:buNone/>
            </a:pPr>
            <a:endParaRPr lang="en-gb" sz="1800" dirty="0"/>
          </a:p>
          <a:p>
            <a:pPr marL="0" indent="0" algn="l" rtl="0">
              <a:lnSpc>
                <a:spcPct val="100000"/>
              </a:lnSpc>
              <a:spcBef>
                <a:spcPts val="0"/>
              </a:spcBef>
              <a:buNone/>
            </a:pPr>
            <a:r>
              <a:rPr lang="en-gb" sz="1800" b="0" i="0" u="none" baseline="0" dirty="0" err="1">
                <a:hlinkClick r:id="rId3">
                  <a:extLst>
                    <a:ext uri="{A12FA001-AC4F-418D-AE19-62706E023703}">
                      <ahyp:hlinkClr xmlns:ahyp="http://schemas.microsoft.com/office/drawing/2018/hyperlinkcolor" val="tx"/>
                    </a:ext>
                  </a:extLst>
                </a:hlinkClick>
              </a:rPr>
              <a:t>Korpilahti</a:t>
            </a:r>
            <a:r>
              <a:rPr lang="en-gb" sz="1800" b="0" i="0" u="none" baseline="0" dirty="0">
                <a:hlinkClick r:id="rId3">
                  <a:extLst>
                    <a:ext uri="{A12FA001-AC4F-418D-AE19-62706E023703}">
                      <ahyp:hlinkClr xmlns:ahyp="http://schemas.microsoft.com/office/drawing/2018/hyperlinkcolor" val="tx"/>
                    </a:ext>
                  </a:extLst>
                </a:hlinkClick>
              </a:rPr>
              <a:t>, Ulla, et al. </a:t>
            </a:r>
            <a:r>
              <a:rPr lang="en-gb" sz="1800" b="0" i="0" u="none" baseline="0" dirty="0" err="1">
                <a:solidFill>
                  <a:schemeClr val="accent1"/>
                </a:solidFill>
                <a:hlinkClick r:id="rId3">
                  <a:extLst>
                    <a:ext uri="{A12FA001-AC4F-418D-AE19-62706E023703}">
                      <ahyp:hlinkClr xmlns:ahyp="http://schemas.microsoft.com/office/drawing/2018/hyperlinkcolor" val="tx"/>
                    </a:ext>
                  </a:extLst>
                </a:hlinkClick>
              </a:rPr>
              <a:t>Lasten</a:t>
            </a:r>
            <a:r>
              <a:rPr lang="en-gb" sz="1800" b="0" i="0" u="none" baseline="0" dirty="0">
                <a:solidFill>
                  <a:schemeClr val="accent1"/>
                </a:solidFill>
                <a:hlinkClick r:id="rId3">
                  <a:extLst>
                    <a:ext uri="{A12FA001-AC4F-418D-AE19-62706E023703}">
                      <ahyp:hlinkClr xmlns:ahyp="http://schemas.microsoft.com/office/drawing/2018/hyperlinkcolor" val="tx"/>
                    </a:ext>
                  </a:extLst>
                </a:hlinkClick>
              </a:rPr>
              <a:t> </a:t>
            </a:r>
            <a:r>
              <a:rPr lang="en-gb" sz="1800" b="0" i="0" u="none" baseline="0" dirty="0" err="1">
                <a:solidFill>
                  <a:schemeClr val="accent1"/>
                </a:solidFill>
                <a:hlinkClick r:id="rId3">
                  <a:extLst>
                    <a:ext uri="{A12FA001-AC4F-418D-AE19-62706E023703}">
                      <ahyp:hlinkClr xmlns:ahyp="http://schemas.microsoft.com/office/drawing/2018/hyperlinkcolor" val="tx"/>
                    </a:ext>
                  </a:extLst>
                </a:hlinkClick>
              </a:rPr>
              <a:t>ja</a:t>
            </a:r>
            <a:r>
              <a:rPr lang="en-gb" sz="1800" b="0" i="0" u="none" baseline="0" dirty="0">
                <a:solidFill>
                  <a:schemeClr val="accent1"/>
                </a:solidFill>
                <a:hlinkClick r:id="rId3">
                  <a:extLst>
                    <a:ext uri="{A12FA001-AC4F-418D-AE19-62706E023703}">
                      <ahyp:hlinkClr xmlns:ahyp="http://schemas.microsoft.com/office/drawing/2018/hyperlinkcolor" val="tx"/>
                    </a:ext>
                  </a:extLst>
                </a:hlinkClick>
              </a:rPr>
              <a:t> </a:t>
            </a:r>
            <a:r>
              <a:rPr lang="en-gb" sz="1800" b="0" i="0" u="none" baseline="0" dirty="0" err="1">
                <a:solidFill>
                  <a:schemeClr val="accent1"/>
                </a:solidFill>
                <a:hlinkClick r:id="rId3">
                  <a:extLst>
                    <a:ext uri="{A12FA001-AC4F-418D-AE19-62706E023703}">
                      <ahyp:hlinkClr xmlns:ahyp="http://schemas.microsoft.com/office/drawing/2018/hyperlinkcolor" val="tx"/>
                    </a:ext>
                  </a:extLst>
                </a:hlinkClick>
              </a:rPr>
              <a:t>nuorten</a:t>
            </a:r>
            <a:r>
              <a:rPr lang="en-gb" sz="1800" b="0" i="0" u="none" baseline="0" dirty="0">
                <a:solidFill>
                  <a:schemeClr val="accent1"/>
                </a:solidFill>
                <a:hlinkClick r:id="rId3">
                  <a:extLst>
                    <a:ext uri="{A12FA001-AC4F-418D-AE19-62706E023703}">
                      <ahyp:hlinkClr xmlns:ahyp="http://schemas.microsoft.com/office/drawing/2018/hyperlinkcolor" val="tx"/>
                    </a:ext>
                  </a:extLst>
                </a:hlinkClick>
              </a:rPr>
              <a:t> </a:t>
            </a:r>
            <a:r>
              <a:rPr lang="en-gb" sz="1800" b="0" i="0" u="none" baseline="0" dirty="0" err="1">
                <a:solidFill>
                  <a:schemeClr val="accent1"/>
                </a:solidFill>
                <a:hlinkClick r:id="rId3">
                  <a:extLst>
                    <a:ext uri="{A12FA001-AC4F-418D-AE19-62706E023703}">
                      <ahyp:hlinkClr xmlns:ahyp="http://schemas.microsoft.com/office/drawing/2018/hyperlinkcolor" val="tx"/>
                    </a:ext>
                  </a:extLst>
                </a:hlinkClick>
              </a:rPr>
              <a:t>tapaturmakuolleisuus</a:t>
            </a:r>
            <a:r>
              <a:rPr lang="en-gb" sz="1800" b="0" i="0" u="none" baseline="0" dirty="0">
                <a:solidFill>
                  <a:schemeClr val="accent1"/>
                </a:solidFill>
                <a:hlinkClick r:id="rId3">
                  <a:extLst>
                    <a:ext uri="{A12FA001-AC4F-418D-AE19-62706E023703}">
                      <ahyp:hlinkClr xmlns:ahyp="http://schemas.microsoft.com/office/drawing/2018/hyperlinkcolor" val="tx"/>
                    </a:ext>
                  </a:extLst>
                </a:hlinkClick>
              </a:rPr>
              <a:t> on </a:t>
            </a:r>
            <a:r>
              <a:rPr lang="en-gb" sz="1800" b="0" i="0" u="none" baseline="0" dirty="0" err="1">
                <a:solidFill>
                  <a:schemeClr val="accent1"/>
                </a:solidFill>
                <a:hlinkClick r:id="rId3">
                  <a:extLst>
                    <a:ext uri="{A12FA001-AC4F-418D-AE19-62706E023703}">
                      <ahyp:hlinkClr xmlns:ahyp="http://schemas.microsoft.com/office/drawing/2018/hyperlinkcolor" val="tx"/>
                    </a:ext>
                  </a:extLst>
                </a:hlinkClick>
              </a:rPr>
              <a:t>Suomessa</a:t>
            </a:r>
            <a:r>
              <a:rPr lang="en-gb" sz="1800" b="0" i="0" u="none" baseline="0" dirty="0">
                <a:solidFill>
                  <a:schemeClr val="accent1"/>
                </a:solidFill>
                <a:hlinkClick r:id="rId3">
                  <a:extLst>
                    <a:ext uri="{A12FA001-AC4F-418D-AE19-62706E023703}">
                      <ahyp:hlinkClr xmlns:ahyp="http://schemas.microsoft.com/office/drawing/2018/hyperlinkcolor" val="tx"/>
                    </a:ext>
                  </a:extLst>
                </a:hlinkClick>
              </a:rPr>
              <a:t> </a:t>
            </a:r>
            <a:r>
              <a:rPr lang="en-gb" sz="1800" b="0" i="0" u="none" baseline="0" dirty="0" err="1">
                <a:solidFill>
                  <a:schemeClr val="accent1"/>
                </a:solidFill>
                <a:hlinkClick r:id="rId3">
                  <a:extLst>
                    <a:ext uri="{A12FA001-AC4F-418D-AE19-62706E023703}">
                      <ahyp:hlinkClr xmlns:ahyp="http://schemas.microsoft.com/office/drawing/2018/hyperlinkcolor" val="tx"/>
                    </a:ext>
                  </a:extLst>
                </a:hlinkClick>
              </a:rPr>
              <a:t>yleisempää</a:t>
            </a:r>
            <a:r>
              <a:rPr lang="en-gb" sz="1800" b="0" i="0" u="none" baseline="0" dirty="0">
                <a:solidFill>
                  <a:schemeClr val="accent1"/>
                </a:solidFill>
                <a:hlinkClick r:id="rId3">
                  <a:extLst>
                    <a:ext uri="{A12FA001-AC4F-418D-AE19-62706E023703}">
                      <ahyp:hlinkClr xmlns:ahyp="http://schemas.microsoft.com/office/drawing/2018/hyperlinkcolor" val="tx"/>
                    </a:ext>
                  </a:extLst>
                </a:hlinkClick>
              </a:rPr>
              <a:t> </a:t>
            </a:r>
            <a:r>
              <a:rPr lang="en-gb" sz="1800" b="0" i="0" u="none" baseline="0" dirty="0" err="1">
                <a:solidFill>
                  <a:schemeClr val="accent1"/>
                </a:solidFill>
                <a:hlinkClick r:id="rId3">
                  <a:extLst>
                    <a:ext uri="{A12FA001-AC4F-418D-AE19-62706E023703}">
                      <ahyp:hlinkClr xmlns:ahyp="http://schemas.microsoft.com/office/drawing/2018/hyperlinkcolor" val="tx"/>
                    </a:ext>
                  </a:extLst>
                </a:hlinkClick>
              </a:rPr>
              <a:t>kuin</a:t>
            </a:r>
            <a:r>
              <a:rPr lang="en-gb" sz="1800" b="0" i="0" u="none" baseline="0" dirty="0">
                <a:solidFill>
                  <a:schemeClr val="accent1"/>
                </a:solidFill>
                <a:hlinkClick r:id="rId3">
                  <a:extLst>
                    <a:ext uri="{A12FA001-AC4F-418D-AE19-62706E023703}">
                      <ahyp:hlinkClr xmlns:ahyp="http://schemas.microsoft.com/office/drawing/2018/hyperlinkcolor" val="tx"/>
                    </a:ext>
                  </a:extLst>
                </a:hlinkClick>
              </a:rPr>
              <a:t> </a:t>
            </a:r>
            <a:r>
              <a:rPr lang="en-gb" sz="1800" b="0" i="0" u="none" baseline="0" dirty="0" err="1">
                <a:solidFill>
                  <a:schemeClr val="accent1"/>
                </a:solidFill>
                <a:hlinkClick r:id="rId3">
                  <a:extLst>
                    <a:ext uri="{A12FA001-AC4F-418D-AE19-62706E023703}">
                      <ahyp:hlinkClr xmlns:ahyp="http://schemas.microsoft.com/office/drawing/2018/hyperlinkcolor" val="tx"/>
                    </a:ext>
                  </a:extLst>
                </a:hlinkClick>
              </a:rPr>
              <a:t>Euroopassa</a:t>
            </a:r>
            <a:r>
              <a:rPr lang="en-gb" sz="1800" b="0" i="0" u="none" baseline="0" dirty="0">
                <a:solidFill>
                  <a:schemeClr val="accent1"/>
                </a:solidFill>
                <a:hlinkClick r:id="rId3">
                  <a:extLst>
                    <a:ext uri="{A12FA001-AC4F-418D-AE19-62706E023703}">
                      <ahyp:hlinkClr xmlns:ahyp="http://schemas.microsoft.com/office/drawing/2018/hyperlinkcolor" val="tx"/>
                    </a:ext>
                  </a:extLst>
                </a:hlinkClick>
              </a:rPr>
              <a:t> </a:t>
            </a:r>
            <a:r>
              <a:rPr lang="en-gb" sz="1800" b="0" i="0" u="none" baseline="0" dirty="0" err="1">
                <a:solidFill>
                  <a:schemeClr val="accent1"/>
                </a:solidFill>
                <a:hlinkClick r:id="rId3">
                  <a:extLst>
                    <a:ext uri="{A12FA001-AC4F-418D-AE19-62706E023703}">
                      <ahyp:hlinkClr xmlns:ahyp="http://schemas.microsoft.com/office/drawing/2018/hyperlinkcolor" val="tx"/>
                    </a:ext>
                  </a:extLst>
                </a:hlinkClick>
              </a:rPr>
              <a:t>keskimäärin</a:t>
            </a:r>
            <a:r>
              <a:rPr lang="en-gb" sz="1800" b="0" i="0" u="none" baseline="0" dirty="0">
                <a:solidFill>
                  <a:schemeClr val="accent1"/>
                </a:solidFill>
                <a:hlinkClick r:id="rId3">
                  <a:extLst>
                    <a:ext uri="{A12FA001-AC4F-418D-AE19-62706E023703}">
                      <ahyp:hlinkClr xmlns:ahyp="http://schemas.microsoft.com/office/drawing/2018/hyperlinkcolor" val="tx"/>
                    </a:ext>
                  </a:extLst>
                </a:hlinkClick>
              </a:rPr>
              <a:t> [Child and youth injury mortality rate in Finland is higher than average in Europe]. </a:t>
            </a:r>
            <a:r>
              <a:rPr lang="en-gb" sz="1800" b="0" i="0" u="none" baseline="0" dirty="0" err="1">
                <a:solidFill>
                  <a:schemeClr val="accent1"/>
                </a:solidFill>
                <a:hlinkClick r:id="rId3">
                  <a:extLst>
                    <a:ext uri="{A12FA001-AC4F-418D-AE19-62706E023703}">
                      <ahyp:hlinkClr xmlns:ahyp="http://schemas.microsoft.com/office/drawing/2018/hyperlinkcolor" val="tx"/>
                    </a:ext>
                  </a:extLst>
                </a:hlinkClick>
              </a:rPr>
              <a:t>Duodecim</a:t>
            </a:r>
            <a:r>
              <a:rPr lang="en-gb" sz="1800" b="0" i="0" u="none" baseline="0" dirty="0">
                <a:solidFill>
                  <a:schemeClr val="accent1"/>
                </a:solidFill>
                <a:hlinkClick r:id="rId3">
                  <a:extLst>
                    <a:ext uri="{A12FA001-AC4F-418D-AE19-62706E023703}">
                      <ahyp:hlinkClr xmlns:ahyp="http://schemas.microsoft.com/office/drawing/2018/hyperlinkcolor" val="tx"/>
                    </a:ext>
                  </a:extLst>
                </a:hlinkClick>
              </a:rPr>
              <a:t>, 2019. </a:t>
            </a:r>
            <a:endParaRPr lang="en-gb" sz="1800" dirty="0">
              <a:solidFill>
                <a:schemeClr val="accent1"/>
              </a:solidFill>
            </a:endParaRPr>
          </a:p>
          <a:p>
            <a:pPr marL="0" indent="0" algn="l" rtl="0">
              <a:lnSpc>
                <a:spcPct val="100000"/>
              </a:lnSpc>
              <a:spcBef>
                <a:spcPts val="0"/>
              </a:spcBef>
              <a:buNone/>
            </a:pPr>
            <a:endParaRPr lang="en-gb" sz="1800" dirty="0">
              <a:solidFill>
                <a:schemeClr val="accent1"/>
              </a:solidFill>
            </a:endParaRPr>
          </a:p>
          <a:p>
            <a:pPr marL="0" indent="0" algn="l" rtl="0">
              <a:lnSpc>
                <a:spcPct val="100000"/>
              </a:lnSpc>
              <a:spcBef>
                <a:spcPts val="0"/>
              </a:spcBef>
              <a:buNone/>
            </a:pPr>
            <a:r>
              <a:rPr lang="en-gb" sz="1800" b="0" i="0" u="none" baseline="0" dirty="0">
                <a:solidFill>
                  <a:schemeClr val="accent1"/>
                </a:solidFill>
                <a:hlinkClick r:id="rId4">
                  <a:extLst>
                    <a:ext uri="{A12FA001-AC4F-418D-AE19-62706E023703}">
                      <ahyp:hlinkClr xmlns:ahyp="http://schemas.microsoft.com/office/drawing/2018/hyperlinkcolor" val="tx"/>
                    </a:ext>
                  </a:extLst>
                </a:hlinkClick>
              </a:rPr>
              <a:t>Finnish Red Cross, first aid instructions for poisoning  </a:t>
            </a:r>
            <a:endParaRPr lang="en-gb" sz="1800" dirty="0">
              <a:solidFill>
                <a:schemeClr val="accent1"/>
              </a:solidFill>
            </a:endParaRPr>
          </a:p>
          <a:p>
            <a:pPr marL="0" indent="0" algn="l" rtl="0">
              <a:lnSpc>
                <a:spcPct val="100000"/>
              </a:lnSpc>
              <a:spcBef>
                <a:spcPts val="0"/>
              </a:spcBef>
              <a:buNone/>
            </a:pPr>
            <a:r>
              <a:rPr lang="en-gb" sz="1800" b="0" i="0" u="none" baseline="0" dirty="0"/>
              <a:t>Video in Finnish: </a:t>
            </a:r>
            <a:r>
              <a:rPr lang="en-gb" sz="1800" b="0" i="0" u="none" baseline="0" dirty="0">
                <a:solidFill>
                  <a:schemeClr val="accent1"/>
                </a:solidFill>
                <a:hlinkClick r:id="rId5">
                  <a:extLst>
                    <a:ext uri="{A12FA001-AC4F-418D-AE19-62706E023703}">
                      <ahyp:hlinkClr xmlns:ahyp="http://schemas.microsoft.com/office/drawing/2018/hyperlinkcolor" val="tx"/>
                    </a:ext>
                  </a:extLst>
                </a:hlinkClick>
              </a:rPr>
              <a:t>First aid in instances of suspected poisoning, Poison Information Centre</a:t>
            </a:r>
            <a:endParaRPr lang="en-gb" sz="1800" dirty="0">
              <a:solidFill>
                <a:schemeClr val="accent1"/>
              </a:solidFill>
            </a:endParaRPr>
          </a:p>
          <a:p>
            <a:pPr marL="0" indent="0" algn="l" rtl="0">
              <a:lnSpc>
                <a:spcPct val="100000"/>
              </a:lnSpc>
              <a:spcBef>
                <a:spcPts val="0"/>
              </a:spcBef>
              <a:buNone/>
            </a:pPr>
            <a:endParaRPr lang="en-gb" sz="1800" dirty="0">
              <a:solidFill>
                <a:schemeClr val="accent1"/>
              </a:solidFill>
            </a:endParaRPr>
          </a:p>
          <a:p>
            <a:pPr marL="0" indent="0" algn="l" rtl="0">
              <a:lnSpc>
                <a:spcPct val="100000"/>
              </a:lnSpc>
              <a:spcBef>
                <a:spcPts val="0"/>
              </a:spcBef>
              <a:buNone/>
            </a:pPr>
            <a:r>
              <a:rPr lang="en-gb" sz="1800" b="0" i="0" u="none" baseline="0" dirty="0">
                <a:solidFill>
                  <a:schemeClr val="accent1"/>
                </a:solidFill>
                <a:hlinkClick r:id="rId6">
                  <a:extLst>
                    <a:ext uri="{A12FA001-AC4F-418D-AE19-62706E023703}">
                      <ahyp:hlinkClr xmlns:ahyp="http://schemas.microsoft.com/office/drawing/2018/hyperlinkcolor" val="tx"/>
                    </a:ext>
                  </a:extLst>
                </a:hlinkClick>
              </a:rPr>
              <a:t>THL, poisonings  </a:t>
            </a:r>
            <a:endParaRPr lang="en-gb" sz="1800" dirty="0">
              <a:solidFill>
                <a:schemeClr val="accent1"/>
              </a:solidFill>
            </a:endParaRPr>
          </a:p>
          <a:p>
            <a:pPr marL="0" indent="0" algn="l" rtl="0">
              <a:lnSpc>
                <a:spcPct val="100000"/>
              </a:lnSpc>
              <a:spcBef>
                <a:spcPts val="0"/>
              </a:spcBef>
              <a:buNone/>
            </a:pPr>
            <a:endParaRPr lang="en-gb" sz="1800" dirty="0">
              <a:solidFill>
                <a:schemeClr val="accent1"/>
              </a:solidFill>
            </a:endParaRPr>
          </a:p>
          <a:p>
            <a:pPr marL="0" indent="0" algn="l" rtl="0">
              <a:lnSpc>
                <a:spcPct val="100000"/>
              </a:lnSpc>
              <a:spcBef>
                <a:spcPts val="0"/>
              </a:spcBef>
              <a:buNone/>
            </a:pPr>
            <a:r>
              <a:rPr lang="en-gb" sz="1800" b="0" i="0" u="none" baseline="0" dirty="0">
                <a:solidFill>
                  <a:schemeClr val="accent1"/>
                </a:solidFill>
                <a:hlinkClick r:id="rId7">
                  <a:extLst>
                    <a:ext uri="{A12FA001-AC4F-418D-AE19-62706E023703}">
                      <ahyp:hlinkClr xmlns:ahyp="http://schemas.microsoft.com/office/drawing/2018/hyperlinkcolor" val="tx"/>
                    </a:ext>
                  </a:extLst>
                </a:hlinkClick>
              </a:rPr>
              <a:t>Poisonings, kotitapaturma.fi</a:t>
            </a:r>
            <a:endParaRPr lang="en-gb" sz="1800" dirty="0">
              <a:solidFill>
                <a:schemeClr val="accent1"/>
              </a:solidFill>
            </a:endParaRPr>
          </a:p>
          <a:p>
            <a:pPr marL="0" indent="0" algn="l" rtl="0">
              <a:buNone/>
            </a:pPr>
            <a:endParaRPr lang="en-gb" dirty="0"/>
          </a:p>
        </p:txBody>
      </p:sp>
      <p:sp>
        <p:nvSpPr>
          <p:cNvPr id="4" name="Footer Placeholder 3">
            <a:extLst>
              <a:ext uri="{FF2B5EF4-FFF2-40B4-BE49-F238E27FC236}">
                <a16:creationId xmlns:a16="http://schemas.microsoft.com/office/drawing/2014/main" id="{2E70F81F-CA09-4E7A-A3F1-B64EADD6A5E5}"/>
              </a:ext>
            </a:extLst>
          </p:cNvPr>
          <p:cNvSpPr>
            <a:spLocks noGrp="1"/>
          </p:cNvSpPr>
          <p:nvPr>
            <p:ph type="ftr" sz="quarter" idx="11"/>
          </p:nvPr>
        </p:nvSpPr>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EB00DDAC-F0A3-4A30-AFCB-8871F80AB7A1}"/>
              </a:ext>
            </a:extLst>
          </p:cNvPr>
          <p:cNvSpPr>
            <a:spLocks noGrp="1"/>
          </p:cNvSpPr>
          <p:nvPr>
            <p:ph type="sldNum" sz="quarter" idx="12"/>
          </p:nvPr>
        </p:nvSpPr>
        <p:spPr/>
        <p:txBody>
          <a:bodyPr/>
          <a:lstStyle/>
          <a:p>
            <a:pPr algn="r" rtl="0"/>
            <a:fld id="{3EC19665-757B-4082-B394-D86A0A1D74C0}" type="slidenum">
              <a:rPr/>
              <a:t>20</a:t>
            </a:fld>
            <a:endParaRPr lang="en-gb"/>
          </a:p>
        </p:txBody>
      </p:sp>
      <p:pic>
        <p:nvPicPr>
          <p:cNvPr id="7" name="Picture 6" descr="A blue sign with white text&#10;&#10;Description automatically generated">
            <a:extLst>
              <a:ext uri="{FF2B5EF4-FFF2-40B4-BE49-F238E27FC236}">
                <a16:creationId xmlns:a16="http://schemas.microsoft.com/office/drawing/2014/main" id="{BCF50889-F594-12A4-6AE9-D7A04C83BF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919" y="3096127"/>
            <a:ext cx="2710667" cy="2409992"/>
          </a:xfrm>
          <a:prstGeom prst="rect">
            <a:avLst/>
          </a:prstGeom>
        </p:spPr>
      </p:pic>
    </p:spTree>
    <p:extLst>
      <p:ext uri="{BB962C8B-B14F-4D97-AF65-F5344CB8AC3E}">
        <p14:creationId xmlns:p14="http://schemas.microsoft.com/office/powerpoint/2010/main" val="229687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8CB3-A6B3-4124-96CA-02B4B2E7B779}"/>
              </a:ext>
            </a:extLst>
          </p:cNvPr>
          <p:cNvSpPr>
            <a:spLocks noGrp="1"/>
          </p:cNvSpPr>
          <p:nvPr>
            <p:ph type="title"/>
          </p:nvPr>
        </p:nvSpPr>
        <p:spPr/>
        <p:txBody>
          <a:bodyPr>
            <a:normAutofit/>
          </a:bodyPr>
          <a:lstStyle/>
          <a:p>
            <a:pPr algn="l" rtl="0"/>
            <a:r>
              <a:rPr lang="en-gb" sz="32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Fire safety</a:t>
            </a:r>
            <a:endParaRPr lang="en-gb" sz="3200" b="1" dirty="0"/>
          </a:p>
        </p:txBody>
      </p:sp>
      <p:sp>
        <p:nvSpPr>
          <p:cNvPr id="3" name="Content Placeholder 2">
            <a:extLst>
              <a:ext uri="{FF2B5EF4-FFF2-40B4-BE49-F238E27FC236}">
                <a16:creationId xmlns:a16="http://schemas.microsoft.com/office/drawing/2014/main" id="{5CEA0DE0-1D68-4DA0-B41E-CFF8C4CA5C19}"/>
              </a:ext>
            </a:extLst>
          </p:cNvPr>
          <p:cNvSpPr>
            <a:spLocks noGrp="1"/>
          </p:cNvSpPr>
          <p:nvPr>
            <p:ph idx="1"/>
          </p:nvPr>
        </p:nvSpPr>
        <p:spPr/>
        <p:txBody>
          <a:bodyPr/>
          <a:lstStyle/>
          <a:p>
            <a:pPr algn="l" rtl="0">
              <a:lnSpc>
                <a:spcPct val="100000"/>
              </a:lnSpc>
              <a:buFont typeface="Arial" panose="020B0604020202020204" pitchFamily="34" charset="0"/>
              <a:buChar char="•"/>
            </a:pPr>
            <a:r>
              <a:rPr lang="en-gb" sz="1800" b="0" i="0" u="none" baseline="0" dirty="0">
                <a:solidFill>
                  <a:schemeClr val="accent1"/>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Home safety, SPEK </a:t>
            </a:r>
            <a:endParaRPr lang="en-gb" altLang="fi-FI" sz="1800" dirty="0">
              <a:solidFill>
                <a:schemeClr val="accent1"/>
              </a:solidFill>
              <a:latin typeface="+mj-lt"/>
              <a:cs typeface="Arial" panose="020B0604020202020204" pitchFamily="34" charset="0"/>
            </a:endParaRPr>
          </a:p>
          <a:p>
            <a:pPr algn="l" rtl="0">
              <a:lnSpc>
                <a:spcPct val="100000"/>
              </a:lnSpc>
              <a:buFont typeface="Arial" panose="020B0604020202020204" pitchFamily="34" charset="0"/>
              <a:buChar char="•"/>
            </a:pPr>
            <a:r>
              <a:rPr lang="en-gb" sz="1800" b="0" i="0" u="none" baseline="0" dirty="0">
                <a:solidFill>
                  <a:schemeClr val="accent1"/>
                </a:solidFill>
                <a:latin typeface="+mj-lt"/>
                <a:ea typeface="Calibri" panose="020F0502020204030204" pitchFamily="34" charset="0"/>
                <a:hlinkClick r:id="rId3">
                  <a:extLst>
                    <a:ext uri="{A12FA001-AC4F-418D-AE19-62706E023703}">
                      <ahyp:hlinkClr xmlns:ahyp="http://schemas.microsoft.com/office/drawing/2018/hyperlinkcolor" val="tx"/>
                    </a:ext>
                  </a:extLst>
                </a:hlinkClick>
              </a:rPr>
              <a:t>Additional information about safety for special groups, i.e. older people, people with memory disorders</a:t>
            </a:r>
            <a:endParaRPr lang="en-gb" altLang="fi-FI" sz="1800" dirty="0">
              <a:solidFill>
                <a:schemeClr val="accent1"/>
              </a:solidFill>
              <a:latin typeface="+mj-lt"/>
              <a:ea typeface="Calibri" panose="020F0502020204030204" pitchFamily="34" charset="0"/>
            </a:endParaRPr>
          </a:p>
          <a:p>
            <a:pPr algn="l" rtl="0">
              <a:lnSpc>
                <a:spcPct val="100000"/>
              </a:lnSpc>
              <a:buFont typeface="Arial" panose="020B0604020202020204" pitchFamily="34" charset="0"/>
              <a:buChar char="•"/>
            </a:pPr>
            <a:r>
              <a:rPr lang="en-gb" sz="1800" b="0" i="0" u="none" baseline="0" dirty="0">
                <a:solidFill>
                  <a:schemeClr val="accent1"/>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Fire safety in different languages, videos of the Tampere Region Rescue Department </a:t>
            </a:r>
            <a:endParaRPr lang="en-gb" altLang="fi-FI" sz="1800" dirty="0">
              <a:solidFill>
                <a:schemeClr val="accent1"/>
              </a:solidFill>
              <a:latin typeface="+mj-lt"/>
              <a:cs typeface="Arial" panose="020B0604020202020204" pitchFamily="34" charset="0"/>
            </a:endParaRPr>
          </a:p>
          <a:p>
            <a:pPr algn="l" rtl="0">
              <a:lnSpc>
                <a:spcPct val="100000"/>
              </a:lnSpc>
              <a:buFont typeface="Arial" panose="020B0604020202020204" pitchFamily="34" charset="0"/>
              <a:buChar char="•"/>
            </a:pPr>
            <a:r>
              <a:rPr lang="en-gb" sz="1800" b="0" i="0" u="none" baseline="0" dirty="0">
                <a:solidFill>
                  <a:schemeClr val="accent1"/>
                </a:solidFill>
                <a:latin typeface="+mj-lt"/>
                <a:ea typeface="+mj-lt"/>
                <a:cs typeface="+mj-lt"/>
                <a:sym typeface="+mj-lt"/>
                <a:hlinkClick r:id="rId5">
                  <a:extLst>
                    <a:ext uri="{A12FA001-AC4F-418D-AE19-62706E023703}">
                      <ahyp:hlinkClr xmlns:ahyp="http://schemas.microsoft.com/office/drawing/2018/hyperlinkcolor" val="tx"/>
                    </a:ext>
                  </a:extLst>
                </a:hlinkClick>
              </a:rPr>
              <a:t>Guide for fire safety at home </a:t>
            </a:r>
            <a:endParaRPr lang="en-gb" altLang="fi-FI" sz="1800" dirty="0">
              <a:solidFill>
                <a:schemeClr val="accent1"/>
              </a:solidFill>
              <a:latin typeface="+mj-lt"/>
              <a:cs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2E70F81F-CA09-4E7A-A3F1-B64EADD6A5E5}"/>
              </a:ext>
            </a:extLst>
          </p:cNvPr>
          <p:cNvSpPr>
            <a:spLocks noGrp="1"/>
          </p:cNvSpPr>
          <p:nvPr>
            <p:ph type="ftr" sz="quarter" idx="11"/>
          </p:nvPr>
        </p:nvSpPr>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EB00DDAC-F0A3-4A30-AFCB-8871F80AB7A1}"/>
              </a:ext>
            </a:extLst>
          </p:cNvPr>
          <p:cNvSpPr>
            <a:spLocks noGrp="1"/>
          </p:cNvSpPr>
          <p:nvPr>
            <p:ph type="sldNum" sz="quarter" idx="12"/>
          </p:nvPr>
        </p:nvSpPr>
        <p:spPr/>
        <p:txBody>
          <a:bodyPr/>
          <a:lstStyle/>
          <a:p>
            <a:pPr algn="r" rtl="0"/>
            <a:fld id="{3EC19665-757B-4082-B394-D86A0A1D74C0}" type="slidenum">
              <a:rPr/>
              <a:t>21</a:t>
            </a:fld>
            <a:endParaRPr lang="en-gb"/>
          </a:p>
        </p:txBody>
      </p:sp>
    </p:spTree>
    <p:extLst>
      <p:ext uri="{BB962C8B-B14F-4D97-AF65-F5344CB8AC3E}">
        <p14:creationId xmlns:p14="http://schemas.microsoft.com/office/powerpoint/2010/main" val="1182171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8CB3-A6B3-4124-96CA-02B4B2E7B779}"/>
              </a:ext>
            </a:extLst>
          </p:cNvPr>
          <p:cNvSpPr>
            <a:spLocks noGrp="1"/>
          </p:cNvSpPr>
          <p:nvPr>
            <p:ph type="title"/>
          </p:nvPr>
        </p:nvSpPr>
        <p:spPr>
          <a:xfrm>
            <a:off x="252918" y="1123837"/>
            <a:ext cx="3099881" cy="4601183"/>
          </a:xfrm>
        </p:spPr>
        <p:txBody>
          <a:bodyPr>
            <a:normAutofit/>
          </a:bodyPr>
          <a:lstStyle/>
          <a:p>
            <a:pPr algn="l" rtl="0"/>
            <a:r>
              <a:rPr lang="en-gb" sz="3200" b="1" i="0" u="none" baseline="0" dirty="0"/>
              <a:t>Memory disorders and accidents</a:t>
            </a:r>
          </a:p>
        </p:txBody>
      </p:sp>
      <p:sp>
        <p:nvSpPr>
          <p:cNvPr id="3" name="Content Placeholder 2">
            <a:extLst>
              <a:ext uri="{FF2B5EF4-FFF2-40B4-BE49-F238E27FC236}">
                <a16:creationId xmlns:a16="http://schemas.microsoft.com/office/drawing/2014/main" id="{5CEA0DE0-1D68-4DA0-B41E-CFF8C4CA5C19}"/>
              </a:ext>
            </a:extLst>
          </p:cNvPr>
          <p:cNvSpPr>
            <a:spLocks noGrp="1"/>
          </p:cNvSpPr>
          <p:nvPr>
            <p:ph idx="1"/>
          </p:nvPr>
        </p:nvSpPr>
        <p:spPr>
          <a:xfrm>
            <a:off x="3869268" y="864108"/>
            <a:ext cx="7729174" cy="5120640"/>
          </a:xfrm>
        </p:spPr>
        <p:txBody>
          <a:bodyPr>
            <a:normAutofit/>
          </a:bodyPr>
          <a:lstStyle/>
          <a:p>
            <a:pPr marL="0" indent="0" algn="l" rtl="0">
              <a:lnSpc>
                <a:spcPct val="100000"/>
              </a:lnSpc>
              <a:spcBef>
                <a:spcPts val="0"/>
              </a:spcBef>
              <a:buNone/>
            </a:pPr>
            <a:r>
              <a:rPr lang="en-gb" sz="1800" b="0" i="0" u="none" baseline="0" dirty="0">
                <a:solidFill>
                  <a:schemeClr val="accent1"/>
                </a:solidFill>
                <a:hlinkClick r:id="rId2">
                  <a:extLst>
                    <a:ext uri="{A12FA001-AC4F-418D-AE19-62706E023703}">
                      <ahyp:hlinkClr xmlns:ahyp="http://schemas.microsoft.com/office/drawing/2018/hyperlinkcolor" val="tx"/>
                    </a:ext>
                  </a:extLst>
                </a:hlinkClick>
              </a:rPr>
              <a:t>Web pages on everyday safety by </a:t>
            </a:r>
            <a:r>
              <a:rPr lang="en-gb" sz="1800" b="0" i="0" u="none" baseline="0" dirty="0" err="1">
                <a:solidFill>
                  <a:schemeClr val="accent1"/>
                </a:solidFill>
                <a:hlinkClick r:id="rId2">
                  <a:extLst>
                    <a:ext uri="{A12FA001-AC4F-418D-AE19-62706E023703}">
                      <ahyp:hlinkClr xmlns:ahyp="http://schemas.microsoft.com/office/drawing/2018/hyperlinkcolor" val="tx"/>
                    </a:ext>
                  </a:extLst>
                </a:hlinkClick>
              </a:rPr>
              <a:t>Varsinais-Suomen</a:t>
            </a:r>
            <a:r>
              <a:rPr lang="en-gb" sz="1800" b="0" i="0" u="none" baseline="0" dirty="0">
                <a:solidFill>
                  <a:schemeClr val="accent1"/>
                </a:solidFill>
                <a:hlinkClick r:id="rId2">
                  <a:extLst>
                    <a:ext uri="{A12FA001-AC4F-418D-AE19-62706E023703}">
                      <ahyp:hlinkClr xmlns:ahyp="http://schemas.microsoft.com/office/drawing/2018/hyperlinkcolor" val="tx"/>
                    </a:ext>
                  </a:extLst>
                </a:hlinkClick>
              </a:rPr>
              <a:t> </a:t>
            </a:r>
            <a:r>
              <a:rPr lang="en-gb" sz="1800" b="0" i="0" u="none" baseline="0" dirty="0" err="1">
                <a:solidFill>
                  <a:schemeClr val="accent1"/>
                </a:solidFill>
                <a:hlinkClick r:id="rId2">
                  <a:extLst>
                    <a:ext uri="{A12FA001-AC4F-418D-AE19-62706E023703}">
                      <ahyp:hlinkClr xmlns:ahyp="http://schemas.microsoft.com/office/drawing/2018/hyperlinkcolor" val="tx"/>
                    </a:ext>
                  </a:extLst>
                </a:hlinkClick>
              </a:rPr>
              <a:t>Muistiyhdistys</a:t>
            </a:r>
            <a:r>
              <a:rPr lang="en-gb" sz="1800" b="0" i="0" u="none" baseline="0" dirty="0">
                <a:solidFill>
                  <a:schemeClr val="accent1"/>
                </a:solidFill>
                <a:hlinkClick r:id="rId2">
                  <a:extLst>
                    <a:ext uri="{A12FA001-AC4F-418D-AE19-62706E023703}">
                      <ahyp:hlinkClr xmlns:ahyp="http://schemas.microsoft.com/office/drawing/2018/hyperlinkcolor" val="tx"/>
                    </a:ext>
                  </a:extLst>
                </a:hlinkClick>
              </a:rPr>
              <a:t> </a:t>
            </a:r>
            <a:r>
              <a:rPr lang="en-gb" sz="1800" b="0" i="0" u="none" baseline="0" dirty="0" err="1">
                <a:solidFill>
                  <a:schemeClr val="accent1"/>
                </a:solidFill>
                <a:hlinkClick r:id="rId2">
                  <a:extLst>
                    <a:ext uri="{A12FA001-AC4F-418D-AE19-62706E023703}">
                      <ahyp:hlinkClr xmlns:ahyp="http://schemas.microsoft.com/office/drawing/2018/hyperlinkcolor" val="tx"/>
                    </a:ext>
                  </a:extLst>
                </a:hlinkClick>
              </a:rPr>
              <a:t>ry</a:t>
            </a:r>
            <a:endParaRPr lang="en-gb" sz="1800" dirty="0">
              <a:solidFill>
                <a:schemeClr val="accent1"/>
              </a:solidFill>
            </a:endParaRPr>
          </a:p>
          <a:p>
            <a:pPr marL="0" indent="0" algn="l" rtl="0">
              <a:lnSpc>
                <a:spcPct val="100000"/>
              </a:lnSpc>
              <a:spcBef>
                <a:spcPts val="0"/>
              </a:spcBef>
              <a:buNone/>
            </a:pPr>
            <a:r>
              <a:rPr lang="en-gb" sz="1800" b="0" i="0" u="none" baseline="0" dirty="0">
                <a:solidFill>
                  <a:schemeClr val="accent1"/>
                </a:solidFill>
                <a:hlinkClick r:id="rId3">
                  <a:extLst>
                    <a:ext uri="{A12FA001-AC4F-418D-AE19-62706E023703}">
                      <ahyp:hlinkClr xmlns:ahyp="http://schemas.microsoft.com/office/drawing/2018/hyperlinkcolor" val="tx"/>
                    </a:ext>
                  </a:extLst>
                </a:hlinkClick>
              </a:rPr>
              <a:t>Web pages on a memory-friendly environment and safety by the Alzheimer Society of Finland</a:t>
            </a:r>
            <a:endParaRPr lang="en-gb" sz="1800" dirty="0">
              <a:solidFill>
                <a:schemeClr val="accent1"/>
              </a:solidFill>
            </a:endParaRPr>
          </a:p>
          <a:p>
            <a:pPr marL="0" indent="0" algn="l" rtl="0">
              <a:lnSpc>
                <a:spcPct val="100000"/>
              </a:lnSpc>
              <a:spcBef>
                <a:spcPts val="0"/>
              </a:spcBef>
              <a:buNone/>
            </a:pPr>
            <a:endParaRPr lang="en-gb" sz="1800" dirty="0"/>
          </a:p>
          <a:p>
            <a:pPr marL="0" indent="0" algn="l" rtl="0">
              <a:lnSpc>
                <a:spcPct val="100000"/>
              </a:lnSpc>
              <a:spcBef>
                <a:spcPts val="0"/>
              </a:spcBef>
              <a:buNone/>
            </a:pPr>
            <a:r>
              <a:rPr lang="en-gb" sz="1800" b="0" i="0" u="none" baseline="0" dirty="0"/>
              <a:t>Videos in Finnish:</a:t>
            </a:r>
          </a:p>
          <a:p>
            <a:pPr algn="l" rtl="0">
              <a:lnSpc>
                <a:spcPct val="100000"/>
              </a:lnSpc>
              <a:spcBef>
                <a:spcPts val="0"/>
              </a:spcBef>
              <a:buFontTx/>
              <a:buChar char="-"/>
            </a:pPr>
            <a:r>
              <a:rPr lang="en-gb" sz="1800" b="0" i="0" u="none" baseline="0" dirty="0">
                <a:solidFill>
                  <a:schemeClr val="accent1"/>
                </a:solidFill>
                <a:hlinkClick r:id="rId4">
                  <a:extLst>
                    <a:ext uri="{A12FA001-AC4F-418D-AE19-62706E023703}">
                      <ahyp:hlinkClr xmlns:ahyp="http://schemas.microsoft.com/office/drawing/2018/hyperlinkcolor" val="tx"/>
                    </a:ext>
                  </a:extLst>
                </a:hlinkClick>
              </a:rPr>
              <a:t>Lecture recording on safety at home</a:t>
            </a:r>
            <a:r>
              <a:rPr lang="en-gb" sz="1800" b="0" i="0" u="none" baseline="0" dirty="0">
                <a:solidFill>
                  <a:schemeClr val="accent1"/>
                </a:solidFill>
              </a:rPr>
              <a:t> </a:t>
            </a:r>
            <a:r>
              <a:rPr lang="en-gb" sz="1800" b="0" i="0" u="none" baseline="0" dirty="0"/>
              <a:t>90 min</a:t>
            </a:r>
          </a:p>
          <a:p>
            <a:pPr algn="l" rtl="0">
              <a:lnSpc>
                <a:spcPct val="100000"/>
              </a:lnSpc>
              <a:spcBef>
                <a:spcPts val="0"/>
              </a:spcBef>
              <a:buFontTx/>
              <a:buChar char="-"/>
            </a:pPr>
            <a:r>
              <a:rPr lang="en-gb" sz="1800" b="0" i="0" u="none" baseline="0" dirty="0">
                <a:solidFill>
                  <a:schemeClr val="accent1"/>
                </a:solidFill>
                <a:hlinkClick r:id="rId5">
                  <a:extLst>
                    <a:ext uri="{A12FA001-AC4F-418D-AE19-62706E023703}">
                      <ahyp:hlinkClr xmlns:ahyp="http://schemas.microsoft.com/office/drawing/2018/hyperlinkcolor" val="tx"/>
                    </a:ext>
                  </a:extLst>
                </a:hlinkClick>
              </a:rPr>
              <a:t>Fire safety and memory disorders </a:t>
            </a:r>
            <a:r>
              <a:rPr lang="en-gb" sz="1800" b="0" i="0" u="none" baseline="0" dirty="0"/>
              <a:t>6 min</a:t>
            </a:r>
          </a:p>
          <a:p>
            <a:pPr algn="l" rtl="0">
              <a:lnSpc>
                <a:spcPct val="100000"/>
              </a:lnSpc>
              <a:spcBef>
                <a:spcPts val="0"/>
              </a:spcBef>
              <a:buFontTx/>
              <a:buChar char="-"/>
            </a:pPr>
            <a:r>
              <a:rPr lang="en-gb" sz="1800" b="0" i="0" u="none" baseline="0" dirty="0">
                <a:solidFill>
                  <a:schemeClr val="accent1"/>
                </a:solidFill>
                <a:hlinkClick r:id="rId6">
                  <a:extLst>
                    <a:ext uri="{A12FA001-AC4F-418D-AE19-62706E023703}">
                      <ahyp:hlinkClr xmlns:ahyp="http://schemas.microsoft.com/office/drawing/2018/hyperlinkcolor" val="tx"/>
                    </a:ext>
                  </a:extLst>
                </a:hlinkClick>
              </a:rPr>
              <a:t>Preventing a person with a memory disorder from getting lost</a:t>
            </a:r>
            <a:r>
              <a:rPr lang="en-gb" sz="1800" b="0" i="0" u="none" baseline="0" dirty="0">
                <a:solidFill>
                  <a:schemeClr val="accent1"/>
                </a:solidFill>
              </a:rPr>
              <a:t> </a:t>
            </a:r>
            <a:r>
              <a:rPr lang="en-gb" sz="1800" b="0" i="0" u="none" baseline="0" dirty="0"/>
              <a:t>3 min</a:t>
            </a:r>
          </a:p>
          <a:p>
            <a:pPr marL="0" indent="0" algn="l" rtl="0">
              <a:lnSpc>
                <a:spcPct val="100000"/>
              </a:lnSpc>
              <a:spcBef>
                <a:spcPts val="0"/>
              </a:spcBef>
              <a:buNone/>
            </a:pPr>
            <a:endParaRPr lang="en-gb" sz="1800" dirty="0"/>
          </a:p>
          <a:p>
            <a:pPr marL="0" indent="0" algn="l" rtl="0">
              <a:lnSpc>
                <a:spcPct val="100000"/>
              </a:lnSpc>
              <a:spcBef>
                <a:spcPts val="0"/>
              </a:spcBef>
              <a:buNone/>
            </a:pPr>
            <a:r>
              <a:rPr lang="en-gb" sz="1800" b="0" i="0" u="none" baseline="0" dirty="0"/>
              <a:t>Guidance and supplementary material (in Finnish)</a:t>
            </a:r>
          </a:p>
          <a:p>
            <a:pPr algn="l" rtl="0">
              <a:lnSpc>
                <a:spcPct val="100000"/>
              </a:lnSpc>
              <a:spcBef>
                <a:spcPts val="0"/>
              </a:spcBef>
            </a:pPr>
            <a:r>
              <a:rPr lang="en-gb" sz="1800" b="0" i="0" u="none" baseline="0" dirty="0">
                <a:solidFill>
                  <a:schemeClr val="accent1"/>
                </a:solidFill>
                <a:hlinkClick r:id="rId7">
                  <a:extLst>
                    <a:ext uri="{A12FA001-AC4F-418D-AE19-62706E023703}">
                      <ahyp:hlinkClr xmlns:ahyp="http://schemas.microsoft.com/office/drawing/2018/hyperlinkcolor" val="tx"/>
                    </a:ext>
                  </a:extLst>
                </a:hlinkClick>
              </a:rPr>
              <a:t>Safe years for the families of people with memory problems (</a:t>
            </a:r>
            <a:r>
              <a:rPr lang="en-gb" sz="1800" b="0" i="0" u="none" baseline="0" dirty="0" err="1">
                <a:solidFill>
                  <a:schemeClr val="accent1"/>
                </a:solidFill>
                <a:hlinkClick r:id="rId7">
                  <a:extLst>
                    <a:ext uri="{A12FA001-AC4F-418D-AE19-62706E023703}">
                      <ahyp:hlinkClr xmlns:ahyp="http://schemas.microsoft.com/office/drawing/2018/hyperlinkcolor" val="tx"/>
                    </a:ext>
                  </a:extLst>
                </a:hlinkClick>
              </a:rPr>
              <a:t>Varsinais-Suomen</a:t>
            </a:r>
            <a:r>
              <a:rPr lang="en-gb" sz="1800" b="0" i="0" u="none" baseline="0" dirty="0">
                <a:solidFill>
                  <a:schemeClr val="accent1"/>
                </a:solidFill>
                <a:hlinkClick r:id="rId7">
                  <a:extLst>
                    <a:ext uri="{A12FA001-AC4F-418D-AE19-62706E023703}">
                      <ahyp:hlinkClr xmlns:ahyp="http://schemas.microsoft.com/office/drawing/2018/hyperlinkcolor" val="tx"/>
                    </a:ext>
                  </a:extLst>
                </a:hlinkClick>
              </a:rPr>
              <a:t> </a:t>
            </a:r>
            <a:r>
              <a:rPr lang="en-gb" sz="1800" b="0" i="0" u="none" baseline="0" dirty="0" err="1">
                <a:solidFill>
                  <a:schemeClr val="accent1"/>
                </a:solidFill>
                <a:hlinkClick r:id="rId7">
                  <a:extLst>
                    <a:ext uri="{A12FA001-AC4F-418D-AE19-62706E023703}">
                      <ahyp:hlinkClr xmlns:ahyp="http://schemas.microsoft.com/office/drawing/2018/hyperlinkcolor" val="tx"/>
                    </a:ext>
                  </a:extLst>
                </a:hlinkClick>
              </a:rPr>
              <a:t>Muistiyhdistys</a:t>
            </a:r>
            <a:r>
              <a:rPr lang="en-gb" sz="1800" b="0" i="0" u="none" baseline="0" dirty="0">
                <a:solidFill>
                  <a:schemeClr val="accent1"/>
                </a:solidFill>
                <a:hlinkClick r:id="rId7">
                  <a:extLst>
                    <a:ext uri="{A12FA001-AC4F-418D-AE19-62706E023703}">
                      <ahyp:hlinkClr xmlns:ahyp="http://schemas.microsoft.com/office/drawing/2018/hyperlinkcolor" val="tx"/>
                    </a:ext>
                  </a:extLst>
                </a:hlinkClick>
              </a:rPr>
              <a:t>)</a:t>
            </a:r>
            <a:endParaRPr lang="en-gb" sz="1800" dirty="0">
              <a:solidFill>
                <a:schemeClr val="accent1"/>
              </a:solidFill>
            </a:endParaRPr>
          </a:p>
          <a:p>
            <a:pPr algn="l" rtl="0">
              <a:lnSpc>
                <a:spcPct val="100000"/>
              </a:lnSpc>
              <a:spcBef>
                <a:spcPts val="0"/>
              </a:spcBef>
            </a:pPr>
            <a:r>
              <a:rPr lang="en-gb" sz="1800" b="0" i="0" u="none" baseline="0" dirty="0">
                <a:solidFill>
                  <a:schemeClr val="accent1"/>
                </a:solidFill>
                <a:hlinkClick r:id="rId8">
                  <a:extLst>
                    <a:ext uri="{A12FA001-AC4F-418D-AE19-62706E023703}">
                      <ahyp:hlinkClr xmlns:ahyp="http://schemas.microsoft.com/office/drawing/2018/hyperlinkcolor" val="tx"/>
                    </a:ext>
                  </a:extLst>
                </a:hlinkClick>
              </a:rPr>
              <a:t>Guide to a memory-friendly home (Salon </a:t>
            </a:r>
            <a:r>
              <a:rPr lang="en-gb" sz="1800" b="0" i="0" u="none" baseline="0" dirty="0" err="1">
                <a:solidFill>
                  <a:schemeClr val="accent1"/>
                </a:solidFill>
                <a:hlinkClick r:id="rId8">
                  <a:extLst>
                    <a:ext uri="{A12FA001-AC4F-418D-AE19-62706E023703}">
                      <ahyp:hlinkClr xmlns:ahyp="http://schemas.microsoft.com/office/drawing/2018/hyperlinkcolor" val="tx"/>
                    </a:ext>
                  </a:extLst>
                </a:hlinkClick>
              </a:rPr>
              <a:t>Muistiyhdistys</a:t>
            </a:r>
            <a:r>
              <a:rPr lang="en-gb" sz="1800" b="0" i="0" u="none" baseline="0" dirty="0">
                <a:solidFill>
                  <a:schemeClr val="accent1"/>
                </a:solidFill>
                <a:hlinkClick r:id="rId8">
                  <a:extLst>
                    <a:ext uri="{A12FA001-AC4F-418D-AE19-62706E023703}">
                      <ahyp:hlinkClr xmlns:ahyp="http://schemas.microsoft.com/office/drawing/2018/hyperlinkcolor" val="tx"/>
                    </a:ext>
                  </a:extLst>
                </a:hlinkClick>
              </a:rPr>
              <a:t>)</a:t>
            </a:r>
            <a:endParaRPr lang="en-gb" sz="1800" dirty="0">
              <a:solidFill>
                <a:schemeClr val="accent1"/>
              </a:solidFill>
            </a:endParaRPr>
          </a:p>
          <a:p>
            <a:pPr algn="l" rtl="0">
              <a:lnSpc>
                <a:spcPct val="100000"/>
              </a:lnSpc>
              <a:spcBef>
                <a:spcPts val="0"/>
              </a:spcBef>
            </a:pPr>
            <a:r>
              <a:rPr lang="en-gb" sz="1800" b="0" i="0" u="none" baseline="0" dirty="0">
                <a:solidFill>
                  <a:schemeClr val="accent1"/>
                </a:solidFill>
                <a:hlinkClick r:id="rId9">
                  <a:extLst>
                    <a:ext uri="{A12FA001-AC4F-418D-AE19-62706E023703}">
                      <ahyp:hlinkClr xmlns:ahyp="http://schemas.microsoft.com/office/drawing/2018/hyperlinkcolor" val="tx"/>
                    </a:ext>
                  </a:extLst>
                </a:hlinkClick>
              </a:rPr>
              <a:t>Safety at home checklist </a:t>
            </a:r>
            <a:endParaRPr lang="en-gb" sz="1800" dirty="0">
              <a:solidFill>
                <a:schemeClr val="accent1"/>
              </a:solidFill>
            </a:endParaRPr>
          </a:p>
          <a:p>
            <a:pPr algn="l" rtl="0">
              <a:lnSpc>
                <a:spcPct val="100000"/>
              </a:lnSpc>
              <a:spcBef>
                <a:spcPts val="0"/>
              </a:spcBef>
            </a:pPr>
            <a:r>
              <a:rPr lang="en-gb" sz="1800" b="0" i="0" u="none" baseline="0" dirty="0">
                <a:solidFill>
                  <a:schemeClr val="accent1"/>
                </a:solidFill>
                <a:hlinkClick r:id="rId10">
                  <a:extLst>
                    <a:ext uri="{A12FA001-AC4F-418D-AE19-62706E023703}">
                      <ahyp:hlinkClr xmlns:ahyp="http://schemas.microsoft.com/office/drawing/2018/hyperlinkcolor" val="tx"/>
                    </a:ext>
                  </a:extLst>
                </a:hlinkClick>
              </a:rPr>
              <a:t>Guide to safety bracelets and GPS trackers</a:t>
            </a:r>
            <a:endParaRPr lang="en-gb" sz="1800" dirty="0">
              <a:solidFill>
                <a:schemeClr val="accent1"/>
              </a:solidFill>
            </a:endParaRPr>
          </a:p>
        </p:txBody>
      </p:sp>
      <p:sp>
        <p:nvSpPr>
          <p:cNvPr id="4" name="Footer Placeholder 3">
            <a:extLst>
              <a:ext uri="{FF2B5EF4-FFF2-40B4-BE49-F238E27FC236}">
                <a16:creationId xmlns:a16="http://schemas.microsoft.com/office/drawing/2014/main" id="{2E70F81F-CA09-4E7A-A3F1-B64EADD6A5E5}"/>
              </a:ext>
            </a:extLst>
          </p:cNvPr>
          <p:cNvSpPr>
            <a:spLocks noGrp="1"/>
          </p:cNvSpPr>
          <p:nvPr>
            <p:ph type="ftr" sz="quarter" idx="11"/>
          </p:nvPr>
        </p:nvSpPr>
        <p:spPr/>
        <p:txBody>
          <a:bodyPr/>
          <a:lstStyle/>
          <a:p>
            <a:pPr algn="l" rtl="0"/>
            <a:r>
              <a:rPr lang="en-gb" b="0" i="0" u="none" baseline="0" dirty="0"/>
              <a:t>Home safety coaching</a:t>
            </a:r>
          </a:p>
        </p:txBody>
      </p:sp>
      <p:sp>
        <p:nvSpPr>
          <p:cNvPr id="5" name="Slide Number Placeholder 4">
            <a:extLst>
              <a:ext uri="{FF2B5EF4-FFF2-40B4-BE49-F238E27FC236}">
                <a16:creationId xmlns:a16="http://schemas.microsoft.com/office/drawing/2014/main" id="{EB00DDAC-F0A3-4A30-AFCB-8871F80AB7A1}"/>
              </a:ext>
            </a:extLst>
          </p:cNvPr>
          <p:cNvSpPr>
            <a:spLocks noGrp="1"/>
          </p:cNvSpPr>
          <p:nvPr>
            <p:ph type="sldNum" sz="quarter" idx="12"/>
          </p:nvPr>
        </p:nvSpPr>
        <p:spPr/>
        <p:txBody>
          <a:bodyPr/>
          <a:lstStyle/>
          <a:p>
            <a:pPr algn="r" rtl="0"/>
            <a:fld id="{3EC19665-757B-4082-B394-D86A0A1D74C0}" type="slidenum">
              <a:rPr/>
              <a:t>22</a:t>
            </a:fld>
            <a:endParaRPr lang="en-gb"/>
          </a:p>
        </p:txBody>
      </p:sp>
    </p:spTree>
    <p:extLst>
      <p:ext uri="{BB962C8B-B14F-4D97-AF65-F5344CB8AC3E}">
        <p14:creationId xmlns:p14="http://schemas.microsoft.com/office/powerpoint/2010/main" val="3186427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7E4E-31B0-468C-A6EE-179E3AC3C641}"/>
              </a:ext>
            </a:extLst>
          </p:cNvPr>
          <p:cNvSpPr>
            <a:spLocks noGrp="1"/>
          </p:cNvSpPr>
          <p:nvPr>
            <p:ph type="title"/>
          </p:nvPr>
        </p:nvSpPr>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Main basis for the content of the training </a:t>
            </a:r>
            <a:endParaRPr lang="en-gb" sz="3200" b="1" dirty="0"/>
          </a:p>
        </p:txBody>
      </p:sp>
      <p:sp>
        <p:nvSpPr>
          <p:cNvPr id="3" name="Content Placeholder 2">
            <a:extLst>
              <a:ext uri="{FF2B5EF4-FFF2-40B4-BE49-F238E27FC236}">
                <a16:creationId xmlns:a16="http://schemas.microsoft.com/office/drawing/2014/main" id="{28F2E9CB-1FB1-45B6-A64B-6F358C0EFE68}"/>
              </a:ext>
            </a:extLst>
          </p:cNvPr>
          <p:cNvSpPr>
            <a:spLocks noGrp="1"/>
          </p:cNvSpPr>
          <p:nvPr>
            <p:ph idx="1"/>
          </p:nvPr>
        </p:nvSpPr>
        <p:spPr/>
        <p:txBody>
          <a:bodyPr/>
          <a:lstStyle/>
          <a:p>
            <a:pPr algn="l" rtl="0">
              <a:lnSpc>
                <a:spcPct val="100000"/>
              </a:lnSpc>
              <a:buFont typeface="Arial" panose="020B0604020202020204" pitchFamily="34" charset="0"/>
              <a:buChar char="•"/>
            </a:pPr>
            <a:r>
              <a:rPr lang="en-gb" sz="1800" b="0" i="0" u="none" baseline="0" dirty="0">
                <a:solidFill>
                  <a:schemeClr val="accent1"/>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Ministry of Social Affairs and Health’s Programme for the Prevention of Home and Leisure Injuries 2021–2030</a:t>
            </a:r>
            <a:endParaRPr lang="en-gb" altLang="en-US" sz="1800" dirty="0">
              <a:solidFill>
                <a:schemeClr val="accent1"/>
              </a:solidFill>
              <a:latin typeface="+mj-lt"/>
              <a:cs typeface="Arial" panose="020B0604020202020204" pitchFamily="34" charset="0"/>
            </a:endParaRPr>
          </a:p>
          <a:p>
            <a:pPr algn="l" rtl="0">
              <a:lnSpc>
                <a:spcPct val="100000"/>
              </a:lnSpc>
              <a:buFont typeface="Arial" panose="020B0604020202020204" pitchFamily="34" charset="0"/>
              <a:buChar char="•"/>
            </a:pPr>
            <a:r>
              <a:rPr lang="en-gb" sz="1800" b="0" i="0" u="none" baseline="0" dirty="0">
                <a:solidFill>
                  <a:schemeClr val="accent1"/>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THL’s accident statistics</a:t>
            </a:r>
            <a:endParaRPr lang="en-gb" altLang="en-US" sz="1800" dirty="0">
              <a:solidFill>
                <a:schemeClr val="accent1"/>
              </a:solidFill>
              <a:latin typeface="+mj-lt"/>
              <a:cs typeface="Arial" panose="020B0604020202020204" pitchFamily="34" charset="0"/>
            </a:endParaRPr>
          </a:p>
          <a:p>
            <a:pPr algn="l" rtl="0">
              <a:lnSpc>
                <a:spcPct val="100000"/>
              </a:lnSpc>
              <a:buFont typeface="Arial" panose="020B0604020202020204" pitchFamily="34" charset="0"/>
              <a:buChar char="•"/>
            </a:pPr>
            <a:r>
              <a:rPr lang="en-gb" sz="1800" b="0" i="0" u="none" baseline="0" dirty="0">
                <a:solidFill>
                  <a:schemeClr val="accent1"/>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www.kotitapaturma.fi website </a:t>
            </a:r>
            <a:endParaRPr lang="en-gb" sz="1800" b="0" i="0" u="none" baseline="0" dirty="0">
              <a:solidFill>
                <a:schemeClr val="accent1"/>
              </a:solidFill>
              <a:latin typeface="+mj-lt"/>
              <a:cs typeface="Arial" panose="020B0604020202020204" pitchFamily="34" charset="0"/>
            </a:endParaRPr>
          </a:p>
          <a:p>
            <a:pPr algn="l" rtl="0">
              <a:lnSpc>
                <a:spcPct val="100000"/>
              </a:lnSpc>
              <a:buFont typeface="Arial" panose="020B0604020202020204" pitchFamily="34" charset="0"/>
              <a:buChar char="•"/>
            </a:pPr>
            <a:r>
              <a:rPr lang="en-gb" sz="1800" b="0" i="0" u="none" baseline="0" dirty="0">
                <a:solidFill>
                  <a:schemeClr val="accent1"/>
                </a:solidFill>
                <a:latin typeface="+mj-lt"/>
                <a:cs typeface="Arial" panose="020B0604020202020204" pitchFamily="34" charset="0"/>
                <a:hlinkClick r:id="rId6">
                  <a:extLst>
                    <a:ext uri="{A12FA001-AC4F-418D-AE19-62706E023703}">
                      <ahyp:hlinkClr xmlns:ahyp="http://schemas.microsoft.com/office/drawing/2018/hyperlinkcolor" val="tx"/>
                    </a:ext>
                  </a:extLst>
                </a:hlinkClick>
              </a:rPr>
              <a:t>National Victimisation Survey 2017.</a:t>
            </a:r>
            <a:endParaRPr lang="en-gb" altLang="en-US" sz="1800" dirty="0">
              <a:solidFill>
                <a:schemeClr val="accent1"/>
              </a:solidFill>
              <a:latin typeface="+mj-lt"/>
              <a:cs typeface="Arial" panose="020B0604020202020204" pitchFamily="34" charset="0"/>
            </a:endParaRPr>
          </a:p>
          <a:p>
            <a:pPr algn="l" rtl="0">
              <a:lnSpc>
                <a:spcPct val="100000"/>
              </a:lnSpc>
              <a:buFont typeface="Arial" panose="020B0604020202020204" pitchFamily="34" charset="0"/>
              <a:buChar char="•"/>
            </a:pPr>
            <a:r>
              <a:rPr lang="en-gb" sz="1800" b="0" i="0" u="none" baseline="0" dirty="0">
                <a:solidFill>
                  <a:schemeClr val="accent1"/>
                </a:solidFill>
                <a:latin typeface="+mj-lt"/>
                <a:cs typeface="Arial" panose="020B0604020202020204" pitchFamily="34" charset="0"/>
                <a:hlinkClick r:id="rId7">
                  <a:extLst>
                    <a:ext uri="{A12FA001-AC4F-418D-AE19-62706E023703}">
                      <ahyp:hlinkClr xmlns:ahyp="http://schemas.microsoft.com/office/drawing/2018/hyperlinkcolor" val="tx"/>
                    </a:ext>
                  </a:extLst>
                </a:hlinkClick>
              </a:rPr>
              <a:t>National Action Plan for Safety Promotion among Children and Youth − Target and Action Plan 2018−2025: Part I</a:t>
            </a:r>
            <a:endParaRPr lang="en-gb" altLang="fi-FI" sz="1800" dirty="0">
              <a:solidFill>
                <a:schemeClr val="accent1"/>
              </a:solidFill>
              <a:latin typeface="+mj-lt"/>
              <a:cs typeface="Arial" panose="020B0604020202020204" pitchFamily="34" charset="0"/>
            </a:endParaRPr>
          </a:p>
          <a:p>
            <a:pPr algn="l" rtl="0">
              <a:lnSpc>
                <a:spcPct val="100000"/>
              </a:lnSpc>
              <a:buFont typeface="Arial" panose="020B0604020202020204" pitchFamily="34" charset="0"/>
              <a:buChar char="•"/>
            </a:pPr>
            <a:r>
              <a:rPr lang="en-gb" sz="1800" b="0" i="0" u="none" baseline="0" dirty="0">
                <a:latin typeface="+mj-lt"/>
                <a:cs typeface="Arial" panose="020B0604020202020204" pitchFamily="34" charset="0"/>
              </a:rPr>
              <a:t>Various surveys, small-scale studies on the work of the Accident Prevention Network </a:t>
            </a:r>
          </a:p>
          <a:p>
            <a:pPr algn="l" rtl="0">
              <a:lnSpc>
                <a:spcPct val="100000"/>
              </a:lnSpc>
              <a:buFont typeface="Arial" panose="020B0604020202020204" pitchFamily="34" charset="0"/>
              <a:buChar char="•"/>
            </a:pPr>
            <a:r>
              <a:rPr lang="en-gb" sz="1800" b="0" i="0" u="none" baseline="0" dirty="0">
                <a:latin typeface="+mj-lt"/>
                <a:cs typeface="Arial" panose="020B0604020202020204" pitchFamily="34" charset="0"/>
              </a:rPr>
              <a:t>Sample survey 2020</a:t>
            </a:r>
          </a:p>
          <a:p>
            <a:endParaRPr lang="en-gb" dirty="0"/>
          </a:p>
        </p:txBody>
      </p:sp>
      <p:sp>
        <p:nvSpPr>
          <p:cNvPr id="4" name="Footer Placeholder 3">
            <a:extLst>
              <a:ext uri="{FF2B5EF4-FFF2-40B4-BE49-F238E27FC236}">
                <a16:creationId xmlns:a16="http://schemas.microsoft.com/office/drawing/2014/main" id="{B823C781-641A-494F-8426-BC49C9BA9DC7}"/>
              </a:ext>
            </a:extLst>
          </p:cNvPr>
          <p:cNvSpPr>
            <a:spLocks noGrp="1"/>
          </p:cNvSpPr>
          <p:nvPr>
            <p:ph type="ftr" sz="quarter" idx="11"/>
          </p:nvPr>
        </p:nvSpPr>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7FD23C4A-A407-49D4-B960-512139B2677B}"/>
              </a:ext>
            </a:extLst>
          </p:cNvPr>
          <p:cNvSpPr>
            <a:spLocks noGrp="1"/>
          </p:cNvSpPr>
          <p:nvPr>
            <p:ph type="sldNum" sz="quarter" idx="12"/>
          </p:nvPr>
        </p:nvSpPr>
        <p:spPr/>
        <p:txBody>
          <a:bodyPr/>
          <a:lstStyle/>
          <a:p>
            <a:pPr algn="r" rtl="0"/>
            <a:fld id="{3EC19665-757B-4082-B394-D86A0A1D74C0}" type="slidenum">
              <a:rPr/>
              <a:t>23</a:t>
            </a:fld>
            <a:endParaRPr lang="en-gb"/>
          </a:p>
        </p:txBody>
      </p:sp>
    </p:spTree>
    <p:extLst>
      <p:ext uri="{BB962C8B-B14F-4D97-AF65-F5344CB8AC3E}">
        <p14:creationId xmlns:p14="http://schemas.microsoft.com/office/powerpoint/2010/main" val="370364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7E4E-31B0-468C-A6EE-179E3AC3C641}"/>
              </a:ext>
            </a:extLst>
          </p:cNvPr>
          <p:cNvSpPr>
            <a:spLocks noGrp="1"/>
          </p:cNvSpPr>
          <p:nvPr>
            <p:ph type="title"/>
          </p:nvPr>
        </p:nvSpPr>
        <p:spPr>
          <a:xfrm>
            <a:off x="128337" y="1123836"/>
            <a:ext cx="3352265" cy="4601183"/>
          </a:xfrm>
        </p:spPr>
        <p:txBody>
          <a:bodyPr/>
          <a:lstStyle/>
          <a:p>
            <a:pPr algn="l" rtl="0"/>
            <a:r>
              <a:rPr lang="en-gb" sz="3200" b="1" i="0" u="none" baseline="0" dirty="0">
                <a:ea typeface="Arial" panose="020B0604020202020204" pitchFamily="34" charset="0"/>
                <a:cs typeface="Arial"/>
                <a:sym typeface="Arial" panose="020B0604020202020204" pitchFamily="34" charset="0"/>
              </a:rPr>
              <a:t>Other sources used in the coaching</a:t>
            </a:r>
            <a:endParaRPr lang="en-gb" b="1" dirty="0">
              <a:cs typeface="Arial"/>
            </a:endParaRPr>
          </a:p>
        </p:txBody>
      </p:sp>
      <p:sp>
        <p:nvSpPr>
          <p:cNvPr id="3" name="Content Placeholder 2">
            <a:extLst>
              <a:ext uri="{FF2B5EF4-FFF2-40B4-BE49-F238E27FC236}">
                <a16:creationId xmlns:a16="http://schemas.microsoft.com/office/drawing/2014/main" id="{28F2E9CB-1FB1-45B6-A64B-6F358C0EFE68}"/>
              </a:ext>
            </a:extLst>
          </p:cNvPr>
          <p:cNvSpPr>
            <a:spLocks noGrp="1"/>
          </p:cNvSpPr>
          <p:nvPr>
            <p:ph idx="1"/>
          </p:nvPr>
        </p:nvSpPr>
        <p:spPr>
          <a:xfrm>
            <a:off x="3673946" y="481263"/>
            <a:ext cx="7795920" cy="6240212"/>
          </a:xfrm>
        </p:spPr>
        <p:txBody>
          <a:bodyPr>
            <a:normAutofit/>
          </a:bodyPr>
          <a:lstStyle/>
          <a:p>
            <a:pPr marL="0" indent="0" algn="l" rtl="0">
              <a:lnSpc>
                <a:spcPct val="100000"/>
              </a:lnSpc>
              <a:spcBef>
                <a:spcPts val="400"/>
              </a:spcBef>
              <a:buNone/>
            </a:pPr>
            <a:r>
              <a:rPr lang="en-gb" sz="1600" b="0" i="0" u="none" baseline="0" dirty="0" err="1">
                <a:latin typeface="+mj-lt"/>
                <a:cs typeface="Arial"/>
              </a:rPr>
              <a:t>Korpilahti</a:t>
            </a:r>
            <a:r>
              <a:rPr lang="en-gb" sz="1600" b="0" i="0" u="none" baseline="0" dirty="0">
                <a:latin typeface="+mj-lt"/>
                <a:cs typeface="Arial"/>
              </a:rPr>
              <a:t> and Kolehmainen (2016). </a:t>
            </a:r>
            <a:r>
              <a:rPr lang="en-gb" sz="1600" b="0" i="0" u="none" baseline="0" dirty="0" err="1">
                <a:latin typeface="+mj-lt"/>
                <a:cs typeface="Arial"/>
              </a:rPr>
              <a:t>Kansallisen</a:t>
            </a:r>
            <a:r>
              <a:rPr lang="en-gb" sz="1600" b="0" i="0" u="none" baseline="0" dirty="0">
                <a:latin typeface="+mj-lt"/>
                <a:cs typeface="Arial"/>
              </a:rPr>
              <a:t> </a:t>
            </a:r>
            <a:r>
              <a:rPr lang="en-gb" sz="1600" b="0" i="0" u="none" baseline="0" dirty="0" err="1">
                <a:latin typeface="+mj-lt"/>
                <a:cs typeface="Arial"/>
              </a:rPr>
              <a:t>lasten</a:t>
            </a:r>
            <a:r>
              <a:rPr lang="en-gb" sz="1600" b="0" i="0" u="none" baseline="0" dirty="0">
                <a:latin typeface="+mj-lt"/>
                <a:cs typeface="Arial"/>
              </a:rPr>
              <a:t> </a:t>
            </a:r>
            <a:r>
              <a:rPr lang="en-gb" sz="1600" b="0" i="0" u="none" baseline="0" dirty="0" err="1">
                <a:latin typeface="+mj-lt"/>
                <a:cs typeface="Arial"/>
              </a:rPr>
              <a:t>ja</a:t>
            </a:r>
            <a:r>
              <a:rPr lang="en-gb" sz="1600" b="0" i="0" u="none" baseline="0" dirty="0">
                <a:latin typeface="+mj-lt"/>
                <a:cs typeface="Arial"/>
              </a:rPr>
              <a:t> </a:t>
            </a:r>
            <a:r>
              <a:rPr lang="en-gb" sz="1600" b="0" i="0" u="none" baseline="0" dirty="0" err="1">
                <a:latin typeface="+mj-lt"/>
                <a:cs typeface="Arial"/>
              </a:rPr>
              <a:t>nuorten</a:t>
            </a:r>
            <a:r>
              <a:rPr lang="en-gb" sz="1600" b="0" i="0" u="none" baseline="0" dirty="0">
                <a:latin typeface="+mj-lt"/>
                <a:cs typeface="Arial"/>
              </a:rPr>
              <a:t> </a:t>
            </a:r>
            <a:r>
              <a:rPr lang="en-gb" sz="1600" b="0" i="0" u="none" baseline="0" dirty="0" err="1">
                <a:latin typeface="+mj-lt"/>
                <a:cs typeface="Arial"/>
              </a:rPr>
              <a:t>tapaturmien</a:t>
            </a:r>
            <a:r>
              <a:rPr lang="en-gb" sz="1600" b="0" i="0" u="none" baseline="0" dirty="0">
                <a:latin typeface="+mj-lt"/>
                <a:cs typeface="Arial"/>
              </a:rPr>
              <a:t> </a:t>
            </a:r>
            <a:r>
              <a:rPr lang="en-gb" sz="1600" b="0" i="0" u="none" baseline="0" dirty="0" err="1">
                <a:latin typeface="+mj-lt"/>
                <a:cs typeface="Arial"/>
              </a:rPr>
              <a:t>ehkäisyn</a:t>
            </a:r>
            <a:r>
              <a:rPr lang="en-gb" sz="1600" b="0" i="0" u="none" baseline="0" dirty="0">
                <a:latin typeface="+mj-lt"/>
                <a:cs typeface="Arial"/>
              </a:rPr>
              <a:t> </a:t>
            </a:r>
            <a:r>
              <a:rPr lang="en-gb" sz="1600" b="0" i="0" u="none" baseline="0" dirty="0" err="1">
                <a:latin typeface="+mj-lt"/>
                <a:cs typeface="Arial"/>
              </a:rPr>
              <a:t>ohjelman</a:t>
            </a:r>
            <a:r>
              <a:rPr lang="en-gb" sz="1600" b="0" i="0" u="none" baseline="0" dirty="0">
                <a:latin typeface="+mj-lt"/>
                <a:cs typeface="Arial"/>
              </a:rPr>
              <a:t> </a:t>
            </a:r>
            <a:r>
              <a:rPr lang="en-gb" sz="1600" b="0" i="0" u="none" baseline="0" dirty="0" err="1">
                <a:latin typeface="+mj-lt"/>
                <a:cs typeface="Arial"/>
              </a:rPr>
              <a:t>väliarviointi</a:t>
            </a:r>
            <a:r>
              <a:rPr lang="en-gb" sz="1600" b="0" i="0" u="none" baseline="0" dirty="0">
                <a:latin typeface="+mj-lt"/>
                <a:cs typeface="Arial"/>
              </a:rPr>
              <a:t>. THL.</a:t>
            </a:r>
            <a:br>
              <a:rPr lang="en-gb" sz="1600" b="0" i="0" u="none" baseline="0" dirty="0">
                <a:latin typeface="+mj-lt"/>
                <a:cs typeface="Arial" panose="020B0604020202020204" pitchFamily="34" charset="0"/>
              </a:rPr>
            </a:br>
            <a:endParaRPr lang="en-gb" sz="1600" b="0" i="0" u="none" baseline="0" dirty="0">
              <a:latin typeface="+mj-lt"/>
              <a:cs typeface="Arial" panose="020B0604020202020204" pitchFamily="34" charset="0"/>
            </a:endParaRPr>
          </a:p>
          <a:p>
            <a:pPr marL="0" indent="0" algn="l" rtl="0">
              <a:lnSpc>
                <a:spcPct val="100000"/>
              </a:lnSpc>
              <a:spcBef>
                <a:spcPts val="400"/>
              </a:spcBef>
              <a:buNone/>
            </a:pPr>
            <a:r>
              <a:rPr lang="en-gb" sz="1600" b="0" i="0" u="none" baseline="0" dirty="0">
                <a:solidFill>
                  <a:schemeClr val="accent1"/>
                </a:solidFill>
                <a:latin typeface="+mj-lt"/>
                <a:cs typeface="Arial"/>
                <a:hlinkClick r:id="rId3">
                  <a:extLst>
                    <a:ext uri="{A12FA001-AC4F-418D-AE19-62706E023703}">
                      <ahyp:hlinkClr xmlns:ahyp="http://schemas.microsoft.com/office/drawing/2018/hyperlinkcolor" val="tx"/>
                    </a:ext>
                  </a:extLst>
                </a:hlinkClick>
              </a:rPr>
              <a:t>Kotitapaturma website</a:t>
            </a:r>
            <a:br>
              <a:rPr lang="en-gb" sz="1600" b="0" i="0" u="none" baseline="0" dirty="0">
                <a:latin typeface="+mj-lt"/>
                <a:cs typeface="Arial" panose="020B0604020202020204" pitchFamily="34" charset="0"/>
              </a:rPr>
            </a:br>
            <a:r>
              <a:rPr lang="en-GB" sz="1600" dirty="0">
                <a:solidFill>
                  <a:schemeClr val="accent1"/>
                </a:solidFill>
                <a:latin typeface="+mj-lt"/>
                <a:cs typeface="Arial"/>
                <a:hlinkClick r:id="rId4">
                  <a:extLst>
                    <a:ext uri="{A12FA001-AC4F-418D-AE19-62706E023703}">
                      <ahyp:hlinkClr xmlns:ahyp="http://schemas.microsoft.com/office/drawing/2018/hyperlinkcolor" val="tx"/>
                    </a:ext>
                  </a:extLst>
                </a:hlinkClick>
              </a:rPr>
              <a:t>Pysy Pystyssä website</a:t>
            </a:r>
            <a:br>
              <a:rPr lang="en-GB" sz="1600" dirty="0">
                <a:latin typeface="+mj-lt"/>
                <a:cs typeface="Arial" panose="020B0604020202020204" pitchFamily="34" charset="0"/>
              </a:rPr>
            </a:br>
            <a:endParaRPr lang="en-gb" sz="1600" b="0" i="0" u="none" baseline="0" dirty="0">
              <a:latin typeface="+mj-lt"/>
              <a:cs typeface="Arial" panose="020B0604020202020204" pitchFamily="34" charset="0"/>
            </a:endParaRPr>
          </a:p>
          <a:p>
            <a:pPr marL="0" indent="0" algn="l" rtl="0">
              <a:lnSpc>
                <a:spcPct val="100000"/>
              </a:lnSpc>
              <a:spcBef>
                <a:spcPts val="400"/>
              </a:spcBef>
              <a:buNone/>
            </a:pPr>
            <a:r>
              <a:rPr lang="en-gb" sz="1600" b="0" i="0" u="none" baseline="0" dirty="0">
                <a:latin typeface="+mj-lt"/>
                <a:cs typeface="Arial"/>
              </a:rPr>
              <a:t>Koti- </a:t>
            </a:r>
            <a:r>
              <a:rPr lang="en-gb" sz="1600" b="0" i="0" u="none" baseline="0" dirty="0" err="1">
                <a:latin typeface="+mj-lt"/>
                <a:cs typeface="Arial"/>
              </a:rPr>
              <a:t>ja</a:t>
            </a:r>
            <a:r>
              <a:rPr lang="en-gb" sz="1600" b="0" i="0" u="none" baseline="0" dirty="0">
                <a:latin typeface="+mj-lt"/>
                <a:cs typeface="Arial"/>
              </a:rPr>
              <a:t> </a:t>
            </a:r>
            <a:r>
              <a:rPr lang="en-gb" sz="1600" b="0" i="0" u="none" baseline="0" dirty="0" err="1">
                <a:latin typeface="+mj-lt"/>
                <a:cs typeface="Arial"/>
              </a:rPr>
              <a:t>vapaa-ajan</a:t>
            </a:r>
            <a:r>
              <a:rPr lang="en-gb" sz="1600" b="0" i="0" u="none" baseline="0" dirty="0">
                <a:latin typeface="+mj-lt"/>
                <a:cs typeface="Arial"/>
              </a:rPr>
              <a:t> </a:t>
            </a:r>
            <a:r>
              <a:rPr lang="en-gb" sz="1600" b="0" i="0" u="none" baseline="0" dirty="0" err="1">
                <a:latin typeface="+mj-lt"/>
                <a:cs typeface="Arial"/>
              </a:rPr>
              <a:t>tapaturmien</a:t>
            </a:r>
            <a:r>
              <a:rPr lang="en-gb" sz="1600" b="0" i="0" u="none" baseline="0" dirty="0">
                <a:latin typeface="+mj-lt"/>
                <a:cs typeface="Arial"/>
              </a:rPr>
              <a:t> </a:t>
            </a:r>
            <a:r>
              <a:rPr lang="en-gb" sz="1600" b="0" i="0" u="none" baseline="0" dirty="0" err="1">
                <a:latin typeface="+mj-lt"/>
                <a:cs typeface="Arial"/>
              </a:rPr>
              <a:t>ehkäisyn</a:t>
            </a:r>
            <a:r>
              <a:rPr lang="en-gb" sz="1600" b="0" i="0" u="none" baseline="0" dirty="0">
                <a:latin typeface="+mj-lt"/>
                <a:cs typeface="Arial"/>
              </a:rPr>
              <a:t> </a:t>
            </a:r>
            <a:r>
              <a:rPr lang="en-gb" sz="1600" b="0" i="0" u="none" baseline="0" dirty="0" err="1">
                <a:latin typeface="+mj-lt"/>
                <a:cs typeface="Arial"/>
              </a:rPr>
              <a:t>tavoiteohjelma</a:t>
            </a:r>
            <a:r>
              <a:rPr lang="en-gb" sz="1600" b="0" i="0" u="none" baseline="0" dirty="0">
                <a:latin typeface="+mj-lt"/>
                <a:cs typeface="Arial"/>
              </a:rPr>
              <a:t> 2014–2020 [Target programme for the prevention of home and leisure accident injuries 2014–2020]. (2013) , Ministry of Social Affairs and Health (STM). Publications 2013:16.</a:t>
            </a:r>
          </a:p>
          <a:p>
            <a:pPr marL="0" indent="0" algn="l" rtl="0">
              <a:lnSpc>
                <a:spcPct val="100000"/>
              </a:lnSpc>
              <a:spcBef>
                <a:spcPts val="400"/>
              </a:spcBef>
              <a:buNone/>
            </a:pPr>
            <a:endParaRPr lang="en-GB" sz="1600" dirty="0">
              <a:solidFill>
                <a:schemeClr val="accent2"/>
              </a:solidFill>
              <a:latin typeface="+mj-lt"/>
              <a:ea typeface="+mj-lt"/>
              <a:cs typeface="Arial" panose="020B0604020202020204" pitchFamily="34" charset="0"/>
              <a:hlinkClick r:id="rId5" invalidUrl="http://">
                <a:extLst>
                  <a:ext uri="{A12FA001-AC4F-418D-AE19-62706E023703}">
                    <ahyp:hlinkClr xmlns:ahyp="http://schemas.microsoft.com/office/drawing/2018/hyperlinkcolor" val="tx"/>
                  </a:ext>
                </a:extLst>
              </a:hlinkClick>
            </a:endParaRPr>
          </a:p>
          <a:p>
            <a:pPr marL="0" indent="0" algn="l" rtl="0">
              <a:lnSpc>
                <a:spcPct val="100000"/>
              </a:lnSpc>
              <a:spcBef>
                <a:spcPts val="400"/>
              </a:spcBef>
              <a:buNone/>
            </a:pPr>
            <a:r>
              <a:rPr lang="en-gb" sz="1600" b="0" i="0" u="sng" baseline="0" dirty="0">
                <a:solidFill>
                  <a:schemeClr val="accent1"/>
                </a:solidFill>
                <a:latin typeface="+mj-lt"/>
                <a:ea typeface="+mj-lt"/>
                <a:cs typeface="+mj-lt"/>
                <a:sym typeface="+mj-lt"/>
                <a:hlinkClick r:id="rId6">
                  <a:extLst>
                    <a:ext uri="{A12FA001-AC4F-418D-AE19-62706E023703}">
                      <ahyp:hlinkClr xmlns:ahyp="http://schemas.microsoft.com/office/drawing/2018/hyperlinkcolor" val="tx"/>
                    </a:ext>
                  </a:extLst>
                </a:hlinkClick>
              </a:rPr>
              <a:t>Good grip for walking, Finnish Road Safety Council</a:t>
            </a:r>
            <a:endParaRPr lang="en-gb" sz="1600" b="0" i="0" u="sng" baseline="0">
              <a:solidFill>
                <a:schemeClr val="accent1"/>
              </a:solidFill>
              <a:latin typeface="+mj-lt"/>
              <a:ea typeface="+mj-lt"/>
              <a:cs typeface="+mj-lt"/>
            </a:endParaRPr>
          </a:p>
          <a:p>
            <a:pPr marL="0" indent="0" algn="l" rtl="0">
              <a:lnSpc>
                <a:spcPct val="100000"/>
              </a:lnSpc>
              <a:spcBef>
                <a:spcPts val="400"/>
              </a:spcBef>
              <a:buNone/>
            </a:pPr>
            <a:endParaRPr lang="en-gb" sz="1600" b="0" i="0" u="sng" baseline="0" dirty="0">
              <a:solidFill>
                <a:schemeClr val="accent2"/>
              </a:solidFill>
              <a:latin typeface="+mj-lt"/>
              <a:ea typeface="+mj-lt"/>
              <a:cs typeface="+mj-lt"/>
            </a:endParaRPr>
          </a:p>
          <a:p>
            <a:pPr marL="0" indent="0">
              <a:lnSpc>
                <a:spcPct val="100000"/>
              </a:lnSpc>
              <a:spcBef>
                <a:spcPts val="400"/>
              </a:spcBef>
              <a:buNone/>
            </a:pPr>
            <a:r>
              <a:rPr lang="en-gb" sz="1600" b="0" i="0" u="none" baseline="0" dirty="0" err="1">
                <a:latin typeface="+mj-lt"/>
                <a:ea typeface="+mj-lt"/>
                <a:cs typeface="+mj-lt"/>
                <a:sym typeface="+mj-lt"/>
              </a:rPr>
              <a:t>Lönnroos</a:t>
            </a:r>
            <a:r>
              <a:rPr lang="en-gb" sz="1600" b="0" i="0" u="none" baseline="0" dirty="0">
                <a:latin typeface="+mj-lt"/>
                <a:ea typeface="+mj-lt"/>
                <a:cs typeface="+mj-lt"/>
                <a:sym typeface="+mj-lt"/>
              </a:rPr>
              <a:t>, Eija &amp; </a:t>
            </a:r>
            <a:r>
              <a:rPr lang="en-gb" sz="1600" b="0" i="0" u="none" baseline="0" dirty="0" err="1">
                <a:latin typeface="+mj-lt"/>
                <a:ea typeface="+mj-lt"/>
                <a:cs typeface="+mj-lt"/>
                <a:sym typeface="+mj-lt"/>
              </a:rPr>
              <a:t>Karinkanta</a:t>
            </a:r>
            <a:r>
              <a:rPr lang="en-gb" sz="1600" b="0" i="0" u="none" baseline="0" dirty="0">
                <a:latin typeface="+mj-lt"/>
                <a:ea typeface="+mj-lt"/>
                <a:cs typeface="+mj-lt"/>
                <a:sym typeface="+mj-lt"/>
              </a:rPr>
              <a:t>, Saija &amp; Häkkinen, Hanna &amp; </a:t>
            </a:r>
            <a:r>
              <a:rPr lang="en-gb" sz="1600" b="0" i="0" u="none" baseline="0" dirty="0" err="1">
                <a:latin typeface="+mj-lt"/>
                <a:ea typeface="+mj-lt"/>
                <a:cs typeface="+mj-lt"/>
                <a:sym typeface="+mj-lt"/>
              </a:rPr>
              <a:t>Havulinna</a:t>
            </a:r>
            <a:r>
              <a:rPr lang="en-gb" sz="1600" b="0" i="0" u="none" baseline="0" dirty="0">
                <a:latin typeface="+mj-lt"/>
                <a:ea typeface="+mj-lt"/>
                <a:cs typeface="+mj-lt"/>
                <a:sym typeface="+mj-lt"/>
              </a:rPr>
              <a:t>, Satu (2018). </a:t>
            </a:r>
            <a:r>
              <a:rPr lang="en-gb" sz="1600" b="0" i="0" u="none" baseline="0" dirty="0" err="1">
                <a:latin typeface="+mj-lt"/>
                <a:ea typeface="+mj-lt"/>
                <a:cs typeface="+mj-lt"/>
                <a:sym typeface="+mj-lt"/>
              </a:rPr>
              <a:t>Tiedosta</a:t>
            </a:r>
            <a:r>
              <a:rPr lang="en-gb" sz="1600" b="0" i="0" u="none" baseline="0" dirty="0">
                <a:latin typeface="+mj-lt"/>
                <a:ea typeface="+mj-lt"/>
                <a:cs typeface="+mj-lt"/>
                <a:sym typeface="+mj-lt"/>
              </a:rPr>
              <a:t> </a:t>
            </a:r>
            <a:r>
              <a:rPr lang="en-gb" sz="1600" b="0" i="0" u="none" baseline="0" dirty="0" err="1">
                <a:latin typeface="+mj-lt"/>
                <a:ea typeface="+mj-lt"/>
                <a:cs typeface="+mj-lt"/>
                <a:sym typeface="+mj-lt"/>
              </a:rPr>
              <a:t>ja</a:t>
            </a:r>
            <a:r>
              <a:rPr lang="en-gb" sz="1600" b="0" i="0" u="none" baseline="0" dirty="0">
                <a:latin typeface="+mj-lt"/>
                <a:ea typeface="+mj-lt"/>
                <a:cs typeface="+mj-lt"/>
                <a:sym typeface="+mj-lt"/>
              </a:rPr>
              <a:t> </a:t>
            </a:r>
            <a:r>
              <a:rPr lang="en-gb" sz="1600" b="0" i="0" u="none" baseline="0" dirty="0" err="1">
                <a:latin typeface="+mj-lt"/>
                <a:ea typeface="+mj-lt"/>
                <a:cs typeface="+mj-lt"/>
                <a:sym typeface="+mj-lt"/>
              </a:rPr>
              <a:t>toimi</a:t>
            </a:r>
            <a:r>
              <a:rPr lang="en-gb" sz="1600" b="0" i="0" u="none" baseline="0" dirty="0">
                <a:latin typeface="+mj-lt"/>
                <a:ea typeface="+mj-lt"/>
                <a:cs typeface="+mj-lt"/>
                <a:sym typeface="+mj-lt"/>
              </a:rPr>
              <a:t>: </a:t>
            </a:r>
            <a:r>
              <a:rPr lang="en-gb" sz="1600" b="0" i="0" u="none" baseline="0" dirty="0" err="1">
                <a:latin typeface="+mj-lt"/>
                <a:ea typeface="+mj-lt"/>
                <a:cs typeface="+mj-lt"/>
                <a:sym typeface="+mj-lt"/>
              </a:rPr>
              <a:t>iäkkäiden</a:t>
            </a:r>
            <a:r>
              <a:rPr lang="en-gb" sz="1600" b="0" i="0" u="none" baseline="0" dirty="0">
                <a:latin typeface="+mj-lt"/>
                <a:ea typeface="+mj-lt"/>
                <a:cs typeface="+mj-lt"/>
                <a:sym typeface="+mj-lt"/>
              </a:rPr>
              <a:t> </a:t>
            </a:r>
            <a:r>
              <a:rPr lang="en-gb" sz="1600" b="0" i="0" u="none" baseline="0" dirty="0" err="1">
                <a:latin typeface="+mj-lt"/>
                <a:ea typeface="+mj-lt"/>
                <a:cs typeface="+mj-lt"/>
                <a:sym typeface="+mj-lt"/>
              </a:rPr>
              <a:t>kaatumisia</a:t>
            </a:r>
            <a:r>
              <a:rPr lang="en-gb" sz="1600" b="0" i="0" u="none" baseline="0" dirty="0">
                <a:latin typeface="+mj-lt"/>
                <a:ea typeface="+mj-lt"/>
                <a:cs typeface="+mj-lt"/>
                <a:sym typeface="+mj-lt"/>
              </a:rPr>
              <a:t> </a:t>
            </a:r>
            <a:r>
              <a:rPr lang="en-gb" sz="1600" b="0" i="0" u="none" baseline="0" dirty="0" err="1">
                <a:latin typeface="+mj-lt"/>
                <a:ea typeface="+mj-lt"/>
                <a:cs typeface="+mj-lt"/>
                <a:sym typeface="+mj-lt"/>
              </a:rPr>
              <a:t>voidaan</a:t>
            </a:r>
            <a:r>
              <a:rPr lang="en-gb" sz="1600" b="0" i="0" u="none" baseline="0" dirty="0">
                <a:latin typeface="+mj-lt"/>
                <a:ea typeface="+mj-lt"/>
                <a:cs typeface="+mj-lt"/>
                <a:sym typeface="+mj-lt"/>
              </a:rPr>
              <a:t> </a:t>
            </a:r>
            <a:r>
              <a:rPr lang="en-gb" sz="1600" b="0" i="0" u="none" baseline="0" dirty="0" err="1">
                <a:latin typeface="+mj-lt"/>
                <a:ea typeface="+mj-lt"/>
                <a:cs typeface="+mj-lt"/>
                <a:sym typeface="+mj-lt"/>
              </a:rPr>
              <a:t>vähentää</a:t>
            </a:r>
            <a:r>
              <a:rPr lang="en-gb" sz="1600" b="0" i="0" u="none" baseline="0" dirty="0">
                <a:latin typeface="+mj-lt"/>
                <a:ea typeface="+mj-lt"/>
                <a:cs typeface="+mj-lt"/>
                <a:sym typeface="+mj-lt"/>
              </a:rPr>
              <a:t>. </a:t>
            </a:r>
            <a:r>
              <a:rPr lang="en-gb" sz="1600" b="0" i="0" u="none" baseline="0" dirty="0" err="1">
                <a:latin typeface="+mj-lt"/>
                <a:ea typeface="+mj-lt"/>
                <a:cs typeface="+mj-lt"/>
                <a:sym typeface="+mj-lt"/>
              </a:rPr>
              <a:t>Lääkärilehti</a:t>
            </a:r>
            <a:r>
              <a:rPr lang="en-gb" sz="1600" b="0" i="0" u="none" baseline="0" dirty="0">
                <a:latin typeface="+mj-lt"/>
                <a:ea typeface="+mj-lt"/>
                <a:cs typeface="+mj-lt"/>
                <a:sym typeface="+mj-lt"/>
              </a:rPr>
              <a:t> 11/2018 No 47.</a:t>
            </a:r>
            <a:r>
              <a:rPr lang="en-gb" sz="1600" dirty="0">
                <a:latin typeface="+mj-lt"/>
                <a:ea typeface="+mj-lt"/>
                <a:cs typeface="+mj-lt"/>
                <a:sym typeface="+mj-lt"/>
              </a:rPr>
              <a:t> </a:t>
            </a:r>
            <a:endParaRPr lang="en-gb" sz="1600" b="0" i="0" u="none" baseline="0" dirty="0">
              <a:latin typeface="+mj-lt"/>
              <a:ea typeface="+mj-lt"/>
              <a:cs typeface="+mj-lt"/>
            </a:endParaRPr>
          </a:p>
          <a:p>
            <a:pPr marL="0" indent="0" algn="l" rtl="0">
              <a:lnSpc>
                <a:spcPct val="100000"/>
              </a:lnSpc>
              <a:buNone/>
            </a:pPr>
            <a:r>
              <a:rPr lang="en-gb" sz="1600" b="0" i="0" u="none" baseline="0" dirty="0">
                <a:latin typeface="+mj-lt"/>
                <a:ea typeface="+mj-lt"/>
                <a:cs typeface="+mj-lt"/>
                <a:sym typeface="+mj-lt"/>
              </a:rPr>
              <a:t>Finnish Association of Physiotherapists (2017). </a:t>
            </a:r>
            <a:r>
              <a:rPr lang="en-gb" sz="1600" b="0" i="0" u="none" baseline="0" dirty="0" err="1">
                <a:latin typeface="+mj-lt"/>
                <a:ea typeface="+mj-lt"/>
                <a:cs typeface="+mj-lt"/>
                <a:sym typeface="+mj-lt"/>
              </a:rPr>
              <a:t>Kaatumisten</a:t>
            </a:r>
            <a:r>
              <a:rPr lang="en-gb" sz="1600" b="0" i="0" u="none" baseline="0" dirty="0">
                <a:latin typeface="+mj-lt"/>
                <a:ea typeface="+mj-lt"/>
                <a:cs typeface="+mj-lt"/>
                <a:sym typeface="+mj-lt"/>
              </a:rPr>
              <a:t> </a:t>
            </a:r>
            <a:r>
              <a:rPr lang="en-gb" sz="1600" b="0" i="0" u="none" baseline="0" dirty="0" err="1">
                <a:latin typeface="+mj-lt"/>
                <a:ea typeface="+mj-lt"/>
                <a:cs typeface="+mj-lt"/>
                <a:sym typeface="+mj-lt"/>
              </a:rPr>
              <a:t>ja</a:t>
            </a:r>
            <a:r>
              <a:rPr lang="en-gb" sz="1600" b="0" i="0" u="none" baseline="0" dirty="0">
                <a:latin typeface="+mj-lt"/>
                <a:ea typeface="+mj-lt"/>
                <a:cs typeface="+mj-lt"/>
                <a:sym typeface="+mj-lt"/>
              </a:rPr>
              <a:t> </a:t>
            </a:r>
            <a:r>
              <a:rPr lang="en-gb" sz="1600" b="0" i="0" u="none" baseline="0" dirty="0" err="1">
                <a:latin typeface="+mj-lt"/>
                <a:ea typeface="+mj-lt"/>
                <a:cs typeface="+mj-lt"/>
                <a:sym typeface="+mj-lt"/>
              </a:rPr>
              <a:t>kaatumisvammojen</a:t>
            </a:r>
            <a:r>
              <a:rPr lang="en-gb" sz="1600" b="0" i="0" u="none" baseline="0" dirty="0">
                <a:latin typeface="+mj-lt"/>
                <a:ea typeface="+mj-lt"/>
                <a:cs typeface="+mj-lt"/>
                <a:sym typeface="+mj-lt"/>
              </a:rPr>
              <a:t> </a:t>
            </a:r>
            <a:r>
              <a:rPr lang="en-gb" sz="1600" b="0" i="0" u="none" baseline="0" dirty="0" err="1">
                <a:latin typeface="+mj-lt"/>
                <a:ea typeface="+mj-lt"/>
                <a:cs typeface="+mj-lt"/>
                <a:sym typeface="+mj-lt"/>
              </a:rPr>
              <a:t>ehkäisyn</a:t>
            </a:r>
            <a:r>
              <a:rPr lang="en-gb" sz="1600" b="0" i="0" u="none" baseline="0" dirty="0">
                <a:latin typeface="+mj-lt"/>
                <a:ea typeface="+mj-lt"/>
                <a:cs typeface="+mj-lt"/>
                <a:sym typeface="+mj-lt"/>
              </a:rPr>
              <a:t> </a:t>
            </a:r>
            <a:r>
              <a:rPr lang="en-gb" sz="1600" b="0" i="0" u="none" baseline="0" dirty="0" err="1">
                <a:latin typeface="+mj-lt"/>
                <a:ea typeface="+mj-lt"/>
                <a:cs typeface="+mj-lt"/>
                <a:sym typeface="+mj-lt"/>
              </a:rPr>
              <a:t>fysioterapiasuositus</a:t>
            </a:r>
            <a:r>
              <a:rPr lang="en-gb" sz="1600" b="0" i="0" u="none" baseline="0" dirty="0">
                <a:latin typeface="+mj-lt"/>
                <a:ea typeface="+mj-lt"/>
                <a:cs typeface="+mj-lt"/>
                <a:sym typeface="+mj-lt"/>
              </a:rPr>
              <a:t>. </a:t>
            </a:r>
            <a:r>
              <a:rPr lang="en-gb" sz="1600" b="0" i="0" u="sng" baseline="0" dirty="0">
                <a:solidFill>
                  <a:schemeClr val="accent1"/>
                </a:solidFill>
                <a:latin typeface="+mj-lt"/>
                <a:ea typeface="+mj-lt"/>
                <a:cs typeface="+mj-lt"/>
                <a:sym typeface="+mj-lt"/>
                <a:hlinkClick r:id="rId7">
                  <a:extLst>
                    <a:ext uri="{A12FA001-AC4F-418D-AE19-62706E023703}">
                      <ahyp:hlinkClr xmlns:ahyp="http://schemas.microsoft.com/office/drawing/2018/hyperlinkcolor" val="tx"/>
                    </a:ext>
                  </a:extLst>
                </a:hlinkClick>
              </a:rPr>
              <a:t>https://www.terveysportti.fi/dtk/sfs/avaa?p_artikkeli=sfs00003</a:t>
            </a:r>
            <a:endParaRPr lang="en-gb" sz="1600">
              <a:solidFill>
                <a:schemeClr val="accent1"/>
              </a:solidFill>
              <a:latin typeface="+mj-lt"/>
            </a:endParaRPr>
          </a:p>
          <a:p>
            <a:pPr marL="0" indent="0" algn="l" rtl="0">
              <a:lnSpc>
                <a:spcPct val="100000"/>
              </a:lnSpc>
              <a:buNone/>
            </a:pPr>
            <a:r>
              <a:rPr lang="en-gb" sz="1600" b="0" i="0" u="none" baseline="0" dirty="0" err="1">
                <a:latin typeface="+mj-lt"/>
                <a:cs typeface="Arial"/>
              </a:rPr>
              <a:t>Suomalaiset</a:t>
            </a:r>
            <a:r>
              <a:rPr lang="en-gb" sz="1600" b="0" i="0" u="none" baseline="0" dirty="0">
                <a:latin typeface="+mj-lt"/>
                <a:cs typeface="Arial"/>
              </a:rPr>
              <a:t> </a:t>
            </a:r>
            <a:r>
              <a:rPr lang="en-gb" sz="1600" b="0" i="0" u="none" baseline="0" dirty="0" err="1">
                <a:latin typeface="+mj-lt"/>
                <a:cs typeface="Arial"/>
              </a:rPr>
              <a:t>tapaturmien</a:t>
            </a:r>
            <a:r>
              <a:rPr lang="en-gb" sz="1600" b="0" i="0" u="none" baseline="0" dirty="0">
                <a:latin typeface="+mj-lt"/>
                <a:cs typeface="Arial"/>
              </a:rPr>
              <a:t> </a:t>
            </a:r>
            <a:r>
              <a:rPr lang="en-gb" sz="1600" b="0" i="0" u="none" baseline="0" dirty="0" err="1">
                <a:latin typeface="+mj-lt"/>
                <a:cs typeface="Arial"/>
              </a:rPr>
              <a:t>uhreina</a:t>
            </a:r>
            <a:r>
              <a:rPr lang="en-gb" sz="1600" b="0" i="0" u="none" baseline="0" dirty="0">
                <a:latin typeface="+mj-lt"/>
                <a:cs typeface="Arial"/>
              </a:rPr>
              <a:t> 2009 – </a:t>
            </a:r>
            <a:r>
              <a:rPr lang="en-gb" sz="1600" b="0" i="0" u="none" baseline="0" dirty="0" err="1">
                <a:latin typeface="+mj-lt"/>
                <a:cs typeface="Arial"/>
              </a:rPr>
              <a:t>Kansallisen</a:t>
            </a:r>
            <a:r>
              <a:rPr lang="en-gb" sz="1600" b="0" i="0" u="none" baseline="0" dirty="0">
                <a:latin typeface="+mj-lt"/>
                <a:cs typeface="Arial"/>
              </a:rPr>
              <a:t> </a:t>
            </a:r>
            <a:r>
              <a:rPr lang="en-gb" sz="1600" b="0" i="0" u="none" baseline="0" dirty="0" err="1">
                <a:latin typeface="+mj-lt"/>
                <a:cs typeface="Arial"/>
              </a:rPr>
              <a:t>uhritutkimuksen</a:t>
            </a:r>
            <a:r>
              <a:rPr lang="en-gb" sz="1600" b="0" i="0" u="none" baseline="0" dirty="0">
                <a:latin typeface="+mj-lt"/>
                <a:cs typeface="Arial"/>
              </a:rPr>
              <a:t> </a:t>
            </a:r>
            <a:r>
              <a:rPr lang="en-gb" sz="1600" b="0" i="0" u="none" baseline="0" dirty="0" err="1">
                <a:latin typeface="+mj-lt"/>
                <a:cs typeface="Arial"/>
              </a:rPr>
              <a:t>tuloksia</a:t>
            </a:r>
            <a:r>
              <a:rPr lang="en-gb" sz="1600" b="0" i="0" u="none" baseline="0" dirty="0">
                <a:latin typeface="+mj-lt"/>
                <a:cs typeface="Arial"/>
              </a:rPr>
              <a:t> [Victims of accidents in Finland 2009. Results from the national victimisation survey]. (2010). Haikonen et al. THL. Publication 13/2010.</a:t>
            </a:r>
          </a:p>
          <a:p>
            <a:endParaRPr lang="en-gb" dirty="0"/>
          </a:p>
        </p:txBody>
      </p:sp>
      <p:sp>
        <p:nvSpPr>
          <p:cNvPr id="4" name="Footer Placeholder 3">
            <a:extLst>
              <a:ext uri="{FF2B5EF4-FFF2-40B4-BE49-F238E27FC236}">
                <a16:creationId xmlns:a16="http://schemas.microsoft.com/office/drawing/2014/main" id="{B823C781-641A-494F-8426-BC49C9BA9DC7}"/>
              </a:ext>
            </a:extLst>
          </p:cNvPr>
          <p:cNvSpPr>
            <a:spLocks noGrp="1"/>
          </p:cNvSpPr>
          <p:nvPr>
            <p:ph type="ftr" sz="quarter" idx="11"/>
          </p:nvPr>
        </p:nvSpPr>
        <p:spPr/>
        <p:txBody>
          <a:bodyPr/>
          <a:lstStyle/>
          <a:p>
            <a:pPr algn="l" rtl="0"/>
            <a:r>
              <a:rPr lang="en-gb" b="0" i="0" u="none" baseline="0" dirty="0"/>
              <a:t>Home safety coaching</a:t>
            </a:r>
          </a:p>
        </p:txBody>
      </p:sp>
      <p:sp>
        <p:nvSpPr>
          <p:cNvPr id="5" name="Slide Number Placeholder 4">
            <a:extLst>
              <a:ext uri="{FF2B5EF4-FFF2-40B4-BE49-F238E27FC236}">
                <a16:creationId xmlns:a16="http://schemas.microsoft.com/office/drawing/2014/main" id="{7FD23C4A-A407-49D4-B960-512139B2677B}"/>
              </a:ext>
            </a:extLst>
          </p:cNvPr>
          <p:cNvSpPr>
            <a:spLocks noGrp="1"/>
          </p:cNvSpPr>
          <p:nvPr>
            <p:ph type="sldNum" sz="quarter" idx="12"/>
          </p:nvPr>
        </p:nvSpPr>
        <p:spPr/>
        <p:txBody>
          <a:bodyPr/>
          <a:lstStyle/>
          <a:p>
            <a:pPr algn="r" rtl="0"/>
            <a:fld id="{3EC19665-757B-4082-B394-D86A0A1D74C0}" type="slidenum">
              <a:rPr/>
              <a:t>24</a:t>
            </a:fld>
            <a:endParaRPr lang="en-gb"/>
          </a:p>
        </p:txBody>
      </p:sp>
    </p:spTree>
    <p:extLst>
      <p:ext uri="{BB962C8B-B14F-4D97-AF65-F5344CB8AC3E}">
        <p14:creationId xmlns:p14="http://schemas.microsoft.com/office/powerpoint/2010/main" val="1350973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7E4E-31B0-468C-A6EE-179E3AC3C641}"/>
              </a:ext>
            </a:extLst>
          </p:cNvPr>
          <p:cNvSpPr>
            <a:spLocks noGrp="1"/>
          </p:cNvSpPr>
          <p:nvPr>
            <p:ph type="title"/>
          </p:nvPr>
        </p:nvSpPr>
        <p:spPr>
          <a:xfrm>
            <a:off x="128337" y="1123836"/>
            <a:ext cx="3475801" cy="4601183"/>
          </a:xfrm>
        </p:spPr>
        <p:txBody>
          <a:bodyPr>
            <a:normAutofit/>
          </a:bodyPr>
          <a:lstStyle/>
          <a:p>
            <a:pPr algn="l" rtl="0"/>
            <a:r>
              <a:rPr lang="en-gb" sz="3200" b="1" i="0" u="none" baseline="0" dirty="0"/>
              <a:t>Other sources used in the coaching</a:t>
            </a:r>
          </a:p>
        </p:txBody>
      </p:sp>
      <p:sp>
        <p:nvSpPr>
          <p:cNvPr id="3" name="Content Placeholder 2">
            <a:extLst>
              <a:ext uri="{FF2B5EF4-FFF2-40B4-BE49-F238E27FC236}">
                <a16:creationId xmlns:a16="http://schemas.microsoft.com/office/drawing/2014/main" id="{28F2E9CB-1FB1-45B6-A64B-6F358C0EFE68}"/>
              </a:ext>
            </a:extLst>
          </p:cNvPr>
          <p:cNvSpPr>
            <a:spLocks noGrp="1"/>
          </p:cNvSpPr>
          <p:nvPr>
            <p:ph idx="1"/>
          </p:nvPr>
        </p:nvSpPr>
        <p:spPr>
          <a:xfrm>
            <a:off x="3869268" y="288759"/>
            <a:ext cx="7713132" cy="6256420"/>
          </a:xfrm>
        </p:spPr>
        <p:txBody>
          <a:bodyPr>
            <a:normAutofit/>
          </a:bodyPr>
          <a:lstStyle/>
          <a:p>
            <a:pPr marL="0" indent="0">
              <a:lnSpc>
                <a:spcPct val="100000"/>
              </a:lnSpc>
              <a:buNone/>
            </a:pPr>
            <a:r>
              <a:rPr lang="en-gb" sz="1600" b="0" i="0" u="none" baseline="0" err="1">
                <a:latin typeface="+mj-lt"/>
                <a:cs typeface="Arial"/>
              </a:rPr>
              <a:t>Suomalaiset</a:t>
            </a:r>
            <a:r>
              <a:rPr lang="en-gb" sz="1600" b="0" i="0" u="none" baseline="0" dirty="0">
                <a:latin typeface="+mj-lt"/>
                <a:cs typeface="Arial"/>
              </a:rPr>
              <a:t> </a:t>
            </a:r>
            <a:r>
              <a:rPr lang="en-gb" sz="1600" b="0" i="0" u="none" baseline="0" err="1">
                <a:latin typeface="+mj-lt"/>
                <a:cs typeface="Arial"/>
              </a:rPr>
              <a:t>tapaturmien</a:t>
            </a:r>
            <a:r>
              <a:rPr lang="en-gb" sz="1600" b="0" i="0" u="none" baseline="0" dirty="0">
                <a:latin typeface="+mj-lt"/>
                <a:cs typeface="Arial"/>
              </a:rPr>
              <a:t> </a:t>
            </a:r>
            <a:r>
              <a:rPr lang="en-gb" sz="1600" b="0" i="0" u="none" baseline="0" err="1">
                <a:latin typeface="+mj-lt"/>
                <a:cs typeface="Arial"/>
              </a:rPr>
              <a:t>uhreina</a:t>
            </a:r>
            <a:r>
              <a:rPr lang="en-gb" sz="1600" b="0" i="0" u="none" baseline="0" dirty="0">
                <a:latin typeface="+mj-lt"/>
                <a:cs typeface="Arial"/>
              </a:rPr>
              <a:t> 2017. </a:t>
            </a:r>
            <a:r>
              <a:rPr lang="en-gb" sz="1600" b="0" i="0" u="none" baseline="0" err="1">
                <a:latin typeface="+mj-lt"/>
                <a:cs typeface="Arial"/>
              </a:rPr>
              <a:t>Kansallisen</a:t>
            </a:r>
            <a:r>
              <a:rPr lang="en-gb" sz="1600" b="0" i="0" u="none" baseline="0" dirty="0">
                <a:latin typeface="+mj-lt"/>
                <a:cs typeface="Arial"/>
              </a:rPr>
              <a:t> </a:t>
            </a:r>
            <a:r>
              <a:rPr lang="en-gb" sz="1600" b="0" i="0" u="none" baseline="0" err="1">
                <a:latin typeface="+mj-lt"/>
                <a:cs typeface="Arial"/>
              </a:rPr>
              <a:t>uhritutkimuksen</a:t>
            </a:r>
            <a:r>
              <a:rPr lang="en-gb" sz="1600" b="0" i="0" u="none" baseline="0" dirty="0">
                <a:latin typeface="+mj-lt"/>
                <a:cs typeface="Arial"/>
              </a:rPr>
              <a:t> </a:t>
            </a:r>
            <a:r>
              <a:rPr lang="en-gb" sz="1600" b="0" i="0" u="none" baseline="0" err="1">
                <a:latin typeface="+mj-lt"/>
                <a:cs typeface="Arial"/>
              </a:rPr>
              <a:t>tuloksia</a:t>
            </a:r>
            <a:r>
              <a:rPr lang="en-gb" sz="1600" b="0" i="0" u="none" baseline="0" dirty="0">
                <a:latin typeface="+mj-lt"/>
                <a:cs typeface="Arial"/>
              </a:rPr>
              <a:t> [Victims of accidental injuries in Finland 2017. Results from the national victimisation survey]. (2017). Haikonen et al. THL. Publication 45/2017.</a:t>
            </a:r>
            <a:r>
              <a:rPr lang="en-gb" sz="1600" dirty="0">
                <a:latin typeface="+mj-lt"/>
                <a:cs typeface="Arial"/>
              </a:rPr>
              <a:t> </a:t>
            </a:r>
            <a:endParaRPr lang="en-gb" sz="1600" dirty="0">
              <a:latin typeface="+mj-lt"/>
              <a:cs typeface="Arial" panose="020B0604020202020204" pitchFamily="34" charset="0"/>
            </a:endParaRPr>
          </a:p>
          <a:p>
            <a:pPr marL="0" indent="0">
              <a:lnSpc>
                <a:spcPct val="100000"/>
              </a:lnSpc>
              <a:buNone/>
            </a:pPr>
            <a:r>
              <a:rPr lang="en-gb" sz="1600" b="0" i="0" u="none" baseline="0" dirty="0">
                <a:solidFill>
                  <a:schemeClr val="accent1"/>
                </a:solidFill>
                <a:latin typeface="+mj-lt"/>
                <a:cs typeface="Arial"/>
                <a:hlinkClick r:id="rId3">
                  <a:extLst>
                    <a:ext uri="{A12FA001-AC4F-418D-AE19-62706E023703}">
                      <ahyp:hlinkClr xmlns:ahyp="http://schemas.microsoft.com/office/drawing/2018/hyperlinkcolor" val="tx"/>
                    </a:ext>
                  </a:extLst>
                </a:hlinkClick>
              </a:rPr>
              <a:t>Terveyttä edistävä ruokavalio. Evira.</a:t>
            </a:r>
            <a:r>
              <a:rPr lang="en-gb" sz="1600" dirty="0">
                <a:solidFill>
                  <a:schemeClr val="accent1"/>
                </a:solidFill>
                <a:latin typeface="+mj-lt"/>
                <a:cs typeface="Arial"/>
                <a:hlinkClick r:id="rId3">
                  <a:extLst>
                    <a:ext uri="{A12FA001-AC4F-418D-AE19-62706E023703}">
                      <ahyp:hlinkClr xmlns:ahyp="http://schemas.microsoft.com/office/drawing/2018/hyperlinkcolor" val="tx"/>
                    </a:ext>
                  </a:extLst>
                </a:hlinkClick>
              </a:rPr>
              <a:t> </a:t>
            </a:r>
            <a:endParaRPr lang="en-gb" sz="1600" b="0" i="0" u="none" baseline="0" dirty="0">
              <a:solidFill>
                <a:schemeClr val="accent1"/>
              </a:solidFill>
              <a:latin typeface="+mj-lt"/>
              <a:cs typeface="Arial" panose="020B0604020202020204" pitchFamily="34" charset="0"/>
            </a:endParaRPr>
          </a:p>
          <a:p>
            <a:pPr marL="0" indent="0" algn="l" rtl="0">
              <a:lnSpc>
                <a:spcPct val="100000"/>
              </a:lnSpc>
              <a:spcBef>
                <a:spcPts val="400"/>
              </a:spcBef>
              <a:buNone/>
            </a:pPr>
            <a:r>
              <a:rPr lang="en-gb" sz="1600" b="0" i="0" u="none" baseline="0" dirty="0">
                <a:solidFill>
                  <a:schemeClr val="accent1"/>
                </a:solidFill>
                <a:latin typeface="+mj-lt"/>
                <a:cs typeface="Arial"/>
                <a:hlinkClick r:id="rId4">
                  <a:extLst>
                    <a:ext uri="{A12FA001-AC4F-418D-AE19-62706E023703}">
                      <ahyp:hlinkClr xmlns:ahyp="http://schemas.microsoft.com/office/drawing/2018/hyperlinkcolor" val="tx"/>
                    </a:ext>
                  </a:extLst>
                </a:hlinkClick>
              </a:rPr>
              <a:t>Fall risk asses</a:t>
            </a:r>
            <a:r>
              <a:rPr lang="en-GB" sz="1600" b="0" i="0" u="none" baseline="0" dirty="0">
                <a:solidFill>
                  <a:schemeClr val="accent1"/>
                </a:solidFill>
                <a:latin typeface="+mj-lt"/>
                <a:cs typeface="Arial"/>
                <a:hlinkClick r:id="rId4">
                  <a:extLst>
                    <a:ext uri="{A12FA001-AC4F-418D-AE19-62706E023703}">
                      <ahyp:hlinkClr xmlns:ahyp="http://schemas.microsoft.com/office/drawing/2018/hyperlinkcolor" val="tx"/>
                    </a:ext>
                  </a:extLst>
                </a:hlinkClick>
              </a:rPr>
              <a:t>s</a:t>
            </a:r>
            <a:r>
              <a:rPr lang="en-gb" sz="1600" b="0" i="0" u="none" baseline="0" dirty="0">
                <a:solidFill>
                  <a:schemeClr val="accent1"/>
                </a:solidFill>
                <a:latin typeface="+mj-lt"/>
                <a:cs typeface="Arial"/>
                <a:hlinkClick r:id="rId4">
                  <a:extLst>
                    <a:ext uri="{A12FA001-AC4F-418D-AE19-62706E023703}">
                      <ahyp:hlinkClr xmlns:ahyp="http://schemas.microsoft.com/office/drawing/2018/hyperlinkcolor" val="tx"/>
                    </a:ext>
                  </a:extLst>
                </a:hlinkClick>
              </a:rPr>
              <a:t>ment, National Institute for Health and Welfare (THL)</a:t>
            </a:r>
            <a:endParaRPr lang="en-gb" sz="1600" b="0" i="0" u="none" baseline="0" dirty="0">
              <a:solidFill>
                <a:schemeClr val="accent1"/>
              </a:solidFill>
              <a:latin typeface="+mj-lt"/>
              <a:cs typeface="Arial"/>
            </a:endParaRPr>
          </a:p>
          <a:p>
            <a:pPr marL="0" indent="0">
              <a:lnSpc>
                <a:spcPct val="100000"/>
              </a:lnSpc>
              <a:spcBef>
                <a:spcPts val="400"/>
              </a:spcBef>
              <a:buNone/>
            </a:pPr>
            <a:r>
              <a:rPr lang="en-gb" sz="1600" b="0" i="0" u="none" baseline="0" dirty="0">
                <a:solidFill>
                  <a:schemeClr val="accent1"/>
                </a:solidFill>
                <a:latin typeface="+mj-lt"/>
                <a:cs typeface="Arial"/>
                <a:hlinkClick r:id="rId5">
                  <a:extLst>
                    <a:ext uri="{A12FA001-AC4F-418D-AE19-62706E023703}">
                      <ahyp:hlinkClr xmlns:ahyp="http://schemas.microsoft.com/office/drawing/2018/hyperlinkcolor" val="tx"/>
                    </a:ext>
                  </a:extLst>
                </a:hlinkClick>
              </a:rPr>
              <a:t>Accident prevention web pages, National Institute for Health and Welfare (THL)</a:t>
            </a:r>
            <a:r>
              <a:rPr lang="en-gb" sz="1600" dirty="0">
                <a:solidFill>
                  <a:schemeClr val="accent1"/>
                </a:solidFill>
                <a:latin typeface="+mj-lt"/>
                <a:cs typeface="Arial"/>
                <a:hlinkClick r:id="rId5">
                  <a:extLst>
                    <a:ext uri="{A12FA001-AC4F-418D-AE19-62706E023703}">
                      <ahyp:hlinkClr xmlns:ahyp="http://schemas.microsoft.com/office/drawing/2018/hyperlinkcolor" val="tx"/>
                    </a:ext>
                  </a:extLst>
                </a:hlinkClick>
              </a:rPr>
              <a:t> </a:t>
            </a:r>
            <a:endParaRPr lang="en-gb" sz="1600" b="0" i="0" u="none" baseline="0" dirty="0">
              <a:solidFill>
                <a:schemeClr val="accent1"/>
              </a:solidFill>
              <a:latin typeface="+mj-lt"/>
              <a:cs typeface="Arial" panose="020B0604020202020204" pitchFamily="34" charset="0"/>
            </a:endParaRPr>
          </a:p>
          <a:p>
            <a:pPr marL="0" indent="0" algn="l" rtl="0">
              <a:lnSpc>
                <a:spcPct val="100000"/>
              </a:lnSpc>
              <a:spcBef>
                <a:spcPts val="400"/>
              </a:spcBef>
              <a:buNone/>
            </a:pPr>
            <a:endParaRPr lang="en-gb" sz="1600" dirty="0">
              <a:solidFill>
                <a:schemeClr val="accent1"/>
              </a:solidFill>
              <a:latin typeface="+mj-lt"/>
              <a:cs typeface="Arial" panose="020B0604020202020204" pitchFamily="34" charset="0"/>
            </a:endParaRPr>
          </a:p>
          <a:p>
            <a:pPr marL="0" indent="0" algn="l" rtl="0">
              <a:lnSpc>
                <a:spcPct val="100000"/>
              </a:lnSpc>
              <a:spcBef>
                <a:spcPts val="400"/>
              </a:spcBef>
              <a:buNone/>
            </a:pPr>
            <a:r>
              <a:rPr lang="en-GB" sz="1600" dirty="0">
                <a:solidFill>
                  <a:schemeClr val="accent1"/>
                </a:solidFill>
                <a:latin typeface="+mj-lt"/>
                <a:cs typeface="Arial"/>
                <a:hlinkClick r:id="rId6">
                  <a:extLst>
                    <a:ext uri="{A12FA001-AC4F-418D-AE19-62706E023703}">
                      <ahyp:hlinkClr xmlns:ahyp="http://schemas.microsoft.com/office/drawing/2018/hyperlinkcolor" val="tx"/>
                    </a:ext>
                  </a:extLst>
                </a:hlinkClick>
              </a:rPr>
              <a:t>P</a:t>
            </a:r>
            <a:r>
              <a:rPr lang="en-gb" sz="1600" dirty="0">
                <a:solidFill>
                  <a:schemeClr val="accent1"/>
                </a:solidFill>
                <a:latin typeface="+mj-lt"/>
                <a:cs typeface="Arial"/>
                <a:hlinkClick r:id="rId6">
                  <a:extLst>
                    <a:ext uri="{A12FA001-AC4F-418D-AE19-62706E023703}">
                      <ahyp:hlinkClr xmlns:ahyp="http://schemas.microsoft.com/office/drawing/2018/hyperlinkcolor" val="tx"/>
                    </a:ext>
                  </a:extLst>
                </a:hlinkClick>
              </a:rPr>
              <a:t>hysical activity and its safety, UKK Institute</a:t>
            </a:r>
            <a:endParaRPr lang="en-gb" sz="1600" b="0" i="0" u="none" baseline="0" dirty="0">
              <a:solidFill>
                <a:schemeClr val="accent1"/>
              </a:solidFill>
              <a:latin typeface="+mj-lt"/>
              <a:cs typeface="Arial"/>
            </a:endParaRPr>
          </a:p>
          <a:p>
            <a:pPr marL="0" indent="0">
              <a:lnSpc>
                <a:spcPct val="100000"/>
              </a:lnSpc>
              <a:spcBef>
                <a:spcPts val="400"/>
              </a:spcBef>
              <a:buNone/>
            </a:pPr>
            <a:r>
              <a:rPr lang="en-gb" sz="1600" b="0" i="0" u="none" baseline="0" dirty="0">
                <a:solidFill>
                  <a:schemeClr val="accent1"/>
                </a:solidFill>
                <a:latin typeface="+mj-lt"/>
                <a:cs typeface="Arial"/>
                <a:hlinkClick r:id="rId7">
                  <a:extLst>
                    <a:ext uri="{A12FA001-AC4F-418D-AE19-62706E023703}">
                      <ahyp:hlinkClr xmlns:ahyp="http://schemas.microsoft.com/office/drawing/2018/hyperlinkcolor" val="tx"/>
                    </a:ext>
                  </a:extLst>
                </a:hlinkClick>
              </a:rPr>
              <a:t>Physical Activity Recommendations in Finland. UKK Institute.</a:t>
            </a:r>
            <a:r>
              <a:rPr lang="en-gb" sz="1600" dirty="0">
                <a:solidFill>
                  <a:schemeClr val="accent1"/>
                </a:solidFill>
                <a:latin typeface="+mj-lt"/>
                <a:cs typeface="Arial"/>
                <a:hlinkClick r:id="rId7">
                  <a:extLst>
                    <a:ext uri="{A12FA001-AC4F-418D-AE19-62706E023703}">
                      <ahyp:hlinkClr xmlns:ahyp="http://schemas.microsoft.com/office/drawing/2018/hyperlinkcolor" val="tx"/>
                    </a:ext>
                  </a:extLst>
                </a:hlinkClick>
              </a:rPr>
              <a:t> </a:t>
            </a:r>
            <a:endParaRPr lang="en-gb" sz="1600" b="0" i="0" u="none" baseline="0" dirty="0">
              <a:solidFill>
                <a:schemeClr val="accent1"/>
              </a:solidFill>
              <a:latin typeface="+mj-lt"/>
              <a:cs typeface="Arial" panose="020B0604020202020204" pitchFamily="34" charset="0"/>
            </a:endParaRPr>
          </a:p>
          <a:p>
            <a:pPr marL="0" indent="0" algn="l" rtl="0">
              <a:lnSpc>
                <a:spcPct val="100000"/>
              </a:lnSpc>
              <a:spcBef>
                <a:spcPts val="400"/>
              </a:spcBef>
              <a:buNone/>
            </a:pPr>
            <a:endParaRPr lang="en-gb" sz="1600" b="0" i="0" u="none" baseline="0" dirty="0">
              <a:solidFill>
                <a:schemeClr val="accent2"/>
              </a:solidFill>
              <a:latin typeface="+mj-lt"/>
              <a:cs typeface="Arial" panose="020B0604020202020204" pitchFamily="34" charset="0"/>
            </a:endParaRPr>
          </a:p>
          <a:p>
            <a:pPr marL="0" indent="0" algn="l" rtl="0">
              <a:lnSpc>
                <a:spcPct val="100000"/>
              </a:lnSpc>
              <a:spcBef>
                <a:spcPts val="400"/>
              </a:spcBef>
              <a:buNone/>
            </a:pPr>
            <a:r>
              <a:rPr lang="en-gb" sz="1600" b="0" i="0" u="none" baseline="0" dirty="0">
                <a:latin typeface="+mj-lt"/>
                <a:cs typeface="Arial"/>
              </a:rPr>
              <a:t>Safe Years – Information for older people and their loved ones on preventing accidents. Pajala, S. (2016 + 2020) THL.</a:t>
            </a:r>
          </a:p>
          <a:p>
            <a:pPr marL="0" indent="0" algn="l" rtl="0">
              <a:lnSpc>
                <a:spcPct val="100000"/>
              </a:lnSpc>
              <a:spcBef>
                <a:spcPts val="400"/>
              </a:spcBef>
              <a:buNone/>
            </a:pPr>
            <a:endParaRPr lang="en-GB" sz="1600" dirty="0">
              <a:latin typeface="+mj-lt"/>
              <a:cs typeface="Arial" panose="020B0604020202020204" pitchFamily="34" charset="0"/>
            </a:endParaRPr>
          </a:p>
          <a:p>
            <a:pPr marL="0" indent="0" algn="l" rtl="0">
              <a:lnSpc>
                <a:spcPct val="100000"/>
              </a:lnSpc>
              <a:spcBef>
                <a:spcPts val="400"/>
              </a:spcBef>
              <a:buNone/>
            </a:pPr>
            <a:r>
              <a:rPr lang="en-gb" sz="1600" b="0" i="0" u="none" baseline="0" err="1">
                <a:latin typeface="+mj-lt"/>
                <a:cs typeface="Arial"/>
              </a:rPr>
              <a:t>Työikäisten</a:t>
            </a:r>
            <a:r>
              <a:rPr lang="en-gb" sz="1600" b="0" i="0" u="none" baseline="0" dirty="0">
                <a:latin typeface="+mj-lt"/>
                <a:cs typeface="Arial"/>
              </a:rPr>
              <a:t> </a:t>
            </a:r>
            <a:r>
              <a:rPr lang="en-gb" sz="1600" b="0" i="0" u="none" baseline="0" err="1">
                <a:latin typeface="+mj-lt"/>
                <a:cs typeface="Arial"/>
              </a:rPr>
              <a:t>vakavat</a:t>
            </a:r>
            <a:r>
              <a:rPr lang="en-gb" sz="1600" b="0" i="0" u="none" baseline="0" dirty="0">
                <a:latin typeface="+mj-lt"/>
                <a:cs typeface="Arial"/>
              </a:rPr>
              <a:t> </a:t>
            </a:r>
            <a:r>
              <a:rPr lang="en-gb" sz="1600" b="0" i="0" u="none" baseline="0" err="1">
                <a:latin typeface="+mj-lt"/>
                <a:cs typeface="Arial"/>
              </a:rPr>
              <a:t>tapaturmat</a:t>
            </a:r>
            <a:r>
              <a:rPr lang="en-gb" sz="1600" b="0" i="0" u="none" baseline="0" dirty="0">
                <a:latin typeface="+mj-lt"/>
                <a:cs typeface="Arial"/>
              </a:rPr>
              <a:t>. (2016) Safety Investigation Authority. Investigation report 8/2016.</a:t>
            </a:r>
          </a:p>
          <a:p>
            <a:pPr marL="0" indent="0" algn="l" rtl="0">
              <a:lnSpc>
                <a:spcPct val="100000"/>
              </a:lnSpc>
              <a:spcBef>
                <a:spcPts val="400"/>
              </a:spcBef>
              <a:buNone/>
            </a:pPr>
            <a:endParaRPr lang="en-GB" sz="1600" dirty="0">
              <a:latin typeface="+mj-lt"/>
              <a:cs typeface="Arial" panose="020B0604020202020204" pitchFamily="34" charset="0"/>
            </a:endParaRPr>
          </a:p>
          <a:p>
            <a:pPr marL="0" indent="0">
              <a:lnSpc>
                <a:spcPct val="100000"/>
              </a:lnSpc>
              <a:spcBef>
                <a:spcPts val="400"/>
              </a:spcBef>
              <a:buNone/>
            </a:pPr>
            <a:r>
              <a:rPr lang="en-gb" sz="1600" b="0" i="0" u="none" baseline="0" dirty="0">
                <a:solidFill>
                  <a:schemeClr val="accent1"/>
                </a:solidFill>
                <a:latin typeface="+mj-lt"/>
                <a:cs typeface="Arial"/>
                <a:hlinkClick r:id="rId8">
                  <a:extLst>
                    <a:ext uri="{A12FA001-AC4F-418D-AE19-62706E023703}">
                      <ahyp:hlinkClr xmlns:ahyp="http://schemas.microsoft.com/office/drawing/2018/hyperlinkcolor" val="tx"/>
                    </a:ext>
                  </a:extLst>
                </a:hlinkClick>
              </a:rPr>
              <a:t>Strength and balance training for older people. </a:t>
            </a:r>
            <a:r>
              <a:rPr lang="en-gb" sz="1600" b="0" i="0" u="none" baseline="0" dirty="0">
                <a:latin typeface="+mj-lt"/>
                <a:cs typeface="Arial"/>
              </a:rPr>
              <a:t>Strength in Old Age. Age Institute.</a:t>
            </a:r>
            <a:r>
              <a:rPr lang="en-gb" sz="1600" dirty="0">
                <a:latin typeface="+mj-lt"/>
                <a:cs typeface="Arial"/>
              </a:rPr>
              <a:t> </a:t>
            </a:r>
            <a:endParaRPr lang="en-gb" dirty="0"/>
          </a:p>
        </p:txBody>
      </p:sp>
      <p:sp>
        <p:nvSpPr>
          <p:cNvPr id="4" name="Footer Placeholder 3">
            <a:extLst>
              <a:ext uri="{FF2B5EF4-FFF2-40B4-BE49-F238E27FC236}">
                <a16:creationId xmlns:a16="http://schemas.microsoft.com/office/drawing/2014/main" id="{B823C781-641A-494F-8426-BC49C9BA9DC7}"/>
              </a:ext>
            </a:extLst>
          </p:cNvPr>
          <p:cNvSpPr>
            <a:spLocks noGrp="1"/>
          </p:cNvSpPr>
          <p:nvPr>
            <p:ph type="ftr" sz="quarter" idx="11"/>
          </p:nvPr>
        </p:nvSpPr>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7FD23C4A-A407-49D4-B960-512139B2677B}"/>
              </a:ext>
            </a:extLst>
          </p:cNvPr>
          <p:cNvSpPr>
            <a:spLocks noGrp="1"/>
          </p:cNvSpPr>
          <p:nvPr>
            <p:ph type="sldNum" sz="quarter" idx="12"/>
          </p:nvPr>
        </p:nvSpPr>
        <p:spPr/>
        <p:txBody>
          <a:bodyPr/>
          <a:lstStyle/>
          <a:p>
            <a:pPr algn="r" rtl="0"/>
            <a:fld id="{3EC19665-757B-4082-B394-D86A0A1D74C0}" type="slidenum">
              <a:rPr/>
              <a:t>25</a:t>
            </a:fld>
            <a:endParaRPr lang="en-gb"/>
          </a:p>
        </p:txBody>
      </p:sp>
    </p:spTree>
    <p:extLst>
      <p:ext uri="{BB962C8B-B14F-4D97-AF65-F5344CB8AC3E}">
        <p14:creationId xmlns:p14="http://schemas.microsoft.com/office/powerpoint/2010/main" val="3399884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Footer Placeholder 1">
            <a:extLst>
              <a:ext uri="{FF2B5EF4-FFF2-40B4-BE49-F238E27FC236}">
                <a16:creationId xmlns:a16="http://schemas.microsoft.com/office/drawing/2014/main" id="{3724D9BB-6928-4A21-A7A4-F85759754C18}"/>
              </a:ext>
            </a:extLst>
          </p:cNvPr>
          <p:cNvSpPr>
            <a:spLocks noGrp="1"/>
          </p:cNvSpPr>
          <p:nvPr>
            <p:ph type="ftr" sz="quarter" idx="11"/>
          </p:nvPr>
        </p:nvSpPr>
        <p:spPr>
          <a:xfrm>
            <a:off x="3869268" y="6404118"/>
            <a:ext cx="5911517" cy="365125"/>
          </a:xfrm>
        </p:spPr>
        <p:txBody>
          <a:bodyPr>
            <a:normAutofit/>
          </a:bodyPr>
          <a:lstStyle/>
          <a:p>
            <a:pPr algn="l" rtl="0">
              <a:spcAft>
                <a:spcPts val="600"/>
              </a:spcAft>
            </a:pPr>
            <a:r>
              <a:rPr lang="en-gb" b="0" i="0" u="none" baseline="0">
                <a:solidFill>
                  <a:srgbClr val="FFFFFF"/>
                </a:solidFill>
              </a:rPr>
              <a:t>Home safety coaching</a:t>
            </a:r>
          </a:p>
        </p:txBody>
      </p:sp>
      <p:sp>
        <p:nvSpPr>
          <p:cNvPr id="3" name="Slide Number Placeholder 2">
            <a:extLst>
              <a:ext uri="{FF2B5EF4-FFF2-40B4-BE49-F238E27FC236}">
                <a16:creationId xmlns:a16="http://schemas.microsoft.com/office/drawing/2014/main" id="{8C996F07-879D-48E8-81F8-1153E0B9EA08}"/>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solidFill>
                  <a:srgbClr val="FFFFFF"/>
                </a:solidFill>
              </a:rPr>
              <a:pPr algn="r" rtl="0">
                <a:spcAft>
                  <a:spcPts val="600"/>
                </a:spcAft>
              </a:pPr>
              <a:t>26</a:t>
            </a:fld>
            <a:endParaRPr lang="en-gb">
              <a:solidFill>
                <a:srgbClr val="FFFFFF"/>
              </a:solidFill>
            </a:endParaRPr>
          </a:p>
        </p:txBody>
      </p:sp>
      <p:pic>
        <p:nvPicPr>
          <p:cNvPr id="6" name="Picture 5" descr="A black cat with a tail&#10;&#10;Description automatically generated">
            <a:extLst>
              <a:ext uri="{FF2B5EF4-FFF2-40B4-BE49-F238E27FC236}">
                <a16:creationId xmlns:a16="http://schemas.microsoft.com/office/drawing/2014/main" id="{9694A710-8EFC-EBC8-92E5-515C584CD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056" y="1952244"/>
            <a:ext cx="3675888" cy="2953512"/>
          </a:xfrm>
          <a:prstGeom prst="rect">
            <a:avLst/>
          </a:prstGeom>
        </p:spPr>
      </p:pic>
    </p:spTree>
    <p:extLst>
      <p:ext uri="{BB962C8B-B14F-4D97-AF65-F5344CB8AC3E}">
        <p14:creationId xmlns:p14="http://schemas.microsoft.com/office/powerpoint/2010/main" val="221254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D675-5651-42C1-AF2D-8CE9CC5FF49A}"/>
              </a:ext>
            </a:extLst>
          </p:cNvPr>
          <p:cNvSpPr>
            <a:spLocks noGrp="1"/>
          </p:cNvSpPr>
          <p:nvPr>
            <p:ph type="title"/>
          </p:nvPr>
        </p:nvSpPr>
        <p:spPr/>
        <p:txBody>
          <a:bodyPr/>
          <a:lstStyle/>
          <a:p>
            <a:pPr algn="l" rtl="0"/>
            <a:r>
              <a:rPr lang="en-gb" b="1" i="0" u="none" baseline="0"/>
              <a:t>Calling for help in the event of an accident </a:t>
            </a:r>
          </a:p>
        </p:txBody>
      </p:sp>
      <p:sp>
        <p:nvSpPr>
          <p:cNvPr id="3" name="Content Placeholder 2">
            <a:extLst>
              <a:ext uri="{FF2B5EF4-FFF2-40B4-BE49-F238E27FC236}">
                <a16:creationId xmlns:a16="http://schemas.microsoft.com/office/drawing/2014/main" id="{1C5AF3E0-2C25-4B32-9C6D-5ACAB045EA4A}"/>
              </a:ext>
            </a:extLst>
          </p:cNvPr>
          <p:cNvSpPr>
            <a:spLocks noGrp="1"/>
          </p:cNvSpPr>
          <p:nvPr>
            <p:ph idx="1"/>
          </p:nvPr>
        </p:nvSpPr>
        <p:spPr/>
        <p:txBody>
          <a:bodyPr/>
          <a:lstStyle/>
          <a:p>
            <a:pPr algn="l" rtl="0">
              <a:buFont typeface="Arial" panose="020B0604020202020204" pitchFamily="34" charset="0"/>
              <a:buChar char="•"/>
            </a:pPr>
            <a:r>
              <a:rPr lang="en-gb" sz="1800" b="0" i="0" u="none" baseline="0"/>
              <a:t>Call 112.</a:t>
            </a:r>
          </a:p>
          <a:p>
            <a:pPr algn="l" rtl="0">
              <a:buFont typeface="Arial" panose="020B0604020202020204" pitchFamily="34" charset="0"/>
              <a:buChar char="•"/>
            </a:pPr>
            <a:r>
              <a:rPr lang="en-gb" sz="1800" b="0" i="0" u="none" baseline="0"/>
              <a:t>Make the call yourself if you can.</a:t>
            </a:r>
          </a:p>
          <a:p>
            <a:pPr algn="l" rtl="0">
              <a:buFont typeface="Arial" panose="020B0604020202020204" pitchFamily="34" charset="0"/>
              <a:buChar char="•"/>
            </a:pPr>
            <a:r>
              <a:rPr lang="en-gb" sz="1800" b="0" i="0" u="none" baseline="0"/>
              <a:t>Give the exact address and town.</a:t>
            </a:r>
          </a:p>
          <a:p>
            <a:pPr algn="l" rtl="0">
              <a:buFont typeface="Arial" panose="020B0604020202020204" pitchFamily="34" charset="0"/>
              <a:buChar char="•"/>
            </a:pPr>
            <a:r>
              <a:rPr lang="en-gb" sz="1800" b="0" i="0" u="none" baseline="0"/>
              <a:t>Explain what has happened.</a:t>
            </a:r>
          </a:p>
          <a:p>
            <a:pPr lvl="1" algn="l" rtl="0">
              <a:buFont typeface="Arial" panose="020B0604020202020204" pitchFamily="34" charset="0"/>
              <a:buChar char="•"/>
            </a:pPr>
            <a:r>
              <a:rPr lang="en-gb" b="0" i="0" u="none" baseline="0"/>
              <a:t>Sudden attack of illness or accident.</a:t>
            </a:r>
          </a:p>
          <a:p>
            <a:pPr lvl="1" algn="l" rtl="0">
              <a:buFont typeface="Arial" panose="020B0604020202020204" pitchFamily="34" charset="0"/>
              <a:buChar char="•"/>
            </a:pPr>
            <a:r>
              <a:rPr lang="en-gb" b="0" i="0" u="none" baseline="0"/>
              <a:t>What the person needing help is doing right now.</a:t>
            </a:r>
          </a:p>
          <a:p>
            <a:pPr algn="l" rtl="0">
              <a:buFont typeface="Arial" panose="020B0604020202020204" pitchFamily="34" charset="0"/>
              <a:buChar char="•"/>
            </a:pPr>
            <a:r>
              <a:rPr lang="en-gb" sz="1800" b="0" i="0" u="none" baseline="0"/>
              <a:t>Answer the questions asked.</a:t>
            </a:r>
          </a:p>
          <a:p>
            <a:pPr lvl="1" algn="l" rtl="0">
              <a:buFont typeface="Arial" panose="020B0604020202020204" pitchFamily="34" charset="0"/>
              <a:buChar char="•"/>
            </a:pPr>
            <a:r>
              <a:rPr lang="en-gb" b="0" i="0" u="none" baseline="0"/>
              <a:t>The emergency response centre may ask you to give the phone to the person needing help if they are able to speak.</a:t>
            </a:r>
          </a:p>
          <a:p>
            <a:pPr algn="l" rtl="0">
              <a:buFont typeface="Arial" panose="020B0604020202020204" pitchFamily="34" charset="0"/>
              <a:buChar char="•"/>
            </a:pPr>
            <a:r>
              <a:rPr lang="en-gb" sz="1800" b="0" i="0" u="none" baseline="0"/>
              <a:t>Follow the instructions given.</a:t>
            </a:r>
          </a:p>
          <a:p>
            <a:pPr algn="l" rtl="0">
              <a:buFont typeface="Arial" panose="020B0604020202020204" pitchFamily="34" charset="0"/>
              <a:buChar char="•"/>
            </a:pPr>
            <a:r>
              <a:rPr lang="en-gb" sz="1800" b="0" i="0" u="none" baseline="0"/>
              <a:t>End the call after being told to do so.</a:t>
            </a:r>
          </a:p>
        </p:txBody>
      </p:sp>
      <p:sp>
        <p:nvSpPr>
          <p:cNvPr id="4" name="Footer Placeholder 3">
            <a:extLst>
              <a:ext uri="{FF2B5EF4-FFF2-40B4-BE49-F238E27FC236}">
                <a16:creationId xmlns:a16="http://schemas.microsoft.com/office/drawing/2014/main" id="{97B7EA02-2F2C-4923-B250-CACE70DDC1FF}"/>
              </a:ext>
            </a:extLst>
          </p:cNvPr>
          <p:cNvSpPr>
            <a:spLocks noGrp="1"/>
          </p:cNvSpPr>
          <p:nvPr>
            <p:ph type="ftr" sz="quarter" idx="11"/>
          </p:nvPr>
        </p:nvSpPr>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15EB439F-6402-4835-962F-A9CCFEF70956}"/>
              </a:ext>
            </a:extLst>
          </p:cNvPr>
          <p:cNvSpPr>
            <a:spLocks noGrp="1"/>
          </p:cNvSpPr>
          <p:nvPr>
            <p:ph type="sldNum" sz="quarter" idx="12"/>
          </p:nvPr>
        </p:nvSpPr>
        <p:spPr/>
        <p:txBody>
          <a:bodyPr/>
          <a:lstStyle/>
          <a:p>
            <a:pPr algn="r" rtl="0"/>
            <a:fld id="{3EC19665-757B-4082-B394-D86A0A1D74C0}" type="slidenum">
              <a:rPr/>
              <a:t>3</a:t>
            </a:fld>
            <a:endParaRPr lang="en-gb"/>
          </a:p>
        </p:txBody>
      </p:sp>
    </p:spTree>
    <p:extLst>
      <p:ext uri="{BB962C8B-B14F-4D97-AF65-F5344CB8AC3E}">
        <p14:creationId xmlns:p14="http://schemas.microsoft.com/office/powerpoint/2010/main" val="24426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B693508-1648-4557-BE95-82051849C0F4}"/>
              </a:ext>
            </a:extLst>
          </p:cNvPr>
          <p:cNvSpPr>
            <a:spLocks noGrp="1"/>
          </p:cNvSpPr>
          <p:nvPr>
            <p:ph type="title"/>
          </p:nvPr>
        </p:nvSpPr>
        <p:spPr>
          <a:xfrm>
            <a:off x="5451642" y="1123837"/>
            <a:ext cx="6451110" cy="1255469"/>
          </a:xfrm>
        </p:spPr>
        <p:txBody>
          <a:bodyPr>
            <a:normAutofit/>
          </a:bodyPr>
          <a:lstStyle/>
          <a:p>
            <a:pPr rtl="0"/>
            <a:r>
              <a:rPr lang="en-gb" sz="3200" b="1" i="0" u="none" baseline="0" dirty="0"/>
              <a:t>112 mobile app</a:t>
            </a:r>
          </a:p>
        </p:txBody>
      </p:sp>
      <p:sp>
        <p:nvSpPr>
          <p:cNvPr id="31" name="Rectangle 30">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screenshot of a phone number&#10;&#10;Description automatically generated">
            <a:extLst>
              <a:ext uri="{FF2B5EF4-FFF2-40B4-BE49-F238E27FC236}">
                <a16:creationId xmlns:a16="http://schemas.microsoft.com/office/drawing/2014/main" id="{5F3F37D3-1B4A-370A-5246-B4298712F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076" y="758953"/>
            <a:ext cx="3291676" cy="5330650"/>
          </a:xfrm>
          <a:prstGeom prst="rect">
            <a:avLst/>
          </a:prstGeom>
        </p:spPr>
      </p:pic>
      <p:sp>
        <p:nvSpPr>
          <p:cNvPr id="3" name="Content Placeholder 2">
            <a:extLst>
              <a:ext uri="{FF2B5EF4-FFF2-40B4-BE49-F238E27FC236}">
                <a16:creationId xmlns:a16="http://schemas.microsoft.com/office/drawing/2014/main" id="{8449C4E1-CAB2-452B-9E2B-819AF9B7A0B3}"/>
              </a:ext>
            </a:extLst>
          </p:cNvPr>
          <p:cNvSpPr>
            <a:spLocks noGrp="1"/>
          </p:cNvSpPr>
          <p:nvPr>
            <p:ph idx="1"/>
          </p:nvPr>
        </p:nvSpPr>
        <p:spPr>
          <a:xfrm>
            <a:off x="5451644" y="2510395"/>
            <a:ext cx="6451109" cy="3274586"/>
          </a:xfrm>
        </p:spPr>
        <p:txBody>
          <a:bodyPr anchor="t">
            <a:normAutofit/>
          </a:bodyPr>
          <a:lstStyle/>
          <a:p>
            <a:pPr marL="342900" lvl="0" indent="-342900" defTabSz="457200" rtl="0">
              <a:lnSpc>
                <a:spcPct val="100000"/>
              </a:lnSpc>
              <a:spcBef>
                <a:spcPts val="600"/>
              </a:spcBef>
              <a:buClrTx/>
              <a:buFont typeface="Arial" panose="020B0604020202020204" pitchFamily="34" charset="0"/>
              <a:buChar char="•"/>
            </a:pPr>
            <a:r>
              <a:rPr lang="en-gb" sz="1800" b="0" i="0" u="none" baseline="0" dirty="0">
                <a:solidFill>
                  <a:srgbClr val="FFFFFF"/>
                </a:solidFill>
                <a:latin typeface="+mj-lt"/>
                <a:cs typeface="Arial"/>
              </a:rPr>
              <a:t>If the person does not have a smartphone, it would be a good idea to have a 112 sticker on the phone. </a:t>
            </a:r>
          </a:p>
          <a:p>
            <a:pPr marL="342900" lvl="0" indent="-342900" defTabSz="457200" rtl="0">
              <a:lnSpc>
                <a:spcPct val="100000"/>
              </a:lnSpc>
              <a:spcBef>
                <a:spcPts val="600"/>
              </a:spcBef>
              <a:buClrTx/>
              <a:buFont typeface="Arial" panose="020B0604020202020204" pitchFamily="34" charset="0"/>
              <a:buChar char="•"/>
            </a:pPr>
            <a:r>
              <a:rPr lang="en-gb" sz="1800" b="0" i="0" u="none" baseline="0" dirty="0">
                <a:solidFill>
                  <a:srgbClr val="FFFFFF"/>
                </a:solidFill>
                <a:latin typeface="+mj-lt"/>
                <a:cs typeface="Arial"/>
              </a:rPr>
              <a:t>You can download the free </a:t>
            </a:r>
            <a:r>
              <a:rPr lang="en-gb" sz="1800" b="0" i="0" u="none" baseline="0" dirty="0">
                <a:solidFill>
                  <a:srgbClr val="FFFFFF"/>
                </a:solidFill>
                <a:latin typeface="+mj-lt"/>
                <a:cs typeface="Arial"/>
                <a:hlinkClick r:id="rId3">
                  <a:extLst>
                    <a:ext uri="{A12FA001-AC4F-418D-AE19-62706E023703}">
                      <ahyp:hlinkClr xmlns:ahyp="http://schemas.microsoft.com/office/drawing/2018/hyperlinkcolor" val="tx"/>
                    </a:ext>
                  </a:extLst>
                </a:hlinkClick>
              </a:rPr>
              <a:t>112 Suomi app </a:t>
            </a:r>
            <a:r>
              <a:rPr lang="en-gb" sz="1800" b="0" i="0" u="none" baseline="0" dirty="0">
                <a:solidFill>
                  <a:srgbClr val="FFFFFF"/>
                </a:solidFill>
                <a:latin typeface="+mj-lt"/>
                <a:cs typeface="Arial"/>
              </a:rPr>
              <a:t>together from the phone’s app store.</a:t>
            </a:r>
          </a:p>
          <a:p>
            <a:pPr marL="342900" lvl="0" indent="-342900" defTabSz="457200" rtl="0">
              <a:lnSpc>
                <a:spcPct val="100000"/>
              </a:lnSpc>
              <a:spcBef>
                <a:spcPts val="600"/>
              </a:spcBef>
              <a:buClrTx/>
              <a:buFont typeface="Arial" panose="020B0604020202020204" pitchFamily="34" charset="0"/>
              <a:buChar char="•"/>
            </a:pPr>
            <a:r>
              <a:rPr lang="en-gb" sz="1800" b="0" i="0" u="none" baseline="0" dirty="0">
                <a:solidFill>
                  <a:srgbClr val="FFFFFF"/>
                </a:solidFill>
                <a:latin typeface="+mj-lt"/>
                <a:cs typeface="Arial" panose="020B0604020202020204" pitchFamily="34" charset="0"/>
              </a:rPr>
              <a:t>With the 112 app, the emergency response centre can see your location and direct help to you, even if you do not know your location or address. </a:t>
            </a:r>
          </a:p>
          <a:p>
            <a:pPr marL="342900" lvl="0" indent="-342900" defTabSz="457200" rtl="0">
              <a:lnSpc>
                <a:spcPct val="100000"/>
              </a:lnSpc>
              <a:spcBef>
                <a:spcPts val="600"/>
              </a:spcBef>
              <a:buClrTx/>
              <a:buFont typeface="Arial" panose="020B0604020202020204" pitchFamily="34" charset="0"/>
              <a:buChar char="•"/>
            </a:pPr>
            <a:r>
              <a:rPr lang="en-gb" sz="1800" b="0" i="0" u="none" baseline="0" dirty="0">
                <a:solidFill>
                  <a:srgbClr val="FFFFFF"/>
                </a:solidFill>
                <a:latin typeface="+mj-lt"/>
                <a:cs typeface="Arial"/>
              </a:rPr>
              <a:t>You should also download the </a:t>
            </a:r>
            <a:r>
              <a:rPr lang="en-gb" sz="1800" b="0" i="0" u="none" baseline="0" dirty="0">
                <a:solidFill>
                  <a:srgbClr val="FFFFFF"/>
                </a:solidFill>
                <a:latin typeface="+mj-lt"/>
                <a:cs typeface="Arial"/>
                <a:hlinkClick r:id="rId4">
                  <a:extLst>
                    <a:ext uri="{A12FA001-AC4F-418D-AE19-62706E023703}">
                      <ahyp:hlinkClr xmlns:ahyp="http://schemas.microsoft.com/office/drawing/2018/hyperlinkcolor" val="tx"/>
                    </a:ext>
                  </a:extLst>
                </a:hlinkClick>
              </a:rPr>
              <a:t>FRC’s mobile first aid instructions </a:t>
            </a:r>
            <a:r>
              <a:rPr lang="en-gb" sz="1800" b="0" i="0" u="none" baseline="0" dirty="0">
                <a:solidFill>
                  <a:srgbClr val="FFFFFF"/>
                </a:solidFill>
                <a:latin typeface="+mj-lt"/>
                <a:cs typeface="Arial"/>
              </a:rPr>
              <a:t>onto the phone.</a:t>
            </a:r>
            <a:endParaRPr lang="en-gb" sz="1800" dirty="0">
              <a:solidFill>
                <a:srgbClr val="FFFFFF"/>
              </a:solidFill>
              <a:latin typeface="+mj-lt"/>
              <a:cs typeface="Arial"/>
            </a:endParaRPr>
          </a:p>
          <a:p>
            <a:pPr marL="0" indent="0" rtl="0">
              <a:buNone/>
            </a:pPr>
            <a:endParaRPr lang="en-gb" dirty="0">
              <a:solidFill>
                <a:srgbClr val="FFFFFF"/>
              </a:solidFill>
            </a:endParaRPr>
          </a:p>
        </p:txBody>
      </p:sp>
      <p:sp>
        <p:nvSpPr>
          <p:cNvPr id="4" name="Footer Placeholder 3">
            <a:extLst>
              <a:ext uri="{FF2B5EF4-FFF2-40B4-BE49-F238E27FC236}">
                <a16:creationId xmlns:a16="http://schemas.microsoft.com/office/drawing/2014/main" id="{19D60885-2D85-41AD-A73D-B77C9A69CC99}"/>
              </a:ext>
            </a:extLst>
          </p:cNvPr>
          <p:cNvSpPr>
            <a:spLocks noGrp="1"/>
          </p:cNvSpPr>
          <p:nvPr>
            <p:ph type="ftr" sz="quarter" idx="11"/>
          </p:nvPr>
        </p:nvSpPr>
        <p:spPr>
          <a:xfrm>
            <a:off x="5139514" y="6356350"/>
            <a:ext cx="4641271" cy="365125"/>
          </a:xfrm>
        </p:spPr>
        <p:txBody>
          <a:bodyPr>
            <a:normAutofit/>
          </a:bodyPr>
          <a:lstStyle/>
          <a:p>
            <a:pPr rtl="0">
              <a:spcAft>
                <a:spcPts val="600"/>
              </a:spcAft>
            </a:pPr>
            <a:r>
              <a:rPr lang="en-gb" b="0" i="0" u="none" baseline="0"/>
              <a:t>Home safety coaching</a:t>
            </a:r>
          </a:p>
        </p:txBody>
      </p:sp>
      <p:sp>
        <p:nvSpPr>
          <p:cNvPr id="5" name="Slide Number Placeholder 4">
            <a:extLst>
              <a:ext uri="{FF2B5EF4-FFF2-40B4-BE49-F238E27FC236}">
                <a16:creationId xmlns:a16="http://schemas.microsoft.com/office/drawing/2014/main" id="{79FEA079-FD89-44FF-A626-5648FE1A89F1}"/>
              </a:ext>
            </a:extLst>
          </p:cNvPr>
          <p:cNvSpPr>
            <a:spLocks noGrp="1"/>
          </p:cNvSpPr>
          <p:nvPr>
            <p:ph type="sldNum" sz="quarter" idx="12"/>
          </p:nvPr>
        </p:nvSpPr>
        <p:spPr>
          <a:xfrm>
            <a:off x="10634135" y="6356350"/>
            <a:ext cx="1530927" cy="365125"/>
          </a:xfrm>
        </p:spPr>
        <p:txBody>
          <a:bodyPr>
            <a:normAutofit/>
          </a:bodyPr>
          <a:lstStyle/>
          <a:p>
            <a:pPr rtl="0">
              <a:spcAft>
                <a:spcPts val="600"/>
              </a:spcAft>
            </a:pPr>
            <a:fld id="{3EC19665-757B-4082-B394-D86A0A1D74C0}" type="slidenum">
              <a:rPr/>
              <a:pPr rtl="0">
                <a:spcAft>
                  <a:spcPts val="600"/>
                </a:spcAft>
              </a:pPr>
              <a:t>4</a:t>
            </a:fld>
            <a:endParaRPr lang="en-gb"/>
          </a:p>
        </p:txBody>
      </p:sp>
      <p:pic>
        <p:nvPicPr>
          <p:cNvPr id="10" name="Picture 9" descr="A black cat with a tail&#10;&#10;Description automatically generated">
            <a:extLst>
              <a:ext uri="{FF2B5EF4-FFF2-40B4-BE49-F238E27FC236}">
                <a16:creationId xmlns:a16="http://schemas.microsoft.com/office/drawing/2014/main" id="{981A4FE8-378F-45AF-BA65-67B75330AB48}"/>
              </a:ext>
            </a:extLst>
          </p:cNvPr>
          <p:cNvPicPr>
            <a:picLocks noChangeAspect="1"/>
          </p:cNvPicPr>
          <p:nvPr/>
        </p:nvPicPr>
        <p:blipFill>
          <a:blip r:embed="rId5"/>
          <a:stretch>
            <a:fillRect/>
          </a:stretch>
        </p:blipFill>
        <p:spPr>
          <a:xfrm>
            <a:off x="2175" y="1"/>
            <a:ext cx="1109360" cy="745348"/>
          </a:xfrm>
          <a:prstGeom prst="rect">
            <a:avLst/>
          </a:prstGeom>
        </p:spPr>
      </p:pic>
    </p:spTree>
    <p:extLst>
      <p:ext uri="{BB962C8B-B14F-4D97-AF65-F5344CB8AC3E}">
        <p14:creationId xmlns:p14="http://schemas.microsoft.com/office/powerpoint/2010/main" val="125549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61F0-F53D-49CA-B9C5-3728E5A3FDED}"/>
              </a:ext>
            </a:extLst>
          </p:cNvPr>
          <p:cNvSpPr>
            <a:spLocks noGrp="1"/>
          </p:cNvSpPr>
          <p:nvPr>
            <p:ph type="title"/>
          </p:nvPr>
        </p:nvSpPr>
        <p:spPr>
          <a:xfrm>
            <a:off x="128337" y="1123836"/>
            <a:ext cx="3094130" cy="4601183"/>
          </a:xfrm>
        </p:spPr>
        <p:txBody>
          <a:bodyPr>
            <a:normAutofit/>
          </a:bodyPr>
          <a:lstStyle/>
          <a:p>
            <a:pPr algn="l" rtl="0"/>
            <a:r>
              <a:rPr lang="en-gb" sz="3200" b="1" i="0" u="none" baseline="0" dirty="0"/>
              <a:t>Injuries caused by slips and falls</a:t>
            </a:r>
            <a:endParaRPr lang="en-gb" sz="3200" b="1" dirty="0"/>
          </a:p>
        </p:txBody>
      </p:sp>
      <p:sp>
        <p:nvSpPr>
          <p:cNvPr id="3" name="Content Placeholder 2">
            <a:extLst>
              <a:ext uri="{FF2B5EF4-FFF2-40B4-BE49-F238E27FC236}">
                <a16:creationId xmlns:a16="http://schemas.microsoft.com/office/drawing/2014/main" id="{4DA5A01A-393F-44B1-A527-BC60B74A1FF9}"/>
              </a:ext>
            </a:extLst>
          </p:cNvPr>
          <p:cNvSpPr>
            <a:spLocks noGrp="1"/>
          </p:cNvSpPr>
          <p:nvPr>
            <p:ph idx="1"/>
          </p:nvPr>
        </p:nvSpPr>
        <p:spPr/>
        <p:txBody>
          <a:bodyPr>
            <a:normAutofit/>
          </a:bodyPr>
          <a:lstStyle/>
          <a:p>
            <a:pPr algn="l" rtl="0">
              <a:lnSpc>
                <a:spcPct val="100000"/>
              </a:lnSpc>
              <a:buFont typeface="Arial" panose="020B0604020202020204" pitchFamily="34" charset="0"/>
              <a:buChar char="•"/>
            </a:pPr>
            <a:r>
              <a:rPr lang="en-gb" sz="1800" b="0" i="0" u="none" baseline="0" dirty="0"/>
              <a:t>Injury site on the body:</a:t>
            </a:r>
          </a:p>
          <a:p>
            <a:pPr lvl="1" algn="l" rtl="0">
              <a:lnSpc>
                <a:spcPct val="100000"/>
              </a:lnSpc>
              <a:buFont typeface="Arial" panose="020B0604020202020204" pitchFamily="34" charset="0"/>
              <a:buChar char="•"/>
            </a:pPr>
            <a:r>
              <a:rPr lang="en-gb" b="0" i="0" u="none" baseline="0" dirty="0"/>
              <a:t>Head or cervical vertebrae</a:t>
            </a:r>
          </a:p>
          <a:p>
            <a:pPr lvl="1" algn="l" rtl="0">
              <a:lnSpc>
                <a:spcPct val="100000"/>
              </a:lnSpc>
              <a:buFont typeface="Arial" panose="020B0604020202020204" pitchFamily="34" charset="0"/>
              <a:buChar char="•"/>
            </a:pPr>
            <a:r>
              <a:rPr lang="en-gb" b="0" i="0" u="none" baseline="0" dirty="0"/>
              <a:t>Pelvis</a:t>
            </a:r>
          </a:p>
          <a:p>
            <a:pPr lvl="1" algn="l" rtl="0">
              <a:lnSpc>
                <a:spcPct val="100000"/>
              </a:lnSpc>
              <a:buFont typeface="Arial" panose="020B0604020202020204" pitchFamily="34" charset="0"/>
              <a:buChar char="•"/>
            </a:pPr>
            <a:r>
              <a:rPr lang="en-gb" b="0" i="0" u="none" baseline="0" dirty="0"/>
              <a:t>Chest</a:t>
            </a:r>
          </a:p>
          <a:p>
            <a:pPr lvl="1" algn="l" rtl="0">
              <a:lnSpc>
                <a:spcPct val="100000"/>
              </a:lnSpc>
              <a:buFont typeface="Arial" panose="020B0604020202020204" pitchFamily="34" charset="0"/>
              <a:buChar char="•"/>
            </a:pPr>
            <a:r>
              <a:rPr lang="en-gb" b="0" i="0" u="none" baseline="0" dirty="0"/>
              <a:t>Femur</a:t>
            </a:r>
          </a:p>
          <a:p>
            <a:pPr lvl="1" algn="l" rtl="0">
              <a:lnSpc>
                <a:spcPct val="100000"/>
              </a:lnSpc>
              <a:buFont typeface="Arial" panose="020B0604020202020204" pitchFamily="34" charset="0"/>
              <a:buChar char="•"/>
            </a:pPr>
            <a:r>
              <a:rPr lang="en-gb" b="0" i="0" u="none" baseline="0" dirty="0"/>
              <a:t>Upper limb</a:t>
            </a:r>
          </a:p>
          <a:p>
            <a:pPr algn="l" rtl="0">
              <a:lnSpc>
                <a:spcPct val="100000"/>
              </a:lnSpc>
              <a:buFont typeface="Arial" panose="020B0604020202020204" pitchFamily="34" charset="0"/>
              <a:buChar char="•"/>
            </a:pPr>
            <a:r>
              <a:rPr lang="en-gb" sz="1800" b="0" i="0" u="none" baseline="0" dirty="0"/>
              <a:t>Injuries occur in the course of domestic chores.</a:t>
            </a:r>
          </a:p>
          <a:p>
            <a:pPr algn="l" rtl="0">
              <a:lnSpc>
                <a:spcPct val="100000"/>
              </a:lnSpc>
              <a:buFont typeface="Arial" panose="020B0604020202020204" pitchFamily="34" charset="0"/>
              <a:buChar char="•"/>
            </a:pPr>
            <a:r>
              <a:rPr lang="en-gb" sz="1800" b="0" i="0" u="none" baseline="0" dirty="0"/>
              <a:t>Often influenced by high-risk behaviour.</a:t>
            </a:r>
          </a:p>
          <a:p>
            <a:pPr algn="l" rtl="0">
              <a:lnSpc>
                <a:spcPct val="100000"/>
              </a:lnSpc>
              <a:buFont typeface="Arial" panose="020B0604020202020204" pitchFamily="34" charset="0"/>
              <a:buChar char="•"/>
            </a:pPr>
            <a:r>
              <a:rPr lang="en-gb" sz="1800" b="0" i="0" u="none" baseline="0" dirty="0"/>
              <a:t>A reduced ability to function contributes to the occurrence of an accident </a:t>
            </a:r>
          </a:p>
        </p:txBody>
      </p:sp>
      <p:sp>
        <p:nvSpPr>
          <p:cNvPr id="4" name="Footer Placeholder 3">
            <a:extLst>
              <a:ext uri="{FF2B5EF4-FFF2-40B4-BE49-F238E27FC236}">
                <a16:creationId xmlns:a16="http://schemas.microsoft.com/office/drawing/2014/main" id="{B5A58FCD-1564-4183-B4A2-AC22F1E44D73}"/>
              </a:ext>
            </a:extLst>
          </p:cNvPr>
          <p:cNvSpPr>
            <a:spLocks noGrp="1"/>
          </p:cNvSpPr>
          <p:nvPr>
            <p:ph type="ftr" sz="quarter" idx="11"/>
          </p:nvPr>
        </p:nvSpPr>
        <p:spPr/>
        <p:txBody>
          <a:bodyPr/>
          <a:lstStyle/>
          <a:p>
            <a:pPr algn="l" rtl="0"/>
            <a:r>
              <a:rPr lang="en-gb" b="0" i="0" u="none" baseline="0"/>
              <a:t>Home safety coaching, Serious accidents among working age adults (2016), Safety Investigation Authority</a:t>
            </a:r>
          </a:p>
        </p:txBody>
      </p:sp>
      <p:sp>
        <p:nvSpPr>
          <p:cNvPr id="5" name="Slide Number Placeholder 4">
            <a:extLst>
              <a:ext uri="{FF2B5EF4-FFF2-40B4-BE49-F238E27FC236}">
                <a16:creationId xmlns:a16="http://schemas.microsoft.com/office/drawing/2014/main" id="{AE092CDA-D7B8-47C9-95E3-F62EB255DD91}"/>
              </a:ext>
            </a:extLst>
          </p:cNvPr>
          <p:cNvSpPr>
            <a:spLocks noGrp="1"/>
          </p:cNvSpPr>
          <p:nvPr>
            <p:ph type="sldNum" sz="quarter" idx="12"/>
          </p:nvPr>
        </p:nvSpPr>
        <p:spPr/>
        <p:txBody>
          <a:bodyPr/>
          <a:lstStyle/>
          <a:p>
            <a:pPr algn="r" rtl="0"/>
            <a:fld id="{3EC19665-757B-4082-B394-D86A0A1D74C0}" type="slidenum">
              <a:rPr/>
              <a:t>5</a:t>
            </a:fld>
            <a:endParaRPr lang="en-gb" dirty="0"/>
          </a:p>
        </p:txBody>
      </p:sp>
    </p:spTree>
    <p:extLst>
      <p:ext uri="{BB962C8B-B14F-4D97-AF65-F5344CB8AC3E}">
        <p14:creationId xmlns:p14="http://schemas.microsoft.com/office/powerpoint/2010/main" val="376550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C30E77C-2F35-49C2-8DDE-8EAA325AFA8C}"/>
              </a:ext>
            </a:extLst>
          </p:cNvPr>
          <p:cNvSpPr>
            <a:spLocks noGrp="1"/>
          </p:cNvSpPr>
          <p:nvPr>
            <p:ph type="title"/>
          </p:nvPr>
        </p:nvSpPr>
        <p:spPr>
          <a:xfrm>
            <a:off x="289248" y="1123837"/>
            <a:ext cx="6451110" cy="1255469"/>
          </a:xfrm>
        </p:spPr>
        <p:txBody>
          <a:bodyPr>
            <a:normAutofit/>
          </a:bodyPr>
          <a:lstStyle/>
          <a:p>
            <a:pPr rtl="0"/>
            <a:r>
              <a:rPr lang="en-gb" sz="3200" b="1" i="0" u="none" baseline="0" dirty="0">
                <a:ea typeface="Arial" panose="020B0604020202020204" pitchFamily="34" charset="0"/>
                <a:cs typeface="Arial" panose="020B0604020202020204" pitchFamily="34" charset="0"/>
                <a:sym typeface="Arial" panose="020B0604020202020204" pitchFamily="34" charset="0"/>
              </a:rPr>
              <a:t>Measures to prevent falls </a:t>
            </a:r>
            <a:endParaRPr lang="en-gb" sz="3200" b="1" dirty="0"/>
          </a:p>
        </p:txBody>
      </p:sp>
      <p:sp>
        <p:nvSpPr>
          <p:cNvPr id="3" name="Content Placeholder 2">
            <a:extLst>
              <a:ext uri="{FF2B5EF4-FFF2-40B4-BE49-F238E27FC236}">
                <a16:creationId xmlns:a16="http://schemas.microsoft.com/office/drawing/2014/main" id="{E803B3CD-9AF4-444D-9D0B-5204AB03C7AC}"/>
              </a:ext>
            </a:extLst>
          </p:cNvPr>
          <p:cNvSpPr>
            <a:spLocks noGrp="1"/>
          </p:cNvSpPr>
          <p:nvPr>
            <p:ph idx="1"/>
          </p:nvPr>
        </p:nvSpPr>
        <p:spPr>
          <a:xfrm>
            <a:off x="289248" y="2379306"/>
            <a:ext cx="6451109" cy="3699507"/>
          </a:xfrm>
        </p:spPr>
        <p:txBody>
          <a:bodyPr anchor="t">
            <a:normAutofit/>
          </a:bodyPr>
          <a:lstStyle/>
          <a:p>
            <a:pPr marL="342900" lvl="0" indent="-342900" defTabSz="342900" rtl="0" fontAlgn="base">
              <a:lnSpc>
                <a:spcPct val="100000"/>
              </a:lnSpc>
              <a:spcBef>
                <a:spcPts val="0"/>
              </a:spcBef>
              <a:spcAft>
                <a:spcPct val="0"/>
              </a:spcAft>
              <a:buClrTx/>
              <a:buFont typeface="+mj-lt"/>
              <a:buAutoNum type="arabicPeriod"/>
              <a:defRPr/>
            </a:pPr>
            <a:r>
              <a:rPr lang="en-gb" sz="1800" b="0" i="0" u="none" baseline="0" dirty="0">
                <a:solidFill>
                  <a:srgbClr val="FFFFFF"/>
                </a:solidFill>
                <a:ea typeface="Arial"/>
                <a:cs typeface="Arial"/>
                <a:sym typeface="Arial"/>
              </a:rPr>
              <a:t>Regular and varied physical activity </a:t>
            </a:r>
          </a:p>
          <a:p>
            <a:pPr marL="457200" lvl="0" indent="-457200" defTabSz="342900" rtl="0" fontAlgn="base">
              <a:lnSpc>
                <a:spcPct val="100000"/>
              </a:lnSpc>
              <a:spcBef>
                <a:spcPts val="0"/>
              </a:spcBef>
              <a:spcAft>
                <a:spcPct val="0"/>
              </a:spcAft>
              <a:buClrTx/>
              <a:buFont typeface="+mj-lt"/>
              <a:buAutoNum type="arabicPeriod"/>
              <a:defRPr/>
            </a:pPr>
            <a:r>
              <a:rPr lang="en-gb" sz="1800" b="0" i="0" u="none" baseline="0" dirty="0">
                <a:solidFill>
                  <a:srgbClr val="FFFFFF"/>
                </a:solidFill>
                <a:ea typeface="Arial"/>
                <a:cs typeface="Arial"/>
                <a:sym typeface="Arial"/>
              </a:rPr>
              <a:t>Appropriate footwear</a:t>
            </a:r>
          </a:p>
          <a:p>
            <a:pPr marL="457200" lvl="0" indent="-457200" defTabSz="342900" rtl="0" fontAlgn="base">
              <a:lnSpc>
                <a:spcPct val="100000"/>
              </a:lnSpc>
              <a:spcBef>
                <a:spcPts val="0"/>
              </a:spcBef>
              <a:spcAft>
                <a:spcPct val="0"/>
              </a:spcAft>
              <a:buClrTx/>
              <a:buFont typeface="+mj-lt"/>
              <a:buAutoNum type="arabicPeriod"/>
              <a:defRPr/>
            </a:pPr>
            <a:r>
              <a:rPr lang="en-gb" sz="1800" dirty="0">
                <a:solidFill>
                  <a:srgbClr val="FFFFFF"/>
                </a:solidFill>
                <a:ea typeface="Arial"/>
                <a:cs typeface="Arial"/>
                <a:sym typeface="Arial"/>
              </a:rPr>
              <a:t>A</a:t>
            </a:r>
            <a:r>
              <a:rPr lang="en-gb" sz="1800" b="0" i="0" u="none" baseline="0" dirty="0">
                <a:solidFill>
                  <a:srgbClr val="FFFFFF"/>
                </a:solidFill>
                <a:ea typeface="Arial"/>
                <a:cs typeface="Arial"/>
                <a:sym typeface="Arial"/>
              </a:rPr>
              <a:t>nti-slip devices, “</a:t>
            </a:r>
            <a:r>
              <a:rPr lang="en-gb" sz="1800" b="0" i="0" u="none" baseline="0" dirty="0">
                <a:solidFill>
                  <a:schemeClr val="bg1"/>
                </a:solidFill>
                <a:ea typeface="Arial"/>
                <a:cs typeface="Arial"/>
                <a:sym typeface="Arial"/>
                <a:hlinkClick r:id="rId3">
                  <a:extLst>
                    <a:ext uri="{A12FA001-AC4F-418D-AE19-62706E023703}">
                      <ahyp:hlinkClr xmlns:ahyp="http://schemas.microsoft.com/office/drawing/2018/hyperlinkcolor" val="tx"/>
                    </a:ext>
                  </a:extLst>
                </a:hlinkClick>
              </a:rPr>
              <a:t>shoes to match the weather</a:t>
            </a:r>
            <a:r>
              <a:rPr lang="en-gb" sz="1800" b="0" i="0" u="none" baseline="0" dirty="0">
                <a:solidFill>
                  <a:srgbClr val="FFFFFF"/>
                </a:solidFill>
                <a:ea typeface="Arial"/>
                <a:cs typeface="Arial"/>
                <a:sym typeface="Arial"/>
              </a:rPr>
              <a:t>” </a:t>
            </a:r>
            <a:endParaRPr lang="en-gb" sz="1800" dirty="0">
              <a:solidFill>
                <a:srgbClr val="FFFFFF"/>
              </a:solidFill>
              <a:cs typeface="Arial"/>
            </a:endParaRPr>
          </a:p>
          <a:p>
            <a:pPr marL="457200" lvl="0" indent="-457200" defTabSz="342900" rtl="0" fontAlgn="base">
              <a:lnSpc>
                <a:spcPct val="100000"/>
              </a:lnSpc>
              <a:spcBef>
                <a:spcPts val="0"/>
              </a:spcBef>
              <a:spcAft>
                <a:spcPct val="0"/>
              </a:spcAft>
              <a:buClrTx/>
              <a:buFont typeface="+mj-lt"/>
              <a:buAutoNum type="arabicPeriod"/>
              <a:defRPr/>
            </a:pPr>
            <a:r>
              <a:rPr lang="en-gb" sz="1800" b="0" i="0" u="none" baseline="0" dirty="0">
                <a:solidFill>
                  <a:srgbClr val="FFFFFF"/>
                </a:solidFill>
                <a:ea typeface="Arial"/>
                <a:cs typeface="Arial"/>
                <a:sym typeface="Arial"/>
              </a:rPr>
              <a:t>Safety of the home</a:t>
            </a:r>
          </a:p>
          <a:p>
            <a:pPr marL="457200" lvl="0" indent="-457200" defTabSz="342900" rtl="0" fontAlgn="base">
              <a:lnSpc>
                <a:spcPct val="100000"/>
              </a:lnSpc>
              <a:spcBef>
                <a:spcPts val="0"/>
              </a:spcBef>
              <a:spcAft>
                <a:spcPct val="0"/>
              </a:spcAft>
              <a:buClrTx/>
              <a:buFont typeface="+mj-lt"/>
              <a:buAutoNum type="arabicPeriod"/>
              <a:defRPr/>
            </a:pPr>
            <a:r>
              <a:rPr lang="en-gb" sz="1800" b="0" i="0" u="none" baseline="0" dirty="0">
                <a:solidFill>
                  <a:srgbClr val="FFFFFF"/>
                </a:solidFill>
                <a:ea typeface="Arial"/>
                <a:cs typeface="Arial"/>
                <a:sym typeface="Arial"/>
              </a:rPr>
              <a:t>Safety of the surrounding environment </a:t>
            </a:r>
            <a:r>
              <a:rPr lang="en-gb" sz="1800" dirty="0">
                <a:solidFill>
                  <a:srgbClr val="FFFFFF"/>
                </a:solidFill>
                <a:ea typeface="Arial"/>
                <a:cs typeface="Arial"/>
                <a:sym typeface="Arial"/>
              </a:rPr>
              <a:t>of the home</a:t>
            </a:r>
            <a:endParaRPr lang="en-gb" sz="1800" b="0" i="0" u="none" baseline="0" dirty="0">
              <a:solidFill>
                <a:srgbClr val="FFFFFF"/>
              </a:solidFill>
              <a:ea typeface="Arial"/>
              <a:cs typeface="Arial"/>
              <a:sym typeface="Arial"/>
            </a:endParaRPr>
          </a:p>
          <a:p>
            <a:pPr marL="457200" lvl="0" indent="-457200" defTabSz="342900" rtl="0" fontAlgn="base">
              <a:lnSpc>
                <a:spcPct val="100000"/>
              </a:lnSpc>
              <a:spcBef>
                <a:spcPts val="0"/>
              </a:spcBef>
              <a:spcAft>
                <a:spcPct val="0"/>
              </a:spcAft>
              <a:buClrTx/>
              <a:buFont typeface="+mj-lt"/>
              <a:buAutoNum type="arabicPeriod"/>
              <a:defRPr/>
            </a:pPr>
            <a:r>
              <a:rPr lang="en-gb" sz="1800" b="0" i="0" u="none" baseline="0" dirty="0">
                <a:solidFill>
                  <a:srgbClr val="FFFFFF"/>
                </a:solidFill>
                <a:ea typeface="Arial"/>
                <a:cs typeface="Arial"/>
                <a:sym typeface="Arial"/>
              </a:rPr>
              <a:t>Varied nutrition </a:t>
            </a:r>
          </a:p>
          <a:p>
            <a:pPr marL="457200" lvl="0" indent="-457200" defTabSz="342900" rtl="0" fontAlgn="base">
              <a:lnSpc>
                <a:spcPct val="100000"/>
              </a:lnSpc>
              <a:spcBef>
                <a:spcPts val="0"/>
              </a:spcBef>
              <a:spcAft>
                <a:spcPct val="0"/>
              </a:spcAft>
              <a:buClrTx/>
              <a:buFont typeface="+mj-lt"/>
              <a:buAutoNum type="arabicPeriod"/>
              <a:defRPr/>
            </a:pPr>
            <a:r>
              <a:rPr lang="en-gb" sz="1800" b="0" i="0" u="none" baseline="0" dirty="0">
                <a:solidFill>
                  <a:srgbClr val="FFFFFF"/>
                </a:solidFill>
                <a:ea typeface="Arial"/>
                <a:cs typeface="Arial"/>
                <a:sym typeface="Arial"/>
              </a:rPr>
              <a:t>Sufficient vitamin D intake</a:t>
            </a:r>
          </a:p>
          <a:p>
            <a:pPr marL="457200" lvl="0" indent="-457200" defTabSz="342900" rtl="0" fontAlgn="base">
              <a:lnSpc>
                <a:spcPct val="100000"/>
              </a:lnSpc>
              <a:spcBef>
                <a:spcPts val="0"/>
              </a:spcBef>
              <a:spcAft>
                <a:spcPct val="0"/>
              </a:spcAft>
              <a:buClrTx/>
              <a:buFont typeface="+mj-lt"/>
              <a:buAutoNum type="arabicPeriod"/>
              <a:defRPr/>
            </a:pPr>
            <a:r>
              <a:rPr lang="en-gb" sz="1800" b="0" i="0" u="none" baseline="0" dirty="0">
                <a:solidFill>
                  <a:srgbClr val="FFFFFF"/>
                </a:solidFill>
                <a:ea typeface="Arial"/>
                <a:cs typeface="Arial"/>
                <a:sym typeface="Arial"/>
              </a:rPr>
              <a:t>Reducing excessive alcohol consumption</a:t>
            </a:r>
          </a:p>
          <a:p>
            <a:pPr marL="457200" lvl="0" indent="-457200" defTabSz="342900" rtl="0" fontAlgn="base">
              <a:lnSpc>
                <a:spcPct val="100000"/>
              </a:lnSpc>
              <a:spcBef>
                <a:spcPts val="0"/>
              </a:spcBef>
              <a:spcAft>
                <a:spcPct val="0"/>
              </a:spcAft>
              <a:buClrTx/>
              <a:buFont typeface="+mj-lt"/>
              <a:buAutoNum type="arabicPeriod"/>
              <a:defRPr/>
            </a:pPr>
            <a:r>
              <a:rPr lang="en-gb" sz="1800" b="0" i="0" u="none" baseline="0" dirty="0">
                <a:solidFill>
                  <a:srgbClr val="FFFFFF"/>
                </a:solidFill>
                <a:ea typeface="Arial"/>
                <a:cs typeface="Arial"/>
                <a:sym typeface="Arial"/>
              </a:rPr>
              <a:t>Taking care of your health </a:t>
            </a:r>
          </a:p>
          <a:p>
            <a:pPr marL="457200" lvl="0" indent="-457200" defTabSz="342900" rtl="0" fontAlgn="base">
              <a:lnSpc>
                <a:spcPct val="100000"/>
              </a:lnSpc>
              <a:spcBef>
                <a:spcPts val="0"/>
              </a:spcBef>
              <a:spcAft>
                <a:spcPct val="0"/>
              </a:spcAft>
              <a:buClrTx/>
              <a:buFont typeface="+mj-lt"/>
              <a:buAutoNum type="arabicPeriod"/>
              <a:defRPr/>
            </a:pPr>
            <a:r>
              <a:rPr lang="en-gb" sz="1800" b="0" i="0" u="none" baseline="0" dirty="0">
                <a:solidFill>
                  <a:srgbClr val="FFFFFF"/>
                </a:solidFill>
                <a:ea typeface="Arial"/>
                <a:cs typeface="Arial"/>
                <a:sym typeface="Arial"/>
              </a:rPr>
              <a:t>Keeping your medication up to date </a:t>
            </a:r>
          </a:p>
        </p:txBody>
      </p:sp>
      <p:pic>
        <p:nvPicPr>
          <p:cNvPr id="8" name="Picture 7" descr="A poster with a cartoon character&#10;&#10;Description automatically generated">
            <a:extLst>
              <a:ext uri="{FF2B5EF4-FFF2-40B4-BE49-F238E27FC236}">
                <a16:creationId xmlns:a16="http://schemas.microsoft.com/office/drawing/2014/main" id="{064A8387-DC97-2626-0F35-02D744A57959}"/>
              </a:ext>
            </a:extLst>
          </p:cNvPr>
          <p:cNvPicPr>
            <a:picLocks noChangeAspect="1"/>
          </p:cNvPicPr>
          <p:nvPr/>
        </p:nvPicPr>
        <p:blipFill rotWithShape="1">
          <a:blip r:embed="rId4">
            <a:extLst>
              <a:ext uri="{28A0092B-C50C-407E-A947-70E740481C1C}">
                <a14:useLocalDpi xmlns:a14="http://schemas.microsoft.com/office/drawing/2010/main" val="0"/>
              </a:ext>
            </a:extLst>
          </a:blip>
          <a:srcRect r="2239" b="3"/>
          <a:stretch/>
        </p:blipFill>
        <p:spPr>
          <a:xfrm>
            <a:off x="7545032" y="759599"/>
            <a:ext cx="3778286" cy="5330650"/>
          </a:xfrm>
          <a:prstGeom prst="rect">
            <a:avLst/>
          </a:prstGeom>
        </p:spPr>
      </p:pic>
      <p:sp>
        <p:nvSpPr>
          <p:cNvPr id="4" name="Footer Placeholder 3">
            <a:extLst>
              <a:ext uri="{FF2B5EF4-FFF2-40B4-BE49-F238E27FC236}">
                <a16:creationId xmlns:a16="http://schemas.microsoft.com/office/drawing/2014/main" id="{562E2B1F-BCE8-46CC-B42D-BD5E58D79E79}"/>
              </a:ext>
            </a:extLst>
          </p:cNvPr>
          <p:cNvSpPr>
            <a:spLocks noGrp="1"/>
          </p:cNvSpPr>
          <p:nvPr>
            <p:ph type="ftr" sz="quarter" idx="11"/>
          </p:nvPr>
        </p:nvSpPr>
        <p:spPr>
          <a:xfrm>
            <a:off x="3869268" y="6356350"/>
            <a:ext cx="5911517" cy="365125"/>
          </a:xfrm>
        </p:spPr>
        <p:txBody>
          <a:bodyPr>
            <a:normAutofit/>
          </a:bodyPr>
          <a:lstStyle/>
          <a:p>
            <a:pPr rtl="0">
              <a:spcAft>
                <a:spcPts val="600"/>
              </a:spcAft>
            </a:pPr>
            <a:r>
              <a:rPr lang="en-gb" b="0" i="0" u="none" baseline="0"/>
              <a:t>Home safety coaching, UKK Institute</a:t>
            </a:r>
          </a:p>
        </p:txBody>
      </p:sp>
      <p:sp>
        <p:nvSpPr>
          <p:cNvPr id="5" name="Slide Number Placeholder 4">
            <a:extLst>
              <a:ext uri="{FF2B5EF4-FFF2-40B4-BE49-F238E27FC236}">
                <a16:creationId xmlns:a16="http://schemas.microsoft.com/office/drawing/2014/main" id="{17392B7A-017E-4084-A642-DCFD80C85AB9}"/>
              </a:ext>
            </a:extLst>
          </p:cNvPr>
          <p:cNvSpPr>
            <a:spLocks noGrp="1"/>
          </p:cNvSpPr>
          <p:nvPr>
            <p:ph type="sldNum" sz="quarter" idx="12"/>
          </p:nvPr>
        </p:nvSpPr>
        <p:spPr>
          <a:xfrm>
            <a:off x="10634135" y="6356350"/>
            <a:ext cx="1530927" cy="365125"/>
          </a:xfrm>
        </p:spPr>
        <p:txBody>
          <a:bodyPr>
            <a:normAutofit/>
          </a:bodyPr>
          <a:lstStyle/>
          <a:p>
            <a:pPr rtl="0">
              <a:spcAft>
                <a:spcPts val="600"/>
              </a:spcAft>
            </a:pPr>
            <a:fld id="{3EC19665-757B-4082-B394-D86A0A1D74C0}" type="slidenum">
              <a:rPr/>
              <a:pPr rtl="0">
                <a:spcAft>
                  <a:spcPts val="600"/>
                </a:spcAft>
              </a:pPr>
              <a:t>6</a:t>
            </a:fld>
            <a:endParaRPr lang="en-gb"/>
          </a:p>
        </p:txBody>
      </p:sp>
    </p:spTree>
    <p:extLst>
      <p:ext uri="{BB962C8B-B14F-4D97-AF65-F5344CB8AC3E}">
        <p14:creationId xmlns:p14="http://schemas.microsoft.com/office/powerpoint/2010/main" val="94888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706E-2C61-4150-97D5-CBC8EA951A68}"/>
              </a:ext>
            </a:extLst>
          </p:cNvPr>
          <p:cNvSpPr>
            <a:spLocks noGrp="1"/>
          </p:cNvSpPr>
          <p:nvPr>
            <p:ph type="title"/>
          </p:nvPr>
        </p:nvSpPr>
        <p:spPr/>
        <p:txBody>
          <a:bodyPr>
            <a:normAutofit/>
          </a:bodyPr>
          <a:lstStyle/>
          <a:p>
            <a:pPr algn="l" rtl="0"/>
            <a:r>
              <a:rPr lang="en-gb" sz="3200" b="1" i="0" u="none" baseline="0" dirty="0"/>
              <a:t>Falling accident prevention</a:t>
            </a:r>
          </a:p>
        </p:txBody>
      </p:sp>
      <p:sp>
        <p:nvSpPr>
          <p:cNvPr id="3" name="Content Placeholder 2">
            <a:extLst>
              <a:ext uri="{FF2B5EF4-FFF2-40B4-BE49-F238E27FC236}">
                <a16:creationId xmlns:a16="http://schemas.microsoft.com/office/drawing/2014/main" id="{60B98F02-DD22-4AE5-B821-A03F386B9E85}"/>
              </a:ext>
            </a:extLst>
          </p:cNvPr>
          <p:cNvSpPr>
            <a:spLocks noGrp="1"/>
          </p:cNvSpPr>
          <p:nvPr>
            <p:ph idx="1"/>
          </p:nvPr>
        </p:nvSpPr>
        <p:spPr/>
        <p:txBody>
          <a:bodyPr/>
          <a:lstStyle/>
          <a:p>
            <a:pPr marL="0" lvl="0" indent="0" algn="l" defTabSz="342900" rtl="0" eaLnBrk="0" fontAlgn="base" hangingPunct="0">
              <a:lnSpc>
                <a:spcPct val="100000"/>
              </a:lnSpc>
              <a:spcBef>
                <a:spcPct val="20000"/>
              </a:spcBef>
              <a:spcAft>
                <a:spcPct val="0"/>
              </a:spcAft>
              <a:buClrTx/>
              <a:buNone/>
            </a:pPr>
            <a:r>
              <a:rPr lang="en-gb" sz="1800" b="0" i="0" u="none" baseline="0" dirty="0">
                <a:latin typeface="+mj-lt"/>
                <a:cs typeface="Arial"/>
              </a:rPr>
              <a:t>Falling accident prevention, UKK Institute</a:t>
            </a:r>
          </a:p>
          <a:p>
            <a:pPr marL="0" lvl="0" indent="0" algn="l" defTabSz="342900" rtl="0" eaLnBrk="0" fontAlgn="base" hangingPunct="0">
              <a:lnSpc>
                <a:spcPct val="100000"/>
              </a:lnSpc>
              <a:spcBef>
                <a:spcPct val="20000"/>
              </a:spcBef>
              <a:spcAft>
                <a:spcPct val="0"/>
              </a:spcAft>
              <a:buClrTx/>
              <a:buNone/>
            </a:pPr>
            <a:r>
              <a:rPr lang="en-GB" sz="1800" dirty="0">
                <a:solidFill>
                  <a:schemeClr val="accent1"/>
                </a:solidFill>
                <a:latin typeface="+mj-lt"/>
                <a:cs typeface="Arial"/>
                <a:hlinkClick r:id="rId3">
                  <a:extLst>
                    <a:ext uri="{A12FA001-AC4F-418D-AE19-62706E023703}">
                      <ahyp:hlinkClr xmlns:ahyp="http://schemas.microsoft.com/office/drawing/2018/hyperlinkcolor" val="tx"/>
                    </a:ext>
                  </a:extLst>
                </a:hlinkClick>
              </a:rPr>
              <a:t>Implementation of Evidence-Based Fall Prevention for Communities</a:t>
            </a:r>
            <a:endParaRPr lang="en-gb" sz="1800" b="0" i="0" u="none" baseline="0" dirty="0">
              <a:solidFill>
                <a:schemeClr val="accent1"/>
              </a:solidFill>
              <a:latin typeface="+mj-lt"/>
              <a:cs typeface="Arial"/>
            </a:endParaRPr>
          </a:p>
          <a:p>
            <a:pPr marL="0" lvl="0" indent="0" algn="l" defTabSz="342900" rtl="0" eaLnBrk="0" fontAlgn="base" hangingPunct="0">
              <a:lnSpc>
                <a:spcPct val="100000"/>
              </a:lnSpc>
              <a:spcBef>
                <a:spcPct val="20000"/>
              </a:spcBef>
              <a:spcAft>
                <a:spcPct val="0"/>
              </a:spcAft>
              <a:buClrTx/>
              <a:buNone/>
            </a:pPr>
            <a:r>
              <a:rPr lang="en-gb" sz="1800" dirty="0">
                <a:solidFill>
                  <a:schemeClr val="accent1"/>
                </a:solidFill>
                <a:latin typeface="+mj-lt"/>
                <a:cs typeface="Arial"/>
                <a:hlinkClick r:id="rId4">
                  <a:extLst>
                    <a:ext uri="{A12FA001-AC4F-418D-AE19-62706E023703}">
                      <ahyp:hlinkClr xmlns:ahyp="http://schemas.microsoft.com/office/drawing/2018/hyperlinkcolor" val="tx"/>
                    </a:ext>
                  </a:extLst>
                </a:hlinkClick>
              </a:rPr>
              <a:t>KaatumisSeula Tools to Prevent Falls</a:t>
            </a:r>
            <a:br>
              <a:rPr lang="en-gb" sz="1800" dirty="0">
                <a:solidFill>
                  <a:schemeClr val="accent1"/>
                </a:solidFill>
                <a:latin typeface="+mj-lt"/>
                <a:cs typeface="Arial"/>
              </a:rPr>
            </a:br>
            <a:endParaRPr lang="en-gb" sz="1800" dirty="0">
              <a:solidFill>
                <a:schemeClr val="accent1"/>
              </a:solidFill>
              <a:latin typeface="+mj-lt"/>
              <a:cs typeface="Arial"/>
            </a:endParaRPr>
          </a:p>
          <a:p>
            <a:pPr marL="0" lvl="0" indent="0" algn="l" defTabSz="342900" rtl="0" eaLnBrk="0" fontAlgn="base" hangingPunct="0">
              <a:lnSpc>
                <a:spcPct val="100000"/>
              </a:lnSpc>
              <a:spcBef>
                <a:spcPct val="20000"/>
              </a:spcBef>
              <a:spcAft>
                <a:spcPct val="0"/>
              </a:spcAft>
              <a:buClrTx/>
              <a:buNone/>
            </a:pPr>
            <a:r>
              <a:rPr lang="en-GB" sz="1800" dirty="0">
                <a:solidFill>
                  <a:schemeClr val="accent1"/>
                </a:solidFill>
                <a:latin typeface="+mj-lt"/>
                <a:cs typeface="Arial"/>
                <a:hlinkClick r:id="rId5">
                  <a:extLst>
                    <a:ext uri="{A12FA001-AC4F-418D-AE19-62706E023703}">
                      <ahyp:hlinkClr xmlns:ahyp="http://schemas.microsoft.com/office/drawing/2018/hyperlinkcolor" val="tx"/>
                    </a:ext>
                  </a:extLst>
                </a:hlinkClick>
              </a:rPr>
              <a:t>Injuries among older people – Accidental falls</a:t>
            </a:r>
            <a:endParaRPr lang="en-GB" sz="1800" dirty="0">
              <a:solidFill>
                <a:schemeClr val="accent1"/>
              </a:solidFill>
              <a:latin typeface="+mj-lt"/>
              <a:cs typeface="Arial"/>
            </a:endParaRPr>
          </a:p>
          <a:p>
            <a:pPr marL="0" lvl="0" indent="0" algn="l" defTabSz="342900" rtl="0" eaLnBrk="0" fontAlgn="base" hangingPunct="0">
              <a:lnSpc>
                <a:spcPct val="100000"/>
              </a:lnSpc>
              <a:spcBef>
                <a:spcPct val="20000"/>
              </a:spcBef>
              <a:spcAft>
                <a:spcPct val="0"/>
              </a:spcAft>
              <a:buClrTx/>
              <a:buNone/>
            </a:pPr>
            <a:endParaRPr lang="en-GB" sz="1800" dirty="0">
              <a:latin typeface="+mj-lt"/>
              <a:cs typeface="Arial"/>
            </a:endParaRPr>
          </a:p>
          <a:p>
            <a:pPr marL="0" lvl="0" indent="0" algn="l" defTabSz="342900" rtl="0" eaLnBrk="0" fontAlgn="base" hangingPunct="0">
              <a:lnSpc>
                <a:spcPct val="100000"/>
              </a:lnSpc>
              <a:spcBef>
                <a:spcPct val="20000"/>
              </a:spcBef>
              <a:spcAft>
                <a:spcPct val="0"/>
              </a:spcAft>
              <a:buClrTx/>
              <a:buNone/>
            </a:pPr>
            <a:r>
              <a:rPr lang="en-GB" sz="1800" dirty="0">
                <a:latin typeface="+mj-lt"/>
                <a:cs typeface="Arial"/>
              </a:rPr>
              <a:t>Information in Finnish:</a:t>
            </a:r>
            <a:endParaRPr lang="en-gb" sz="1800" dirty="0">
              <a:latin typeface="+mj-lt"/>
              <a:cs typeface="Arial"/>
            </a:endParaRPr>
          </a:p>
          <a:p>
            <a:pPr marL="0" lvl="0" indent="0" algn="l" defTabSz="342900" rtl="0" eaLnBrk="0" fontAlgn="base" hangingPunct="0">
              <a:lnSpc>
                <a:spcPct val="100000"/>
              </a:lnSpc>
              <a:spcBef>
                <a:spcPct val="20000"/>
              </a:spcBef>
              <a:spcAft>
                <a:spcPct val="0"/>
              </a:spcAft>
              <a:buClrTx/>
              <a:buNone/>
            </a:pPr>
            <a:r>
              <a:rPr lang="en-gb" sz="1800" b="0" i="0" u="none" baseline="0" dirty="0">
                <a:solidFill>
                  <a:schemeClr val="accent1"/>
                </a:solidFill>
                <a:latin typeface="+mj-lt"/>
                <a:cs typeface="Arial" panose="020B0604020202020204" pitchFamily="34" charset="0"/>
                <a:hlinkClick r:id="rId6">
                  <a:extLst>
                    <a:ext uri="{A12FA001-AC4F-418D-AE19-62706E023703}">
                      <ahyp:hlinkClr xmlns:ahyp="http://schemas.microsoft.com/office/drawing/2018/hyperlinkcolor" val="tx"/>
                    </a:ext>
                  </a:extLst>
                </a:hlinkClick>
              </a:rPr>
              <a:t>Health Village’s Ikätalo (age hub)</a:t>
            </a:r>
            <a:r>
              <a:rPr lang="en-gb" sz="1800" dirty="0">
                <a:solidFill>
                  <a:schemeClr val="accent1"/>
                </a:solidFill>
                <a:latin typeface="+mj-lt"/>
                <a:cs typeface="Arial" panose="020B0604020202020204" pitchFamily="34" charset="0"/>
              </a:rPr>
              <a:t> </a:t>
            </a:r>
            <a:r>
              <a:rPr lang="en-gb" sz="1800" b="0" i="0" u="none" baseline="0" dirty="0">
                <a:latin typeface="+mj-lt"/>
                <a:cs typeface="Arial" panose="020B0604020202020204" pitchFamily="34" charset="0"/>
              </a:rPr>
              <a:t>(Help with everyday life, home and living, ability to function, etc.)</a:t>
            </a:r>
          </a:p>
          <a:p>
            <a:pPr marL="0" lvl="0" indent="0" algn="l" defTabSz="342900" rtl="0" eaLnBrk="0" fontAlgn="base" hangingPunct="0">
              <a:lnSpc>
                <a:spcPct val="100000"/>
              </a:lnSpc>
              <a:spcBef>
                <a:spcPct val="20000"/>
              </a:spcBef>
              <a:spcAft>
                <a:spcPct val="0"/>
              </a:spcAft>
              <a:buClrTx/>
              <a:buNone/>
            </a:pPr>
            <a:r>
              <a:rPr lang="en-gb" sz="1800" b="0" i="0" u="none" baseline="0" dirty="0">
                <a:solidFill>
                  <a:schemeClr val="accent1"/>
                </a:solidFill>
                <a:latin typeface="+mj-lt"/>
                <a:cs typeface="Arial"/>
                <a:hlinkClick r:id="rId7">
                  <a:extLst>
                    <a:ext uri="{A12FA001-AC4F-418D-AE19-62706E023703}">
                      <ahyp:hlinkClr xmlns:ahyp="http://schemas.microsoft.com/office/drawing/2018/hyperlinkcolor" val="tx"/>
                    </a:ext>
                  </a:extLst>
                </a:hlinkClick>
              </a:rPr>
              <a:t>Seminar recordings 4 April 2019</a:t>
            </a:r>
            <a:endParaRPr lang="en-gb" sz="1800" dirty="0">
              <a:solidFill>
                <a:schemeClr val="accent1"/>
              </a:solidFill>
              <a:latin typeface="+mj-lt"/>
              <a:cs typeface="Arial"/>
            </a:endParaRPr>
          </a:p>
          <a:p>
            <a:pPr marL="0" lvl="0" indent="0" algn="l" defTabSz="342900" rtl="0" eaLnBrk="0" fontAlgn="base" hangingPunct="0">
              <a:lnSpc>
                <a:spcPct val="100000"/>
              </a:lnSpc>
              <a:spcBef>
                <a:spcPct val="20000"/>
              </a:spcBef>
              <a:spcAft>
                <a:spcPct val="0"/>
              </a:spcAft>
              <a:buClrTx/>
              <a:buNone/>
            </a:pPr>
            <a:r>
              <a:rPr lang="en-gb" sz="1800" b="0" i="0" u="none" baseline="0" dirty="0">
                <a:solidFill>
                  <a:schemeClr val="accent1"/>
                </a:solidFill>
                <a:latin typeface="+mj-lt"/>
                <a:cs typeface="Arial"/>
                <a:hlinkClick r:id="rId8">
                  <a:extLst>
                    <a:ext uri="{A12FA001-AC4F-418D-AE19-62706E023703}">
                      <ahyp:hlinkClr xmlns:ahyp="http://schemas.microsoft.com/office/drawing/2018/hyperlinkcolor" val="tx"/>
                    </a:ext>
                  </a:extLst>
                </a:hlinkClick>
              </a:rPr>
              <a:t>Video lecture on the ABC of fall prevention </a:t>
            </a:r>
            <a:endParaRPr lang="en-gb" sz="1800" dirty="0">
              <a:solidFill>
                <a:schemeClr val="accent1"/>
              </a:solidFill>
              <a:latin typeface="+mj-lt"/>
              <a:cs typeface="Arial"/>
            </a:endParaRPr>
          </a:p>
          <a:p>
            <a:pPr marL="0" lvl="0" indent="0" algn="l" defTabSz="342900" rtl="0" eaLnBrk="0" fontAlgn="base" hangingPunct="0">
              <a:lnSpc>
                <a:spcPct val="100000"/>
              </a:lnSpc>
              <a:spcBef>
                <a:spcPct val="20000"/>
              </a:spcBef>
              <a:spcAft>
                <a:spcPct val="0"/>
              </a:spcAft>
              <a:buClrTx/>
              <a:buNone/>
            </a:pPr>
            <a:r>
              <a:rPr lang="en-gb" sz="1800" b="0" i="0" u="none" baseline="0" dirty="0" err="1">
                <a:solidFill>
                  <a:schemeClr val="accent1"/>
                </a:solidFill>
                <a:latin typeface="+mj-lt"/>
                <a:cs typeface="Arial" panose="020B0604020202020204" pitchFamily="34" charset="0"/>
                <a:hlinkClick r:id="rId9">
                  <a:extLst>
                    <a:ext uri="{A12FA001-AC4F-418D-AE19-62706E023703}">
                      <ahyp:hlinkClr xmlns:ahyp="http://schemas.microsoft.com/office/drawing/2018/hyperlinkcolor" val="tx"/>
                    </a:ext>
                  </a:extLst>
                </a:hlinkClick>
              </a:rPr>
              <a:t>Iäkkäiden</a:t>
            </a:r>
            <a:r>
              <a:rPr lang="en-gb" sz="1800" b="0" i="0" u="none" baseline="0" dirty="0">
                <a:solidFill>
                  <a:schemeClr val="accent1"/>
                </a:solidFill>
                <a:latin typeface="+mj-lt"/>
                <a:cs typeface="Arial" panose="020B0604020202020204" pitchFamily="34" charset="0"/>
                <a:hlinkClick r:id="rId9">
                  <a:extLst>
                    <a:ext uri="{A12FA001-AC4F-418D-AE19-62706E023703}">
                      <ahyp:hlinkClr xmlns:ahyp="http://schemas.microsoft.com/office/drawing/2018/hyperlinkcolor" val="tx"/>
                    </a:ext>
                  </a:extLst>
                </a:hlinkClick>
              </a:rPr>
              <a:t> </a:t>
            </a:r>
            <a:r>
              <a:rPr lang="en-gb" sz="1800" b="0" i="0" u="none" baseline="0" dirty="0" err="1">
                <a:solidFill>
                  <a:schemeClr val="accent1"/>
                </a:solidFill>
                <a:latin typeface="+mj-lt"/>
                <a:cs typeface="Arial" panose="020B0604020202020204" pitchFamily="34" charset="0"/>
                <a:hlinkClick r:id="rId9">
                  <a:extLst>
                    <a:ext uri="{A12FA001-AC4F-418D-AE19-62706E023703}">
                      <ahyp:hlinkClr xmlns:ahyp="http://schemas.microsoft.com/office/drawing/2018/hyperlinkcolor" val="tx"/>
                    </a:ext>
                  </a:extLst>
                </a:hlinkClick>
              </a:rPr>
              <a:t>kaatumisten</a:t>
            </a:r>
            <a:r>
              <a:rPr lang="en-gb" sz="1800" b="0" i="0" u="none" baseline="0" dirty="0">
                <a:solidFill>
                  <a:schemeClr val="accent1"/>
                </a:solidFill>
                <a:latin typeface="+mj-lt"/>
                <a:cs typeface="Arial" panose="020B0604020202020204" pitchFamily="34" charset="0"/>
                <a:hlinkClick r:id="rId9">
                  <a:extLst>
                    <a:ext uri="{A12FA001-AC4F-418D-AE19-62706E023703}">
                      <ahyp:hlinkClr xmlns:ahyp="http://schemas.microsoft.com/office/drawing/2018/hyperlinkcolor" val="tx"/>
                    </a:ext>
                  </a:extLst>
                </a:hlinkClick>
              </a:rPr>
              <a:t> ehkäisy. </a:t>
            </a:r>
            <a:r>
              <a:rPr lang="en-gb" sz="1800" b="0" i="0" u="none" baseline="0" dirty="0" err="1">
                <a:solidFill>
                  <a:schemeClr val="accent1"/>
                </a:solidFill>
                <a:latin typeface="+mj-lt"/>
                <a:cs typeface="Arial" panose="020B0604020202020204" pitchFamily="34" charset="0"/>
                <a:hlinkClick r:id="rId9">
                  <a:extLst>
                    <a:ext uri="{A12FA001-AC4F-418D-AE19-62706E023703}">
                      <ahyp:hlinkClr xmlns:ahyp="http://schemas.microsoft.com/office/drawing/2018/hyperlinkcolor" val="tx"/>
                    </a:ext>
                  </a:extLst>
                </a:hlinkClick>
              </a:rPr>
              <a:t>Pajala</a:t>
            </a:r>
            <a:r>
              <a:rPr lang="en-gb" sz="1800" b="0" i="0" u="none" baseline="0" dirty="0">
                <a:solidFill>
                  <a:schemeClr val="accent1"/>
                </a:solidFill>
                <a:latin typeface="+mj-lt"/>
                <a:cs typeface="Arial" panose="020B0604020202020204" pitchFamily="34" charset="0"/>
                <a:hlinkClick r:id="rId9">
                  <a:extLst>
                    <a:ext uri="{A12FA001-AC4F-418D-AE19-62706E023703}">
                      <ahyp:hlinkClr xmlns:ahyp="http://schemas.microsoft.com/office/drawing/2018/hyperlinkcolor" val="tx"/>
                    </a:ext>
                  </a:extLst>
                </a:hlinkClick>
              </a:rPr>
              <a:t>, S (2016).</a:t>
            </a:r>
            <a:endParaRPr lang="en-gb" altLang="fi-FI" sz="1800" dirty="0">
              <a:solidFill>
                <a:schemeClr val="accent1"/>
              </a:solidFill>
              <a:latin typeface="+mj-lt"/>
              <a:cs typeface="Arial" panose="020B0604020202020204" pitchFamily="34" charset="0"/>
            </a:endParaRPr>
          </a:p>
          <a:p>
            <a:pPr marL="0" lvl="0" indent="0" algn="l" defTabSz="342900" rtl="0" eaLnBrk="0" fontAlgn="base" hangingPunct="0">
              <a:lnSpc>
                <a:spcPct val="100000"/>
              </a:lnSpc>
              <a:spcBef>
                <a:spcPct val="20000"/>
              </a:spcBef>
              <a:spcAft>
                <a:spcPct val="0"/>
              </a:spcAft>
              <a:buClrTx/>
              <a:buNone/>
            </a:pPr>
            <a:r>
              <a:rPr lang="en-gb" sz="1800" b="0" i="0" u="none" baseline="0" dirty="0">
                <a:solidFill>
                  <a:schemeClr val="accent1"/>
                </a:solidFill>
                <a:latin typeface="+mj-lt"/>
                <a:cs typeface="Arial"/>
                <a:hlinkClick r:id="rId10">
                  <a:extLst>
                    <a:ext uri="{A12FA001-AC4F-418D-AE19-62706E023703}">
                      <ahyp:hlinkClr xmlns:ahyp="http://schemas.microsoft.com/office/drawing/2018/hyperlinkcolor" val="tx"/>
                    </a:ext>
                  </a:extLst>
                </a:hlinkClick>
              </a:rPr>
              <a:t>Guide of the Regional Fall Prevention Network (</a:t>
            </a:r>
            <a:r>
              <a:rPr lang="en-gb" sz="1800" b="0" i="0" u="none" baseline="0" dirty="0" err="1">
                <a:solidFill>
                  <a:schemeClr val="accent1"/>
                </a:solidFill>
                <a:latin typeface="+mj-lt"/>
                <a:cs typeface="Arial"/>
                <a:hlinkClick r:id="rId10">
                  <a:extLst>
                    <a:ext uri="{A12FA001-AC4F-418D-AE19-62706E023703}">
                      <ahyp:hlinkClr xmlns:ahyp="http://schemas.microsoft.com/office/drawing/2018/hyperlinkcolor" val="tx"/>
                    </a:ext>
                  </a:extLst>
                </a:hlinkClick>
              </a:rPr>
              <a:t>RFPNetwork</a:t>
            </a:r>
            <a:r>
              <a:rPr lang="en-gb" sz="1800" b="0" i="0" u="none" baseline="0" dirty="0">
                <a:solidFill>
                  <a:schemeClr val="accent1"/>
                </a:solidFill>
                <a:latin typeface="+mj-lt"/>
                <a:cs typeface="Arial"/>
                <a:hlinkClick r:id="rId10">
                  <a:extLst>
                    <a:ext uri="{A12FA001-AC4F-418D-AE19-62706E023703}">
                      <ahyp:hlinkClr xmlns:ahyp="http://schemas.microsoft.com/office/drawing/2018/hyperlinkcolor" val="tx"/>
                    </a:ext>
                  </a:extLst>
                </a:hlinkClick>
              </a:rPr>
              <a:t>)</a:t>
            </a:r>
          </a:p>
          <a:p>
            <a:endParaRPr lang="en-gb" dirty="0"/>
          </a:p>
        </p:txBody>
      </p:sp>
      <p:sp>
        <p:nvSpPr>
          <p:cNvPr id="4" name="Footer Placeholder 3">
            <a:extLst>
              <a:ext uri="{FF2B5EF4-FFF2-40B4-BE49-F238E27FC236}">
                <a16:creationId xmlns:a16="http://schemas.microsoft.com/office/drawing/2014/main" id="{1922C119-8142-4036-B6AE-87FF1BD7DD3C}"/>
              </a:ext>
            </a:extLst>
          </p:cNvPr>
          <p:cNvSpPr>
            <a:spLocks noGrp="1"/>
          </p:cNvSpPr>
          <p:nvPr>
            <p:ph type="ftr" sz="quarter" idx="11"/>
          </p:nvPr>
        </p:nvSpPr>
        <p:spPr/>
        <p:txBody>
          <a:bodyPr/>
          <a:lstStyle/>
          <a:p>
            <a:pPr algn="l" rtl="0"/>
            <a:r>
              <a:rPr lang="en-gb" b="0" i="0" u="none" baseline="0" dirty="0"/>
              <a:t>Home safety coaching</a:t>
            </a:r>
          </a:p>
        </p:txBody>
      </p:sp>
      <p:sp>
        <p:nvSpPr>
          <p:cNvPr id="5" name="Slide Number Placeholder 4">
            <a:extLst>
              <a:ext uri="{FF2B5EF4-FFF2-40B4-BE49-F238E27FC236}">
                <a16:creationId xmlns:a16="http://schemas.microsoft.com/office/drawing/2014/main" id="{21E31BE3-935F-43A8-9A34-1C77F374E94E}"/>
              </a:ext>
            </a:extLst>
          </p:cNvPr>
          <p:cNvSpPr>
            <a:spLocks noGrp="1"/>
          </p:cNvSpPr>
          <p:nvPr>
            <p:ph type="sldNum" sz="quarter" idx="12"/>
          </p:nvPr>
        </p:nvSpPr>
        <p:spPr/>
        <p:txBody>
          <a:bodyPr/>
          <a:lstStyle/>
          <a:p>
            <a:pPr algn="r" rtl="0"/>
            <a:fld id="{3EC19665-757B-4082-B394-D86A0A1D74C0}" type="slidenum">
              <a:rPr/>
              <a:t>7</a:t>
            </a:fld>
            <a:endParaRPr lang="en-gb"/>
          </a:p>
        </p:txBody>
      </p:sp>
    </p:spTree>
    <p:extLst>
      <p:ext uri="{BB962C8B-B14F-4D97-AF65-F5344CB8AC3E}">
        <p14:creationId xmlns:p14="http://schemas.microsoft.com/office/powerpoint/2010/main" val="380635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E5C731-6472-453C-87F5-BC57D7C17907}"/>
              </a:ext>
            </a:extLst>
          </p:cNvPr>
          <p:cNvSpPr>
            <a:spLocks noGrp="1"/>
          </p:cNvSpPr>
          <p:nvPr>
            <p:ph type="title"/>
          </p:nvPr>
        </p:nvSpPr>
        <p:spPr>
          <a:xfrm>
            <a:off x="289249" y="1123837"/>
            <a:ext cx="4016116" cy="1255469"/>
          </a:xfrm>
        </p:spPr>
        <p:txBody>
          <a:bodyPr>
            <a:normAutofit/>
          </a:bodyPr>
          <a:lstStyle/>
          <a:p>
            <a:pPr algn="l" rtl="0"/>
            <a:r>
              <a:rPr lang="en-gb" sz="3200" b="1" i="0" u="none" baseline="0" dirty="0" err="1"/>
              <a:t>Tiedä</a:t>
            </a:r>
            <a:r>
              <a:rPr lang="en-gb" sz="3200" b="1" i="0" u="none" baseline="0" dirty="0"/>
              <a:t> </a:t>
            </a:r>
            <a:r>
              <a:rPr lang="en-gb" sz="3200" b="1" i="0" u="none" baseline="0" dirty="0" err="1"/>
              <a:t>ja</a:t>
            </a:r>
            <a:r>
              <a:rPr lang="en-gb" sz="3200" b="1" i="0" u="none" baseline="0" dirty="0"/>
              <a:t> </a:t>
            </a:r>
            <a:r>
              <a:rPr lang="en-gb" sz="3200" b="1" i="0" u="none" baseline="0" dirty="0" err="1"/>
              <a:t>toimi</a:t>
            </a:r>
            <a:r>
              <a:rPr lang="en-gb" sz="3200" b="1" i="0" u="none" baseline="0" dirty="0"/>
              <a:t> cards</a:t>
            </a:r>
          </a:p>
        </p:txBody>
      </p:sp>
      <p:sp>
        <p:nvSpPr>
          <p:cNvPr id="3" name="Content Placeholder 2">
            <a:extLst>
              <a:ext uri="{FF2B5EF4-FFF2-40B4-BE49-F238E27FC236}">
                <a16:creationId xmlns:a16="http://schemas.microsoft.com/office/drawing/2014/main" id="{FBC72456-45DB-4565-B06C-95CB5E9ACA8F}"/>
              </a:ext>
            </a:extLst>
          </p:cNvPr>
          <p:cNvSpPr>
            <a:spLocks noGrp="1"/>
          </p:cNvSpPr>
          <p:nvPr>
            <p:ph idx="1"/>
          </p:nvPr>
        </p:nvSpPr>
        <p:spPr>
          <a:xfrm>
            <a:off x="289249" y="2510395"/>
            <a:ext cx="4016116" cy="3274586"/>
          </a:xfrm>
        </p:spPr>
        <p:txBody>
          <a:bodyPr anchor="t">
            <a:normAutofit/>
          </a:bodyPr>
          <a:lstStyle/>
          <a:p>
            <a:pPr algn="l" rtl="0">
              <a:lnSpc>
                <a:spcPct val="100000"/>
              </a:lnSpc>
            </a:pPr>
            <a:r>
              <a:rPr lang="en-gb" sz="1800" b="0" i="0" u="none" baseline="0" dirty="0">
                <a:solidFill>
                  <a:srgbClr val="FFFFFF"/>
                </a:solidFill>
              </a:rPr>
              <a:t>Download and view the cards on the THL website</a:t>
            </a:r>
          </a:p>
          <a:p>
            <a:pPr algn="l" rtl="0">
              <a:lnSpc>
                <a:spcPct val="100000"/>
              </a:lnSpc>
            </a:pPr>
            <a:r>
              <a:rPr lang="en-gb" sz="1800" b="0" i="0" u="none" baseline="0" dirty="0">
                <a:solidFill>
                  <a:schemeClr val="bg1"/>
                </a:solidFill>
                <a:hlinkClick r:id="rId3">
                  <a:extLst>
                    <a:ext uri="{A12FA001-AC4F-418D-AE19-62706E023703}">
                      <ahyp:hlinkClr xmlns:ahyp="http://schemas.microsoft.com/office/drawing/2018/hyperlinkcolor" val="tx"/>
                    </a:ext>
                  </a:extLst>
                </a:hlinkClick>
              </a:rPr>
              <a:t>Fall prevention – older people</a:t>
            </a:r>
          </a:p>
          <a:p>
            <a:pPr marL="0" indent="0" algn="l" rtl="0">
              <a:lnSpc>
                <a:spcPct val="100000"/>
              </a:lnSpc>
              <a:buNone/>
            </a:pPr>
            <a:endParaRPr lang="en-gb" sz="1800" dirty="0">
              <a:solidFill>
                <a:schemeClr val="bg1"/>
              </a:solidFill>
            </a:endParaRPr>
          </a:p>
          <a:p>
            <a:pPr algn="l" rtl="0">
              <a:lnSpc>
                <a:spcPct val="100000"/>
              </a:lnSpc>
            </a:pPr>
            <a:r>
              <a:rPr lang="en-gb" sz="1800" b="0" i="0" u="none" baseline="0" dirty="0">
                <a:solidFill>
                  <a:schemeClr val="bg1"/>
                </a:solidFill>
                <a:hlinkClick r:id="rId4">
                  <a:extLst>
                    <a:ext uri="{A12FA001-AC4F-418D-AE19-62706E023703}">
                      <ahyp:hlinkClr xmlns:ahyp="http://schemas.microsoft.com/office/drawing/2018/hyperlinkcolor" val="tx"/>
                    </a:ext>
                  </a:extLst>
                </a:hlinkClick>
              </a:rPr>
              <a:t>Fall prevention – informal carers </a:t>
            </a:r>
            <a:endParaRPr lang="en-gb" sz="1800" dirty="0">
              <a:solidFill>
                <a:schemeClr val="bg1"/>
              </a:solidFill>
            </a:endParaRPr>
          </a:p>
          <a:p>
            <a:endParaRPr lang="en-gb" dirty="0">
              <a:solidFill>
                <a:srgbClr val="FFFFFF"/>
              </a:solidFill>
            </a:endParaRPr>
          </a:p>
        </p:txBody>
      </p:sp>
      <p:pic>
        <p:nvPicPr>
          <p:cNvPr id="6" name="Picture 5" descr="Graphical user interface, text, Word, website&#10;&#10;Description automatically generated">
            <a:extLst>
              <a:ext uri="{FF2B5EF4-FFF2-40B4-BE49-F238E27FC236}">
                <a16:creationId xmlns:a16="http://schemas.microsoft.com/office/drawing/2014/main" id="{8212E69E-5E89-40DB-82CC-F543C223A88E}"/>
              </a:ext>
            </a:extLst>
          </p:cNvPr>
          <p:cNvPicPr>
            <a:picLocks noChangeAspect="1"/>
          </p:cNvPicPr>
          <p:nvPr/>
        </p:nvPicPr>
        <p:blipFill rotWithShape="1">
          <a:blip r:embed="rId5"/>
          <a:srcRect l="45275" t="18964" r="23333" b="5200"/>
          <a:stretch/>
        </p:blipFill>
        <p:spPr>
          <a:xfrm>
            <a:off x="6272924" y="759599"/>
            <a:ext cx="3922845" cy="5330650"/>
          </a:xfrm>
          <a:prstGeom prst="rect">
            <a:avLst/>
          </a:prstGeom>
        </p:spPr>
      </p:pic>
      <p:sp>
        <p:nvSpPr>
          <p:cNvPr id="4" name="Footer Placeholder 3">
            <a:extLst>
              <a:ext uri="{FF2B5EF4-FFF2-40B4-BE49-F238E27FC236}">
                <a16:creationId xmlns:a16="http://schemas.microsoft.com/office/drawing/2014/main" id="{2072FE4C-7ABC-4B04-B932-B1E4D9A4281F}"/>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a:t>
            </a:r>
          </a:p>
        </p:txBody>
      </p:sp>
      <p:sp>
        <p:nvSpPr>
          <p:cNvPr id="5" name="Slide Number Placeholder 4">
            <a:extLst>
              <a:ext uri="{FF2B5EF4-FFF2-40B4-BE49-F238E27FC236}">
                <a16:creationId xmlns:a16="http://schemas.microsoft.com/office/drawing/2014/main" id="{60E34A0F-0A3C-4A66-844D-5F43B09A5710}"/>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3EC19665-757B-4082-B394-D86A0A1D74C0}" type="slidenum">
              <a:rPr/>
              <a:pPr>
                <a:spcAft>
                  <a:spcPts val="600"/>
                </a:spcAft>
              </a:pPr>
              <a:t>8</a:t>
            </a:fld>
            <a:endParaRPr lang="en-gb"/>
          </a:p>
        </p:txBody>
      </p:sp>
    </p:spTree>
    <p:extLst>
      <p:ext uri="{BB962C8B-B14F-4D97-AF65-F5344CB8AC3E}">
        <p14:creationId xmlns:p14="http://schemas.microsoft.com/office/powerpoint/2010/main" val="156417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F0A6-2AEA-4EFE-BC46-ECACFE9999EE}"/>
              </a:ext>
            </a:extLst>
          </p:cNvPr>
          <p:cNvSpPr>
            <a:spLocks noGrp="1"/>
          </p:cNvSpPr>
          <p:nvPr>
            <p:ph type="title"/>
          </p:nvPr>
        </p:nvSpPr>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Balance and muscle strength exercises</a:t>
            </a:r>
            <a:endParaRPr lang="en-gb" sz="3200" b="1" dirty="0"/>
          </a:p>
        </p:txBody>
      </p:sp>
      <p:sp>
        <p:nvSpPr>
          <p:cNvPr id="3" name="Content Placeholder 2">
            <a:extLst>
              <a:ext uri="{FF2B5EF4-FFF2-40B4-BE49-F238E27FC236}">
                <a16:creationId xmlns:a16="http://schemas.microsoft.com/office/drawing/2014/main" id="{4442953C-8171-467D-B85F-2CC488C1463B}"/>
              </a:ext>
            </a:extLst>
          </p:cNvPr>
          <p:cNvSpPr>
            <a:spLocks noGrp="1"/>
          </p:cNvSpPr>
          <p:nvPr>
            <p:ph idx="1"/>
          </p:nvPr>
        </p:nvSpPr>
        <p:spPr/>
        <p:txBody>
          <a:bodyPr/>
          <a:lstStyle/>
          <a:p>
            <a:pPr marL="0" lvl="0" indent="0" algn="l" defTabSz="342900" rtl="0" fontAlgn="base">
              <a:lnSpc>
                <a:spcPct val="100000"/>
              </a:lnSpc>
              <a:spcBef>
                <a:spcPts val="600"/>
              </a:spcBef>
              <a:spcAft>
                <a:spcPct val="0"/>
              </a:spcAft>
              <a:buClrTx/>
              <a:buNone/>
            </a:pPr>
            <a:r>
              <a:rPr lang="en-gb" sz="1800" b="0" i="0" u="none" baseline="0" dirty="0">
                <a:solidFill>
                  <a:schemeClr val="accent2"/>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Physical activity</a:t>
            </a:r>
            <a:r>
              <a:rPr lang="en-gb" sz="1800" b="0" i="0" u="none" baseline="0" dirty="0">
                <a:solidFill>
                  <a:schemeClr val="accent2"/>
                </a:solidFill>
                <a:latin typeface="+mj-lt"/>
                <a:cs typeface="Arial" panose="020B0604020202020204" pitchFamily="34" charset="0"/>
              </a:rPr>
              <a:t>, </a:t>
            </a:r>
            <a:r>
              <a:rPr lang="en-gb" sz="1800" b="0" i="0" u="none" baseline="0" dirty="0">
                <a:latin typeface="+mj-lt"/>
                <a:cs typeface="Arial" panose="020B0604020202020204" pitchFamily="34" charset="0"/>
              </a:rPr>
              <a:t>UKK Institute</a:t>
            </a:r>
          </a:p>
          <a:p>
            <a:pPr defTabSz="342900" fontAlgn="base">
              <a:lnSpc>
                <a:spcPct val="100000"/>
              </a:lnSpc>
              <a:spcBef>
                <a:spcPts val="600"/>
              </a:spcBef>
              <a:spcAft>
                <a:spcPct val="0"/>
              </a:spcAft>
              <a:buClrTx/>
            </a:pPr>
            <a:r>
              <a:rPr lang="en-gb" sz="1800" b="0" i="0" u="none" baseline="0" dirty="0">
                <a:solidFill>
                  <a:schemeClr val="accent2"/>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How do you start moving? </a:t>
            </a:r>
            <a:r>
              <a:rPr lang="en-gb" sz="1800" b="0" i="0" u="none" baseline="0" dirty="0">
                <a:solidFill>
                  <a:schemeClr val="accent2"/>
                </a:solidFill>
                <a:latin typeface="+mj-lt"/>
                <a:cs typeface="Arial" panose="020B0604020202020204" pitchFamily="34" charset="0"/>
              </a:rPr>
              <a:t>– </a:t>
            </a:r>
            <a:r>
              <a:rPr lang="en-gb" sz="1800" b="0" i="0" u="none" baseline="0" dirty="0">
                <a:latin typeface="+mj-lt"/>
                <a:cs typeface="Arial" panose="020B0604020202020204" pitchFamily="34" charset="0"/>
              </a:rPr>
              <a:t>tips for reflecting on your physical activity</a:t>
            </a:r>
          </a:p>
          <a:p>
            <a:pPr defTabSz="342900" fontAlgn="base">
              <a:lnSpc>
                <a:spcPct val="100000"/>
              </a:lnSpc>
              <a:spcBef>
                <a:spcPts val="600"/>
              </a:spcBef>
              <a:spcAft>
                <a:spcPct val="0"/>
              </a:spcAft>
              <a:buClrTx/>
            </a:pPr>
            <a:r>
              <a:rPr lang="en-gb" sz="1800" b="0" i="0" u="none" baseline="0" dirty="0">
                <a:solidFill>
                  <a:schemeClr val="accent2"/>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Muscle strength and motion control exercises </a:t>
            </a:r>
            <a:endParaRPr lang="en-gb" altLang="fi-FI" sz="1800" dirty="0">
              <a:solidFill>
                <a:schemeClr val="accent2"/>
              </a:solidFill>
              <a:latin typeface="+mj-lt"/>
              <a:cs typeface="Arial" panose="020B0604020202020204" pitchFamily="34" charset="0"/>
            </a:endParaRPr>
          </a:p>
          <a:p>
            <a:pPr defTabSz="342900" fontAlgn="base">
              <a:lnSpc>
                <a:spcPct val="100000"/>
              </a:lnSpc>
              <a:spcBef>
                <a:spcPts val="600"/>
              </a:spcBef>
              <a:spcAft>
                <a:spcPct val="0"/>
              </a:spcAft>
              <a:buClrTx/>
            </a:pPr>
            <a:r>
              <a:rPr lang="en-gb" sz="1800" b="0" i="0" u="none" baseline="0" dirty="0">
                <a:solidFill>
                  <a:schemeClr val="accent2"/>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Muscle strength and balance exercises</a:t>
            </a:r>
            <a:endParaRPr lang="en-gb" altLang="fi-FI" sz="1800" dirty="0">
              <a:solidFill>
                <a:schemeClr val="accent2"/>
              </a:solidFill>
              <a:latin typeface="+mj-lt"/>
              <a:cs typeface="Arial" panose="020B0604020202020204" pitchFamily="34" charset="0"/>
            </a:endParaRPr>
          </a:p>
          <a:p>
            <a:pPr marL="0" lvl="0" indent="0" algn="l" defTabSz="342900" rtl="0" eaLnBrk="0" fontAlgn="base" hangingPunct="0">
              <a:lnSpc>
                <a:spcPct val="100000"/>
              </a:lnSpc>
              <a:spcBef>
                <a:spcPct val="20000"/>
              </a:spcBef>
              <a:spcAft>
                <a:spcPct val="0"/>
              </a:spcAft>
              <a:buClrTx/>
              <a:buNone/>
            </a:pPr>
            <a:endParaRPr lang="en-gb" sz="1800" b="0" i="0" u="none" baseline="0" dirty="0">
              <a:solidFill>
                <a:srgbClr val="000000"/>
              </a:solidFill>
              <a:latin typeface="+mj-lt"/>
              <a:cs typeface="Arial"/>
            </a:endParaRPr>
          </a:p>
          <a:p>
            <a:pPr marL="0" lvl="0" indent="0" algn="l" defTabSz="342900" rtl="0" eaLnBrk="0" fontAlgn="base" hangingPunct="0">
              <a:lnSpc>
                <a:spcPct val="100000"/>
              </a:lnSpc>
              <a:spcBef>
                <a:spcPct val="20000"/>
              </a:spcBef>
              <a:spcAft>
                <a:spcPct val="0"/>
              </a:spcAft>
              <a:buClrTx/>
              <a:buNone/>
            </a:pPr>
            <a:r>
              <a:rPr lang="en-gb" sz="1800" b="0" i="0" u="none" baseline="0" dirty="0">
                <a:latin typeface="+mj-lt"/>
                <a:cs typeface="Arial"/>
              </a:rPr>
              <a:t>Muscle streng</a:t>
            </a:r>
            <a:r>
              <a:rPr lang="en-GB" sz="1800" b="0" i="0" u="none" baseline="0" dirty="0">
                <a:latin typeface="+mj-lt"/>
                <a:cs typeface="Arial"/>
              </a:rPr>
              <a:t>th</a:t>
            </a:r>
            <a:r>
              <a:rPr lang="en-gb" sz="1800" b="0" i="0" u="none" baseline="0" dirty="0">
                <a:latin typeface="+mj-lt"/>
                <a:cs typeface="Arial"/>
              </a:rPr>
              <a:t> exercises, Terveyskirjasto</a:t>
            </a:r>
            <a:endParaRPr lang="en-gb" sz="1800" b="0" i="0" u="none" baseline="0" dirty="0">
              <a:solidFill>
                <a:schemeClr val="accent2"/>
              </a:solidFill>
              <a:latin typeface="+mj-lt"/>
              <a:cs typeface="Arial"/>
            </a:endParaRPr>
          </a:p>
          <a:p>
            <a:pPr defTabSz="342900" eaLnBrk="0" fontAlgn="base" hangingPunct="0">
              <a:lnSpc>
                <a:spcPct val="100000"/>
              </a:lnSpc>
              <a:spcBef>
                <a:spcPct val="20000"/>
              </a:spcBef>
              <a:spcAft>
                <a:spcPct val="0"/>
              </a:spcAft>
              <a:buClrTx/>
            </a:pPr>
            <a:r>
              <a:rPr lang="en-gb" sz="1800" b="0" i="0" u="none" baseline="0" dirty="0">
                <a:solidFill>
                  <a:schemeClr val="accent2"/>
                </a:solidFill>
                <a:latin typeface="+mj-lt"/>
                <a:cs typeface="Arial"/>
                <a:hlinkClick r:id="rId6">
                  <a:extLst>
                    <a:ext uri="{A12FA001-AC4F-418D-AE19-62706E023703}">
                      <ahyp:hlinkClr xmlns:ahyp="http://schemas.microsoft.com/office/drawing/2018/hyperlinkcolor" val="tx"/>
                    </a:ext>
                  </a:extLst>
                </a:hlinkClick>
              </a:rPr>
              <a:t>Muscle strength exercises – instructions for middle-aged and older people</a:t>
            </a:r>
            <a:r>
              <a:rPr lang="en-gb" sz="1800" b="0" i="0" u="none" baseline="0" dirty="0">
                <a:solidFill>
                  <a:schemeClr val="accent2"/>
                </a:solidFill>
                <a:latin typeface="+mj-lt"/>
                <a:cs typeface="Arial"/>
              </a:rPr>
              <a:t> </a:t>
            </a:r>
          </a:p>
          <a:p>
            <a:pPr marL="0" indent="0" defTabSz="342900" eaLnBrk="0" fontAlgn="base" hangingPunct="0">
              <a:lnSpc>
                <a:spcPct val="100000"/>
              </a:lnSpc>
              <a:spcBef>
                <a:spcPct val="20000"/>
              </a:spcBef>
              <a:spcAft>
                <a:spcPct val="0"/>
              </a:spcAft>
              <a:buClrTx/>
              <a:buNone/>
            </a:pPr>
            <a:r>
              <a:rPr lang="en-gb" sz="1800" b="0" i="0" u="none" baseline="0" dirty="0">
                <a:latin typeface="+mj-lt"/>
                <a:cs typeface="Arial" panose="020B0604020202020204" pitchFamily="34" charset="0"/>
              </a:rPr>
              <a:t>Exercise instructions, equipment, forms of exercise, The Finnish Association for the Welfare of Old People</a:t>
            </a:r>
            <a:endParaRPr lang="en-gb" sz="1800" dirty="0">
              <a:solidFill>
                <a:schemeClr val="accent2"/>
              </a:solidFill>
              <a:latin typeface="+mj-lt"/>
              <a:cs typeface="Arial"/>
            </a:endParaRPr>
          </a:p>
          <a:p>
            <a:pPr defTabSz="342900" fontAlgn="base">
              <a:lnSpc>
                <a:spcPct val="100000"/>
              </a:lnSpc>
              <a:spcBef>
                <a:spcPct val="20000"/>
              </a:spcBef>
              <a:spcAft>
                <a:spcPct val="0"/>
              </a:spcAft>
              <a:buClrTx/>
            </a:pPr>
            <a:r>
              <a:rPr lang="en-gb" sz="1800" dirty="0">
                <a:solidFill>
                  <a:schemeClr val="accent2"/>
                </a:solidFill>
                <a:latin typeface="+mj-lt"/>
                <a:cs typeface="Arial" panose="020B0604020202020204" pitchFamily="34" charset="0"/>
                <a:hlinkClick r:id="rId7">
                  <a:extLst>
                    <a:ext uri="{A12FA001-AC4F-418D-AE19-62706E023703}">
                      <ahyp:hlinkClr xmlns:ahyp="http://schemas.microsoft.com/office/drawing/2018/hyperlinkcolor" val="tx"/>
                    </a:ext>
                  </a:extLst>
                </a:hlinkClick>
              </a:rPr>
              <a:t>D</a:t>
            </a:r>
            <a:r>
              <a:rPr lang="en-gb" sz="1800" b="0" i="0" u="none" baseline="0" dirty="0">
                <a:solidFill>
                  <a:schemeClr val="accent2"/>
                </a:solidFill>
                <a:latin typeface="+mj-lt"/>
                <a:cs typeface="Arial" panose="020B0604020202020204" pitchFamily="34" charset="0"/>
                <a:hlinkClick r:id="rId7">
                  <a:extLst>
                    <a:ext uri="{A12FA001-AC4F-418D-AE19-62706E023703}">
                      <ahyp:hlinkClr xmlns:ahyp="http://schemas.microsoft.com/office/drawing/2018/hyperlinkcolor" val="tx"/>
                    </a:ext>
                  </a:extLst>
                </a:hlinkClick>
              </a:rPr>
              <a:t>atabase of group and recreational activities </a:t>
            </a:r>
            <a:endParaRPr lang="en-gb" sz="1800" b="0" i="0" u="none" baseline="0" dirty="0">
              <a:solidFill>
                <a:schemeClr val="accent2"/>
              </a:solidFill>
              <a:latin typeface="+mj-lt"/>
              <a:cs typeface="Arial" panose="020B0604020202020204" pitchFamily="34" charset="0"/>
            </a:endParaRPr>
          </a:p>
          <a:p>
            <a:pPr defTabSz="342900" fontAlgn="base">
              <a:lnSpc>
                <a:spcPct val="100000"/>
              </a:lnSpc>
              <a:spcBef>
                <a:spcPct val="20000"/>
              </a:spcBef>
              <a:spcAft>
                <a:spcPct val="0"/>
              </a:spcAft>
              <a:buClrTx/>
            </a:pPr>
            <a:endParaRPr lang="en-GB" sz="1800" dirty="0">
              <a:latin typeface="+mj-lt"/>
              <a:cs typeface="Arial" panose="020B0604020202020204" pitchFamily="34" charset="0"/>
            </a:endParaRPr>
          </a:p>
          <a:p>
            <a:pPr marL="0" indent="0" defTabSz="342900" fontAlgn="base">
              <a:lnSpc>
                <a:spcPct val="100000"/>
              </a:lnSpc>
              <a:spcBef>
                <a:spcPct val="20000"/>
              </a:spcBef>
              <a:spcAft>
                <a:spcPct val="0"/>
              </a:spcAft>
              <a:buClrTx/>
              <a:buNone/>
            </a:pPr>
            <a:r>
              <a:rPr lang="en-GB" sz="1800" b="0" i="0" u="none" baseline="0" dirty="0">
                <a:latin typeface="+mj-lt"/>
                <a:cs typeface="Arial" panose="020B0604020202020204" pitchFamily="34" charset="0"/>
              </a:rPr>
              <a:t>Home exercise programme, Age Institute</a:t>
            </a:r>
            <a:endParaRPr lang="en-gb" sz="1800" b="0" i="0" u="none" baseline="0" dirty="0">
              <a:latin typeface="+mj-lt"/>
              <a:cs typeface="Arial" panose="020B0604020202020204" pitchFamily="34" charset="0"/>
            </a:endParaRPr>
          </a:p>
          <a:p>
            <a:pPr defTabSz="342900" fontAlgn="base">
              <a:lnSpc>
                <a:spcPct val="100000"/>
              </a:lnSpc>
              <a:spcBef>
                <a:spcPct val="20000"/>
              </a:spcBef>
              <a:spcAft>
                <a:spcPct val="0"/>
              </a:spcAft>
              <a:buClrTx/>
            </a:pPr>
            <a:r>
              <a:rPr lang="en-gb" sz="1800" b="0" i="0" u="none" baseline="0" dirty="0">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a:t>
            </a:r>
            <a:r>
              <a:rPr lang="en-gb" sz="1800" b="0" i="0" u="none" baseline="0" dirty="0" err="1">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Kävely</a:t>
            </a:r>
            <a:r>
              <a:rPr lang="en-gb" sz="1800" b="0" i="0" u="none" baseline="0" dirty="0">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 </a:t>
            </a:r>
            <a:r>
              <a:rPr lang="en-gb" sz="1800" b="0" i="0" u="none" baseline="0" dirty="0" err="1">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kevyemmäksi</a:t>
            </a:r>
            <a:r>
              <a:rPr lang="en-gb" sz="1800" b="0" i="0" u="none" baseline="0" dirty="0">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 home exercise programme</a:t>
            </a:r>
            <a:endParaRPr lang="en-gb" sz="1800" b="0" i="0" u="none" baseline="0" dirty="0">
              <a:solidFill>
                <a:schemeClr val="accent2"/>
              </a:solidFill>
              <a:latin typeface="+mj-lt"/>
              <a:cs typeface="Arial" panose="020B0604020202020204" pitchFamily="34" charset="0"/>
            </a:endParaRPr>
          </a:p>
          <a:p>
            <a:pPr defTabSz="342900" fontAlgn="base">
              <a:lnSpc>
                <a:spcPct val="100000"/>
              </a:lnSpc>
              <a:spcBef>
                <a:spcPct val="20000"/>
              </a:spcBef>
              <a:spcAft>
                <a:spcPct val="0"/>
              </a:spcAft>
              <a:buClrTx/>
            </a:pPr>
            <a:r>
              <a:rPr lang="en-gb" sz="1800" dirty="0">
                <a:solidFill>
                  <a:schemeClr val="accent2"/>
                </a:solidFill>
                <a:latin typeface="+mj-lt"/>
                <a:cs typeface="Arial"/>
                <a:hlinkClick r:id="rId9">
                  <a:extLst>
                    <a:ext uri="{A12FA001-AC4F-418D-AE19-62706E023703}">
                      <ahyp:hlinkClr xmlns:ahyp="http://schemas.microsoft.com/office/drawing/2018/hyperlinkcolor" val="tx"/>
                    </a:ext>
                  </a:extLst>
                </a:hlinkClick>
              </a:rPr>
              <a:t>Strength and balance training </a:t>
            </a:r>
            <a:r>
              <a:rPr lang="en-gb" sz="1800" b="0" i="0" u="none" baseline="0" dirty="0">
                <a:latin typeface="+mj-lt"/>
                <a:cs typeface="Arial"/>
              </a:rPr>
              <a:t>(4 videos on YouTube, Strength in Old Age)</a:t>
            </a:r>
          </a:p>
        </p:txBody>
      </p:sp>
      <p:sp>
        <p:nvSpPr>
          <p:cNvPr id="4" name="Footer Placeholder 3">
            <a:extLst>
              <a:ext uri="{FF2B5EF4-FFF2-40B4-BE49-F238E27FC236}">
                <a16:creationId xmlns:a16="http://schemas.microsoft.com/office/drawing/2014/main" id="{9BD34630-54A8-4984-B635-6AF8444D8823}"/>
              </a:ext>
            </a:extLst>
          </p:cNvPr>
          <p:cNvSpPr>
            <a:spLocks noGrp="1"/>
          </p:cNvSpPr>
          <p:nvPr>
            <p:ph type="ftr" sz="quarter" idx="11"/>
          </p:nvPr>
        </p:nvSpPr>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C1D29ED3-D223-4189-8530-4370E1286B95}"/>
              </a:ext>
            </a:extLst>
          </p:cNvPr>
          <p:cNvSpPr>
            <a:spLocks noGrp="1"/>
          </p:cNvSpPr>
          <p:nvPr>
            <p:ph type="sldNum" sz="quarter" idx="12"/>
          </p:nvPr>
        </p:nvSpPr>
        <p:spPr/>
        <p:txBody>
          <a:bodyPr/>
          <a:lstStyle/>
          <a:p>
            <a:pPr algn="r" rtl="0"/>
            <a:fld id="{3EC19665-757B-4082-B394-D86A0A1D74C0}" type="slidenum">
              <a:rPr/>
              <a:t>9</a:t>
            </a:fld>
            <a:endParaRPr lang="en-gb"/>
          </a:p>
        </p:txBody>
      </p:sp>
    </p:spTree>
    <p:extLst>
      <p:ext uri="{BB962C8B-B14F-4D97-AF65-F5344CB8AC3E}">
        <p14:creationId xmlns:p14="http://schemas.microsoft.com/office/powerpoint/2010/main" val="3716460105"/>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2A30B0CBC4BD146A4417078D797F170" ma:contentTypeVersion="10" ma:contentTypeDescription="Skapa ett nytt dokument." ma:contentTypeScope="" ma:versionID="be23665dc3e0fefa864e8dcc7ba6bdcd">
  <xsd:schema xmlns:xsd="http://www.w3.org/2001/XMLSchema" xmlns:xs="http://www.w3.org/2001/XMLSchema" xmlns:p="http://schemas.microsoft.com/office/2006/metadata/properties" xmlns:ns2="c1f34a3f-8cef-4d58-91c0-b71399955b23" xmlns:ns3="672109ba-20b3-4268-a09c-ddb1ec7e71a1" targetNamespace="http://schemas.microsoft.com/office/2006/metadata/properties" ma:root="true" ma:fieldsID="bf2b6d37f73c2a03bf395a0a4a91e37a" ns2:_="" ns3:_="">
    <xsd:import namespace="c1f34a3f-8cef-4d58-91c0-b71399955b23"/>
    <xsd:import namespace="672109ba-20b3-4268-a09c-ddb1ec7e71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34a3f-8cef-4d58-91c0-b71399955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109ba-20b3-4268-a09c-ddb1ec7e71a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0bf0e6e-6d56-4639-9ab5-85b4cfd28b9a}" ma:internalName="TaxCatchAll" ma:showField="CatchAllData" ma:web="672109ba-20b3-4268-a09c-ddb1ec7e7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f34a3f-8cef-4d58-91c0-b71399955b23">
      <Terms xmlns="http://schemas.microsoft.com/office/infopath/2007/PartnerControls"/>
    </lcf76f155ced4ddcb4097134ff3c332f>
    <TaxCatchAll xmlns="672109ba-20b3-4268-a09c-ddb1ec7e71a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3B150C-F652-4161-8CB4-A6F64BB15A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34a3f-8cef-4d58-91c0-b71399955b23"/>
    <ds:schemaRef ds:uri="672109ba-20b3-4268-a09c-ddb1ec7e7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A7421C-B73E-4C75-BD05-832EF9E3B958}">
  <ds:schemaRefs>
    <ds:schemaRef ds:uri="http://schemas.microsoft.com/office/2006/metadata/properties"/>
    <ds:schemaRef ds:uri="http://schemas.microsoft.com/office/infopath/2007/PartnerControls"/>
    <ds:schemaRef ds:uri="c1f34a3f-8cef-4d58-91c0-b71399955b23"/>
    <ds:schemaRef ds:uri="672109ba-20b3-4268-a09c-ddb1ec7e71a1"/>
  </ds:schemaRefs>
</ds:datastoreItem>
</file>

<file path=customXml/itemProps3.xml><?xml version="1.0" encoding="utf-8"?>
<ds:datastoreItem xmlns:ds="http://schemas.openxmlformats.org/officeDocument/2006/customXml" ds:itemID="{99B3F203-5BEA-491A-9AD0-4B9019BCCE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4164</TotalTime>
  <Words>2288</Words>
  <Application>Microsoft Office PowerPoint</Application>
  <PresentationFormat>Laajakuva</PresentationFormat>
  <Paragraphs>300</Paragraphs>
  <Slides>26</Slides>
  <Notes>12</Notes>
  <HiddenSlides>0</HiddenSlides>
  <MMClips>0</MMClips>
  <ScaleCrop>false</ScaleCrop>
  <HeadingPairs>
    <vt:vector size="4" baseType="variant">
      <vt:variant>
        <vt:lpstr>Teema</vt:lpstr>
      </vt:variant>
      <vt:variant>
        <vt:i4>1</vt:i4>
      </vt:variant>
      <vt:variant>
        <vt:lpstr>Dian otsikot</vt:lpstr>
      </vt:variant>
      <vt:variant>
        <vt:i4>26</vt:i4>
      </vt:variant>
    </vt:vector>
  </HeadingPairs>
  <TitlesOfParts>
    <vt:vector size="27" baseType="lpstr">
      <vt:lpstr>Frame</vt:lpstr>
      <vt:lpstr>Prevention of home and leisure accidents – further information and sources</vt:lpstr>
      <vt:lpstr>Accident prevention</vt:lpstr>
      <vt:lpstr>Calling for help in the event of an accident </vt:lpstr>
      <vt:lpstr>112 mobile app</vt:lpstr>
      <vt:lpstr>Injuries caused by slips and falls</vt:lpstr>
      <vt:lpstr>Measures to prevent falls </vt:lpstr>
      <vt:lpstr>Falling accident prevention</vt:lpstr>
      <vt:lpstr>Tiedä ja toimi cards</vt:lpstr>
      <vt:lpstr>Balance and muscle strength exercises</vt:lpstr>
      <vt:lpstr>Physical activity recommendations, videos</vt:lpstr>
      <vt:lpstr>PowerPoint-esitys</vt:lpstr>
      <vt:lpstr>Assistive everyday technology</vt:lpstr>
      <vt:lpstr>Checklists to ensure home safety</vt:lpstr>
      <vt:lpstr>Digital applications, campaign videos </vt:lpstr>
      <vt:lpstr>Use of accident  indicators at events, Sotkanet</vt:lpstr>
      <vt:lpstr>Terveytemme portal, e.g., the impact of different backgrounds on falls</vt:lpstr>
      <vt:lpstr>Nutrition</vt:lpstr>
      <vt:lpstr>Intoxicants and rushing management</vt:lpstr>
      <vt:lpstr>Water safety (in Finnish)</vt:lpstr>
      <vt:lpstr>Poisoning accidents</vt:lpstr>
      <vt:lpstr>Fire safety</vt:lpstr>
      <vt:lpstr>Memory disorders and accidents</vt:lpstr>
      <vt:lpstr>Main basis for the content of the training </vt:lpstr>
      <vt:lpstr>Other sources used in the coaching</vt:lpstr>
      <vt:lpstr>Other sources used in the coaching</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Koti- ja vapaa-ajan tapaturmien ehkäisy – Lisätietoa ja lähteet</dc:title>
  <dc:creator>Kopperi Eeva</dc:creator>
  <cp:lastModifiedBy>Karhunen Iida</cp:lastModifiedBy>
  <cp:revision>34</cp:revision>
  <dcterms:created xsi:type="dcterms:W3CDTF">2021-05-31T06:41:33Z</dcterms:created>
  <dcterms:modified xsi:type="dcterms:W3CDTF">2023-10-26T06:51:18Z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0x01010072A30B0CBC4BD146A4417078D797F170</vt:lpwstr>
  </property>
  <property fmtid="{D5CDD505-2E9C-101B-9397-08002B2CF9AE}" pid="3" name="MediaServiceImageTags">
    <vt:lpwstr/>
  </property>
</Properties>
</file>