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3"/>
  </p:notesMasterIdLst>
  <p:handoutMasterIdLst>
    <p:handoutMasterId r:id="rId24"/>
  </p:handoutMasterIdLst>
  <p:sldIdLst>
    <p:sldId id="256" r:id="rId5"/>
    <p:sldId id="260" r:id="rId6"/>
    <p:sldId id="257" r:id="rId7"/>
    <p:sldId id="258" r:id="rId8"/>
    <p:sldId id="261" r:id="rId9"/>
    <p:sldId id="288" r:id="rId10"/>
    <p:sldId id="282" r:id="rId11"/>
    <p:sldId id="428" r:id="rId12"/>
    <p:sldId id="429" r:id="rId13"/>
    <p:sldId id="279" r:id="rId14"/>
    <p:sldId id="280" r:id="rId15"/>
    <p:sldId id="281" r:id="rId16"/>
    <p:sldId id="283" r:id="rId17"/>
    <p:sldId id="284" r:id="rId18"/>
    <p:sldId id="285" r:id="rId19"/>
    <p:sldId id="287" r:id="rId20"/>
    <p:sldId id="289" r:id="rId21"/>
    <p:sldId id="27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287708-21A7-AE73-ECFE-EED5622181C5}" v="28" dt="2023-10-26T07:00:03.5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35" autoAdjust="0"/>
    <p:restoredTop sz="84841" autoAdjust="0"/>
  </p:normalViewPr>
  <p:slideViewPr>
    <p:cSldViewPr snapToGrid="0">
      <p:cViewPr varScale="1">
        <p:scale>
          <a:sx n="56" d="100"/>
          <a:sy n="56" d="100"/>
        </p:scale>
        <p:origin x="348" y="60"/>
      </p:cViewPr>
      <p:guideLst/>
    </p:cSldViewPr>
  </p:slideViewPr>
  <p:notesTextViewPr>
    <p:cViewPr>
      <p:scale>
        <a:sx n="1" d="1"/>
        <a:sy n="1" d="1"/>
      </p:scale>
      <p:origin x="0" y="0"/>
    </p:cViewPr>
  </p:notesTextViewPr>
  <p:notesViewPr>
    <p:cSldViewPr snapToGrid="0">
      <p:cViewPr varScale="1">
        <p:scale>
          <a:sx n="96" d="100"/>
          <a:sy n="96" d="100"/>
        </p:scale>
        <p:origin x="355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Ty&#246;kirja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rtl="0">
              <a:defRPr sz="1400" b="0" i="0" u="none" strike="noStrike" kern="1200" spc="0" baseline="0">
                <a:solidFill>
                  <a:schemeClr val="tx1">
                    <a:lumMod val="65000"/>
                    <a:lumOff val="35000"/>
                  </a:schemeClr>
                </a:solidFill>
                <a:latin typeface="+mn-lt"/>
                <a:ea typeface="+mn-ea"/>
                <a:cs typeface="+mn-cs"/>
              </a:defRPr>
            </a:pPr>
            <a:r>
              <a:rPr lang="en-gb" b="0" i="0" u="none" baseline="0"/>
              <a:t>Residential building fires</a:t>
            </a:r>
          </a:p>
        </c:rich>
      </c:tx>
      <c:overlay val="0"/>
      <c:spPr>
        <a:noFill/>
        <a:ln>
          <a:noFill/>
        </a:ln>
        <a:effectLst/>
      </c:spPr>
      <c:txPr>
        <a:bodyPr rot="0" spcFirstLastPara="1" vertOverflow="ellipsis" vert="horz" wrap="square" anchor="ctr" anchorCtr="1"/>
        <a:lstStyle/>
        <a:p>
          <a:pPr rtl="0">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Taul1!$A$5</c:f>
              <c:strCache>
                <c:ptCount val="1"/>
                <c:pt idx="0">
                  <c:v>Asuinrakennus</c:v>
                </c:pt>
              </c:strCache>
            </c:strRef>
          </c:tx>
          <c:spPr>
            <a:solidFill>
              <a:schemeClr val="accent1"/>
            </a:solidFill>
            <a:ln>
              <a:noFill/>
            </a:ln>
            <a:effectLst/>
          </c:spPr>
          <c:invertIfNegative val="0"/>
          <c:cat>
            <c:numRef>
              <c:f>Taul1!$B$4:$G$4</c:f>
              <c:numCache>
                <c:formatCode>General</c:formatCode>
                <c:ptCount val="6"/>
                <c:pt idx="0">
                  <c:v>2016</c:v>
                </c:pt>
                <c:pt idx="1">
                  <c:v>2017</c:v>
                </c:pt>
                <c:pt idx="2">
                  <c:v>2018</c:v>
                </c:pt>
                <c:pt idx="3">
                  <c:v>2019</c:v>
                </c:pt>
                <c:pt idx="4">
                  <c:v>2020</c:v>
                </c:pt>
                <c:pt idx="5">
                  <c:v>2021</c:v>
                </c:pt>
              </c:numCache>
            </c:numRef>
          </c:cat>
          <c:val>
            <c:numRef>
              <c:f>Taul1!$B$5:$G$5</c:f>
              <c:numCache>
                <c:formatCode>General</c:formatCode>
                <c:ptCount val="6"/>
                <c:pt idx="0">
                  <c:v>2971</c:v>
                </c:pt>
                <c:pt idx="1">
                  <c:v>2921</c:v>
                </c:pt>
                <c:pt idx="2">
                  <c:v>2837</c:v>
                </c:pt>
                <c:pt idx="3">
                  <c:v>2798</c:v>
                </c:pt>
                <c:pt idx="4">
                  <c:v>2700</c:v>
                </c:pt>
                <c:pt idx="5">
                  <c:v>2923</c:v>
                </c:pt>
              </c:numCache>
            </c:numRef>
          </c:val>
          <c:extLst>
            <c:ext xmlns:c16="http://schemas.microsoft.com/office/drawing/2014/chart" uri="{C3380CC4-5D6E-409C-BE32-E72D297353CC}">
              <c16:uniqueId val="{00000000-8B02-4E3C-9D96-D31195FDA41C}"/>
            </c:ext>
          </c:extLst>
        </c:ser>
        <c:dLbls>
          <c:showLegendKey val="0"/>
          <c:showVal val="0"/>
          <c:showCatName val="0"/>
          <c:showSerName val="0"/>
          <c:showPercent val="0"/>
          <c:showBubbleSize val="0"/>
        </c:dLbls>
        <c:gapWidth val="219"/>
        <c:overlap val="-27"/>
        <c:axId val="441880248"/>
        <c:axId val="441877952"/>
      </c:barChart>
      <c:catAx>
        <c:axId val="44188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fi-FI"/>
          </a:p>
        </c:txPr>
        <c:crossAx val="441877952"/>
        <c:crosses val="autoZero"/>
        <c:auto val="1"/>
        <c:lblAlgn val="ctr"/>
        <c:lblOffset val="100"/>
        <c:noMultiLvlLbl val="0"/>
      </c:catAx>
      <c:valAx>
        <c:axId val="4418779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fi-FI"/>
          </a:p>
        </c:txPr>
        <c:crossAx val="44188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090134046910713E-2"/>
          <c:y val="8.8651697288765263E-2"/>
          <c:w val="0.90849737532808394"/>
          <c:h val="0.66998656417947755"/>
        </c:manualLayout>
      </c:layout>
      <c:barChart>
        <c:barDir val="col"/>
        <c:grouping val="clustered"/>
        <c:varyColors val="0"/>
        <c:ser>
          <c:idx val="0"/>
          <c:order val="0"/>
          <c:tx>
            <c:strRef>
              <c:f>Taul1!$B$1</c:f>
              <c:strCache>
                <c:ptCount val="1"/>
                <c:pt idx="0">
                  <c:v>Miehet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rtl="0">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Taul1!$A$2:$A$10</c:f>
              <c:numCache>
                <c:formatCode>General</c:formatCode>
                <c:ptCount val="9"/>
                <c:pt idx="0">
                  <c:v>2006</c:v>
                </c:pt>
                <c:pt idx="1">
                  <c:v>2010</c:v>
                </c:pt>
                <c:pt idx="2">
                  <c:v>2013</c:v>
                </c:pt>
                <c:pt idx="3">
                  <c:v>2016</c:v>
                </c:pt>
                <c:pt idx="4">
                  <c:v>2017</c:v>
                </c:pt>
                <c:pt idx="5">
                  <c:v>2018</c:v>
                </c:pt>
                <c:pt idx="6">
                  <c:v>2019</c:v>
                </c:pt>
                <c:pt idx="7">
                  <c:v>2020</c:v>
                </c:pt>
                <c:pt idx="8">
                  <c:v>2021</c:v>
                </c:pt>
              </c:numCache>
            </c:numRef>
          </c:cat>
          <c:val>
            <c:numRef>
              <c:f>Taul1!$B$2:$B$10</c:f>
              <c:numCache>
                <c:formatCode>General</c:formatCode>
                <c:ptCount val="9"/>
                <c:pt idx="0">
                  <c:v>90</c:v>
                </c:pt>
                <c:pt idx="1">
                  <c:v>53</c:v>
                </c:pt>
                <c:pt idx="2">
                  <c:v>43</c:v>
                </c:pt>
                <c:pt idx="3">
                  <c:v>59</c:v>
                </c:pt>
                <c:pt idx="4">
                  <c:v>44</c:v>
                </c:pt>
                <c:pt idx="5">
                  <c:v>38</c:v>
                </c:pt>
                <c:pt idx="6">
                  <c:v>34</c:v>
                </c:pt>
              </c:numCache>
            </c:numRef>
          </c:val>
          <c:extLst>
            <c:ext xmlns:c16="http://schemas.microsoft.com/office/drawing/2014/chart" uri="{C3380CC4-5D6E-409C-BE32-E72D297353CC}">
              <c16:uniqueId val="{00000000-5B22-4BDE-9DE5-9234BC5C9BC1}"/>
            </c:ext>
          </c:extLst>
        </c:ser>
        <c:ser>
          <c:idx val="1"/>
          <c:order val="1"/>
          <c:tx>
            <c:strRef>
              <c:f>Taul1!$C$1</c:f>
              <c:strCache>
                <c:ptCount val="1"/>
                <c:pt idx="0">
                  <c:v>Naiset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rtl="0">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Taul1!$A$2:$A$10</c:f>
              <c:numCache>
                <c:formatCode>General</c:formatCode>
                <c:ptCount val="9"/>
                <c:pt idx="0">
                  <c:v>2006</c:v>
                </c:pt>
                <c:pt idx="1">
                  <c:v>2010</c:v>
                </c:pt>
                <c:pt idx="2">
                  <c:v>2013</c:v>
                </c:pt>
                <c:pt idx="3">
                  <c:v>2016</c:v>
                </c:pt>
                <c:pt idx="4">
                  <c:v>2017</c:v>
                </c:pt>
                <c:pt idx="5">
                  <c:v>2018</c:v>
                </c:pt>
                <c:pt idx="6">
                  <c:v>2019</c:v>
                </c:pt>
                <c:pt idx="7">
                  <c:v>2020</c:v>
                </c:pt>
                <c:pt idx="8">
                  <c:v>2021</c:v>
                </c:pt>
              </c:numCache>
            </c:numRef>
          </c:cat>
          <c:val>
            <c:numRef>
              <c:f>Taul1!$C$2:$C$10</c:f>
              <c:numCache>
                <c:formatCode>General</c:formatCode>
                <c:ptCount val="9"/>
                <c:pt idx="0">
                  <c:v>30</c:v>
                </c:pt>
                <c:pt idx="1">
                  <c:v>27</c:v>
                </c:pt>
                <c:pt idx="2">
                  <c:v>15</c:v>
                </c:pt>
                <c:pt idx="3">
                  <c:v>23</c:v>
                </c:pt>
                <c:pt idx="4">
                  <c:v>17</c:v>
                </c:pt>
                <c:pt idx="5">
                  <c:v>13</c:v>
                </c:pt>
                <c:pt idx="6">
                  <c:v>15</c:v>
                </c:pt>
              </c:numCache>
            </c:numRef>
          </c:val>
          <c:extLst>
            <c:ext xmlns:c16="http://schemas.microsoft.com/office/drawing/2014/chart" uri="{C3380CC4-5D6E-409C-BE32-E72D297353CC}">
              <c16:uniqueId val="{00000001-5B22-4BDE-9DE5-9234BC5C9BC1}"/>
            </c:ext>
          </c:extLst>
        </c:ser>
        <c:ser>
          <c:idx val="2"/>
          <c:order val="2"/>
          <c:tx>
            <c:strRef>
              <c:f>Taul1!$D$1</c:f>
              <c:strCache>
                <c:ptCount val="1"/>
                <c:pt idx="0">
                  <c:v>Yhteensä</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rtl="0">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Taul1!$A$2:$A$10</c:f>
              <c:numCache>
                <c:formatCode>General</c:formatCode>
                <c:ptCount val="9"/>
                <c:pt idx="0">
                  <c:v>2006</c:v>
                </c:pt>
                <c:pt idx="1">
                  <c:v>2010</c:v>
                </c:pt>
                <c:pt idx="2">
                  <c:v>2013</c:v>
                </c:pt>
                <c:pt idx="3">
                  <c:v>2016</c:v>
                </c:pt>
                <c:pt idx="4">
                  <c:v>2017</c:v>
                </c:pt>
                <c:pt idx="5">
                  <c:v>2018</c:v>
                </c:pt>
                <c:pt idx="6">
                  <c:v>2019</c:v>
                </c:pt>
                <c:pt idx="7">
                  <c:v>2020</c:v>
                </c:pt>
                <c:pt idx="8">
                  <c:v>2021</c:v>
                </c:pt>
              </c:numCache>
            </c:numRef>
          </c:cat>
          <c:val>
            <c:numRef>
              <c:f>Taul1!$D$2:$D$10</c:f>
              <c:numCache>
                <c:formatCode>General</c:formatCode>
                <c:ptCount val="9"/>
                <c:pt idx="0">
                  <c:v>120</c:v>
                </c:pt>
                <c:pt idx="1">
                  <c:v>80</c:v>
                </c:pt>
                <c:pt idx="2">
                  <c:v>58</c:v>
                </c:pt>
                <c:pt idx="3">
                  <c:v>82</c:v>
                </c:pt>
                <c:pt idx="4">
                  <c:v>61</c:v>
                </c:pt>
                <c:pt idx="5">
                  <c:v>51</c:v>
                </c:pt>
                <c:pt idx="6">
                  <c:v>49</c:v>
                </c:pt>
                <c:pt idx="7">
                  <c:v>43</c:v>
                </c:pt>
                <c:pt idx="8">
                  <c:v>46</c:v>
                </c:pt>
              </c:numCache>
            </c:numRef>
          </c:val>
          <c:extLst>
            <c:ext xmlns:c16="http://schemas.microsoft.com/office/drawing/2014/chart" uri="{C3380CC4-5D6E-409C-BE32-E72D297353CC}">
              <c16:uniqueId val="{00000002-5B22-4BDE-9DE5-9234BC5C9BC1}"/>
            </c:ext>
          </c:extLst>
        </c:ser>
        <c:dLbls>
          <c:showLegendKey val="0"/>
          <c:showVal val="0"/>
          <c:showCatName val="0"/>
          <c:showSerName val="0"/>
          <c:showPercent val="0"/>
          <c:showBubbleSize val="0"/>
        </c:dLbls>
        <c:gapWidth val="219"/>
        <c:overlap val="-27"/>
        <c:axId val="1579588767"/>
        <c:axId val="1628602895"/>
      </c:barChart>
      <c:catAx>
        <c:axId val="15795887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rtl="0">
              <a:defRPr sz="1200" b="1" i="0" u="none" strike="noStrike" kern="1200" baseline="0">
                <a:solidFill>
                  <a:schemeClr val="tx1">
                    <a:lumMod val="65000"/>
                    <a:lumOff val="35000"/>
                  </a:schemeClr>
                </a:solidFill>
                <a:latin typeface="+mn-lt"/>
                <a:ea typeface="+mn-ea"/>
                <a:cs typeface="+mn-cs"/>
              </a:defRPr>
            </a:pPr>
            <a:endParaRPr lang="fi-FI"/>
          </a:p>
        </c:txPr>
        <c:crossAx val="1628602895"/>
        <c:crosses val="autoZero"/>
        <c:auto val="1"/>
        <c:lblAlgn val="ctr"/>
        <c:lblOffset val="100"/>
        <c:noMultiLvlLbl val="0"/>
      </c:catAx>
      <c:valAx>
        <c:axId val="16286028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fi-FI"/>
          </a:p>
        </c:txPr>
        <c:crossAx val="1579588767"/>
        <c:crosses val="autoZero"/>
        <c:crossBetween val="between"/>
      </c:valAx>
      <c:spPr>
        <a:noFill/>
        <a:ln>
          <a:noFill/>
        </a:ln>
        <a:effectLst/>
      </c:spPr>
    </c:plotArea>
    <c:legend>
      <c:legendPos val="b"/>
      <c:layout>
        <c:manualLayout>
          <c:xMode val="edge"/>
          <c:yMode val="edge"/>
          <c:x val="0.4913282482573445"/>
          <c:y val="4.6224865101871078E-2"/>
          <c:w val="0.443232269208025"/>
          <c:h val="0.1869319895438081"/>
        </c:manualLayout>
      </c:layout>
      <c:overlay val="0"/>
      <c:spPr>
        <a:noFill/>
        <a:ln>
          <a:noFill/>
        </a:ln>
        <a:effectLst/>
      </c:spPr>
      <c:txPr>
        <a:bodyPr rot="0" spcFirstLastPara="1" vertOverflow="ellipsis" vert="horz" wrap="square" anchor="ctr" anchorCtr="1"/>
        <a:lstStyle/>
        <a:p>
          <a:pPr rtl="0">
            <a:defRPr sz="1200" b="1"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fi-FI"/>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0.55521</cdr:x>
      <cdr:y>0.09911</cdr:y>
    </cdr:from>
    <cdr:to>
      <cdr:x>0.6532</cdr:x>
      <cdr:y>0.18287</cdr:y>
    </cdr:to>
    <cdr:sp macro="" textlink="">
      <cdr:nvSpPr>
        <cdr:cNvPr id="2" name="TextBox 1">
          <a:extLst xmlns:a="http://schemas.openxmlformats.org/drawingml/2006/main">
            <a:ext uri="{FF2B5EF4-FFF2-40B4-BE49-F238E27FC236}">
              <a16:creationId xmlns:a16="http://schemas.microsoft.com/office/drawing/2014/main" id="{9003B433-5003-2461-FB54-C298F4B5DD7B}"/>
            </a:ext>
          </a:extLst>
        </cdr:cNvPr>
        <cdr:cNvSpPr txBox="1"/>
      </cdr:nvSpPr>
      <cdr:spPr>
        <a:xfrm xmlns:a="http://schemas.openxmlformats.org/drawingml/2006/main">
          <a:off x="3890760" y="380999"/>
          <a:ext cx="686701" cy="322006"/>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lstStyle xmlns:a="http://schemas.openxmlformats.org/drawingml/2006/main"/>
        <a:p xmlns:a="http://schemas.openxmlformats.org/drawingml/2006/main">
          <a:r>
            <a:rPr lang="fi-FI" sz="1200" dirty="0" err="1"/>
            <a:t>Men</a:t>
          </a:r>
          <a:endParaRPr lang="fi-FI" sz="1100" dirty="0"/>
        </a:p>
      </cdr:txBody>
    </cdr:sp>
  </cdr:relSizeAnchor>
  <cdr:relSizeAnchor xmlns:cdr="http://schemas.openxmlformats.org/drawingml/2006/chartDrawing">
    <cdr:from>
      <cdr:x>0.68157</cdr:x>
      <cdr:y>0.09911</cdr:y>
    </cdr:from>
    <cdr:to>
      <cdr:x>0.79321</cdr:x>
      <cdr:y>0.17583</cdr:y>
    </cdr:to>
    <cdr:sp macro="" textlink="">
      <cdr:nvSpPr>
        <cdr:cNvPr id="3" name="TextBox 2">
          <a:extLst xmlns:a="http://schemas.openxmlformats.org/drawingml/2006/main">
            <a:ext uri="{FF2B5EF4-FFF2-40B4-BE49-F238E27FC236}">
              <a16:creationId xmlns:a16="http://schemas.microsoft.com/office/drawing/2014/main" id="{3CEC6E30-408C-4DA2-0986-0105224744A6}"/>
            </a:ext>
          </a:extLst>
        </cdr:cNvPr>
        <cdr:cNvSpPr txBox="1"/>
      </cdr:nvSpPr>
      <cdr:spPr>
        <a:xfrm xmlns:a="http://schemas.openxmlformats.org/drawingml/2006/main">
          <a:off x="4776249" y="380999"/>
          <a:ext cx="782332" cy="294967"/>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lstStyle xmlns:a="http://schemas.openxmlformats.org/drawingml/2006/main"/>
        <a:p xmlns:a="http://schemas.openxmlformats.org/drawingml/2006/main">
          <a:r>
            <a:rPr lang="fi-FI" sz="1200" dirty="0" err="1"/>
            <a:t>Women</a:t>
          </a:r>
          <a:endParaRPr lang="fi-FI" sz="1100" dirty="0"/>
        </a:p>
      </cdr:txBody>
    </cdr:sp>
  </cdr:relSizeAnchor>
  <cdr:relSizeAnchor xmlns:cdr="http://schemas.openxmlformats.org/drawingml/2006/chartDrawing">
    <cdr:from>
      <cdr:x>0.80453</cdr:x>
      <cdr:y>0.10307</cdr:y>
    </cdr:from>
    <cdr:to>
      <cdr:x>0.90633</cdr:x>
      <cdr:y>0.17213</cdr:y>
    </cdr:to>
    <cdr:sp macro="" textlink="">
      <cdr:nvSpPr>
        <cdr:cNvPr id="4" name="TextBox 3">
          <a:extLst xmlns:a="http://schemas.openxmlformats.org/drawingml/2006/main">
            <a:ext uri="{FF2B5EF4-FFF2-40B4-BE49-F238E27FC236}">
              <a16:creationId xmlns:a16="http://schemas.microsoft.com/office/drawing/2014/main" id="{FA7C80EF-567D-8C62-5E18-A422A5442310}"/>
            </a:ext>
          </a:extLst>
        </cdr:cNvPr>
        <cdr:cNvSpPr txBox="1"/>
      </cdr:nvSpPr>
      <cdr:spPr>
        <a:xfrm xmlns:a="http://schemas.openxmlformats.org/drawingml/2006/main">
          <a:off x="5637891" y="396242"/>
          <a:ext cx="713387" cy="265471"/>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lstStyle xmlns:a="http://schemas.openxmlformats.org/drawingml/2006/main"/>
        <a:p xmlns:a="http://schemas.openxmlformats.org/drawingml/2006/main">
          <a:r>
            <a:rPr lang="fi-FI" sz="1200" dirty="0"/>
            <a:t>Total</a:t>
          </a:r>
          <a:endParaRPr lang="fi-FI"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0681282A-5AB6-00B9-2A14-6F6829B2F7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a:extLst>
              <a:ext uri="{FF2B5EF4-FFF2-40B4-BE49-F238E27FC236}">
                <a16:creationId xmlns:a16="http://schemas.microsoft.com/office/drawing/2014/main" id="{B002F72B-4323-26A1-E40E-4D8CC0B4DC3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AC2383-236C-4E7A-BED2-03594A9097F0}" type="datetimeFigureOut">
              <a:rPr lang="fi-FI" smtClean="0"/>
              <a:t>25.10.2023</a:t>
            </a:fld>
            <a:endParaRPr lang="fi-FI"/>
          </a:p>
        </p:txBody>
      </p:sp>
      <p:sp>
        <p:nvSpPr>
          <p:cNvPr id="4" name="Alatunnisteen paikkamerkki 3">
            <a:extLst>
              <a:ext uri="{FF2B5EF4-FFF2-40B4-BE49-F238E27FC236}">
                <a16:creationId xmlns:a16="http://schemas.microsoft.com/office/drawing/2014/main" id="{C5D0A1AE-26DD-0A7A-63DD-0A59580AE8A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a:extLst>
              <a:ext uri="{FF2B5EF4-FFF2-40B4-BE49-F238E27FC236}">
                <a16:creationId xmlns:a16="http://schemas.microsoft.com/office/drawing/2014/main" id="{9EEA76F3-0339-D381-C377-CD4AD49240E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7ECF86A-EF98-4609-ACAE-4BAB5CBAFFA2}" type="slidenum">
              <a:rPr lang="fi-FI" smtClean="0"/>
              <a:t>‹#›</a:t>
            </a:fld>
            <a:endParaRPr lang="fi-FI"/>
          </a:p>
        </p:txBody>
      </p:sp>
    </p:spTree>
    <p:extLst>
      <p:ext uri="{BB962C8B-B14F-4D97-AF65-F5344CB8AC3E}">
        <p14:creationId xmlns:p14="http://schemas.microsoft.com/office/powerpoint/2010/main" val="35216033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21EC5E-7DB5-4701-8890-6275D00C02ED}" type="datetimeFigureOut">
              <a:rPr lang="fi-FI" smtClean="0"/>
              <a:t>25.10.2023</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1A82C8-DEDA-48E8-82F7-F4C47CCF1681}" type="slidenum">
              <a:rPr lang="fi-FI" smtClean="0"/>
              <a:t>‹#›</a:t>
            </a:fld>
            <a:endParaRPr lang="fi-FI"/>
          </a:p>
        </p:txBody>
      </p:sp>
    </p:spTree>
    <p:extLst>
      <p:ext uri="{BB962C8B-B14F-4D97-AF65-F5344CB8AC3E}">
        <p14:creationId xmlns:p14="http://schemas.microsoft.com/office/powerpoint/2010/main" val="1012590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lnSpc>
                <a:spcPct val="120000"/>
              </a:lnSpc>
            </a:pPr>
            <a:r>
              <a:rPr lang="en-gb" b="0" i="0" u="none" baseline="0" dirty="0"/>
              <a:t>In 2021, rescue services were called to </a:t>
            </a:r>
            <a:br>
              <a:rPr lang="en-gb" dirty="0"/>
            </a:br>
            <a:r>
              <a:rPr lang="en-gb" b="0" i="0" u="none" baseline="0" dirty="0"/>
              <a:t>5,213 </a:t>
            </a:r>
            <a:r>
              <a:rPr lang="en-gb" b="0" i="0" u="none" baseline="0" dirty="0">
                <a:solidFill>
                  <a:srgbClr val="00B0F0"/>
                </a:solidFill>
              </a:rPr>
              <a:t>building</a:t>
            </a:r>
            <a:r>
              <a:rPr lang="en-gb" b="0" i="0" u="none" baseline="0" dirty="0"/>
              <a:t> fires. Around 2,923 of them were </a:t>
            </a:r>
            <a:r>
              <a:rPr lang="en-gb" b="0" i="0" u="none" baseline="0" dirty="0">
                <a:solidFill>
                  <a:srgbClr val="00B0F0"/>
                </a:solidFill>
              </a:rPr>
              <a:t>residential</a:t>
            </a:r>
            <a:r>
              <a:rPr lang="en-gb" b="0" i="0" u="none" baseline="0" dirty="0"/>
              <a:t> fires.</a:t>
            </a:r>
          </a:p>
          <a:p>
            <a:endParaRPr lang="en-gb" dirty="0"/>
          </a:p>
          <a:p>
            <a:pPr algn="l" rtl="0"/>
            <a:r>
              <a:rPr lang="en-gb" b="0" i="0" u="none" baseline="0" dirty="0"/>
              <a:t>Leaving the cooker unattended – </a:t>
            </a:r>
            <a:r>
              <a:rPr lang="en-gb" sz="1200" b="0" i="0" u="none" kern="1200" baseline="0" dirty="0">
                <a:solidFill>
                  <a:srgbClr val="000000"/>
                </a:solidFill>
                <a:latin typeface="Arial" panose="020B0604020202020204" pitchFamily="34" charset="0"/>
                <a:ea typeface="ヒラギノ角ゴ Pro W3" pitchFamily="-60" charset="-128"/>
                <a:cs typeface="Arial" panose="020B0604020202020204" pitchFamily="34" charset="0"/>
              </a:rPr>
              <a:t>approximately three fires each day.</a:t>
            </a:r>
          </a:p>
          <a:p>
            <a:endParaRPr lang="en-gb" sz="1200" kern="1200" dirty="0">
              <a:solidFill>
                <a:srgbClr val="000000"/>
              </a:solidFill>
              <a:latin typeface="Arial" panose="020B0604020202020204" pitchFamily="34" charset="0"/>
              <a:ea typeface="ヒラギノ角ゴ Pro W3" pitchFamily="-60" charset="-128"/>
              <a:cs typeface="Arial" panose="020B0604020202020204" pitchFamily="34" charset="0"/>
            </a:endParaRPr>
          </a:p>
          <a:p>
            <a:pPr algn="l" rtl="0"/>
            <a:r>
              <a:rPr lang="en-gb" b="1" i="1" u="none" baseline="0" dirty="0"/>
              <a:t>Building fires by building type</a:t>
            </a:r>
          </a:p>
          <a:p>
            <a:pPr algn="l" rtl="0"/>
            <a:r>
              <a:rPr lang="en-gb" b="0" i="0" u="none" baseline="0" dirty="0"/>
              <a:t>			</a:t>
            </a:r>
            <a:r>
              <a:rPr lang="en-gb" b="1" i="0" u="none" baseline="0" dirty="0"/>
              <a:t>2016</a:t>
            </a:r>
            <a:r>
              <a:rPr lang="en-gb" b="0" i="0" u="none" baseline="0" dirty="0"/>
              <a:t>	</a:t>
            </a:r>
            <a:r>
              <a:rPr lang="en-gb" b="1" i="0" u="none" baseline="0" dirty="0"/>
              <a:t>2017</a:t>
            </a:r>
            <a:r>
              <a:rPr lang="en-gb" b="0" i="0" u="none" baseline="0" dirty="0"/>
              <a:t>	</a:t>
            </a:r>
            <a:r>
              <a:rPr lang="en-gb" b="1" i="0" u="none" baseline="0" dirty="0"/>
              <a:t>2018</a:t>
            </a:r>
            <a:r>
              <a:rPr lang="en-gb" b="0" i="0" u="none" baseline="0" dirty="0"/>
              <a:t>	</a:t>
            </a:r>
            <a:r>
              <a:rPr lang="en-gb" b="1" i="0" u="none" baseline="0" dirty="0"/>
              <a:t>2019</a:t>
            </a:r>
            <a:r>
              <a:rPr lang="en-gb" b="0" i="0" u="none" baseline="0" dirty="0"/>
              <a:t>	</a:t>
            </a:r>
            <a:r>
              <a:rPr lang="en-gb" b="1" i="0" u="none" baseline="0" dirty="0"/>
              <a:t>2020</a:t>
            </a:r>
            <a:r>
              <a:rPr lang="en-gb" b="0" i="0" u="none" baseline="0" dirty="0"/>
              <a:t>	</a:t>
            </a:r>
            <a:r>
              <a:rPr lang="en-gb" b="1" i="0" u="none" baseline="0" dirty="0"/>
              <a:t>2021</a:t>
            </a:r>
          </a:p>
          <a:p>
            <a:pPr algn="l" rtl="0"/>
            <a:r>
              <a:rPr lang="en-gb" b="0" i="0" u="none" baseline="0" dirty="0"/>
              <a:t>Residential building		2971	2921	2837	2798	2700	2923</a:t>
            </a:r>
          </a:p>
          <a:p>
            <a:pPr algn="l" rtl="0"/>
            <a:r>
              <a:rPr lang="en-gb" b="0" i="0" u="none" baseline="0" dirty="0"/>
              <a:t>Detached house		1399	1254	1289	1294	1106</a:t>
            </a:r>
          </a:p>
          <a:p>
            <a:pPr algn="l" rtl="0"/>
            <a:r>
              <a:rPr lang="en-gb" b="0" i="0" u="none" baseline="0" dirty="0"/>
              <a:t>Attached house		306	265	289	292	282</a:t>
            </a:r>
          </a:p>
          <a:p>
            <a:pPr algn="l" rtl="0"/>
            <a:r>
              <a:rPr lang="en-gb" b="0" i="0" u="none" baseline="0" dirty="0"/>
              <a:t>Block of flats			1266	1402	1259	1212	1194</a:t>
            </a:r>
          </a:p>
          <a:p>
            <a:endParaRPr lang="en-gb" dirty="0"/>
          </a:p>
        </p:txBody>
      </p:sp>
      <p:sp>
        <p:nvSpPr>
          <p:cNvPr id="4" name="Slide Number Placeholder 3"/>
          <p:cNvSpPr>
            <a:spLocks noGrp="1"/>
          </p:cNvSpPr>
          <p:nvPr>
            <p:ph type="sldNum" sz="quarter" idx="5"/>
          </p:nvPr>
        </p:nvSpPr>
        <p:spPr/>
        <p:txBody>
          <a:bodyPr/>
          <a:lstStyle/>
          <a:p>
            <a:pPr algn="l" rtl="0"/>
            <a:fld id="{F21A82C8-DEDA-48E8-82F7-F4C47CCF1681}" type="slidenum">
              <a:rPr/>
              <a:t>2</a:t>
            </a:fld>
            <a:endParaRPr lang="en-gb"/>
          </a:p>
        </p:txBody>
      </p:sp>
    </p:spTree>
    <p:extLst>
      <p:ext uri="{BB962C8B-B14F-4D97-AF65-F5344CB8AC3E}">
        <p14:creationId xmlns:p14="http://schemas.microsoft.com/office/powerpoint/2010/main" val="3913709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b="0" i="0" u="none" baseline="0"/>
              <a:t>A fire blanket is used to extinguish small fires, such as a coffee maker, a cooking pot or a television. A fire blanket can also be used to extinguish a fire on a person.</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b="0" i="0" u="none" baseline="0"/>
              <a:t>Replace a damaged fire blanket with a new one.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b="0" i="0" u="none" baseline="0"/>
              <a:t>Fire blankets start at €6.90 and are available in grocery stores.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b="0" i="0" u="none" baseline="0"/>
              <a:t>Remember to check and maintain your extinguishing equipment: </a:t>
            </a:r>
            <a:r>
              <a:rPr lang="en-gb" b="0" i="0" u="none" baseline="0">
                <a:effectLst/>
              </a:rPr>
              <a:t>a handheld extinguisher should be checked at least every two years. </a:t>
            </a:r>
            <a:r>
              <a:rPr lang="en-gb" b="1" i="0" u="none" baseline="0">
                <a:effectLst/>
              </a:rPr>
              <a:t>A fire extinguisher must be serviced after even the slightest use. More information: http://www.kodinturvaopas.fi/paloturvallisuus/sammutusvalineet-ja-alkusammutus/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gb" dirty="0"/>
          </a:p>
          <a:p>
            <a:pPr algn="l" rtl="0"/>
            <a:r>
              <a:rPr lang="en-gb" b="1" i="0" u="none" baseline="0"/>
              <a:t>Instructions for using a fire blanket: </a:t>
            </a:r>
          </a:p>
          <a:p>
            <a:endParaRPr lang="en-gb" altLang="fi-FI" b="1" dirty="0"/>
          </a:p>
          <a:p>
            <a:pPr marL="171450" indent="-171450" algn="l" rtl="0">
              <a:buFont typeface="Arial" panose="020B0604020202020204" pitchFamily="34" charset="0"/>
              <a:buChar char="•"/>
            </a:pPr>
            <a:r>
              <a:rPr lang="en-gb" b="0" i="0" u="none" baseline="0"/>
              <a:t>Hold </a:t>
            </a:r>
            <a:r>
              <a:rPr lang="en-gb"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the fire blanket at the corners. Keep the fire blanket between you and the fire, also protect your hands.</a:t>
            </a:r>
          </a:p>
          <a:p>
            <a:pPr marL="171450" indent="-171450" algn="l" rtl="0">
              <a:buFont typeface="Arial" panose="020B0604020202020204" pitchFamily="34" charset="0"/>
              <a:buChar char="•"/>
            </a:pPr>
            <a:r>
              <a:rPr lang="en-gb"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Lay the blanket gently over the burning object.</a:t>
            </a:r>
          </a:p>
          <a:p>
            <a:pPr marL="171450" indent="-171450" algn="l" rtl="0">
              <a:buFont typeface="Arial" panose="020B0604020202020204" pitchFamily="34" charset="0"/>
              <a:buChar char="•"/>
            </a:pPr>
            <a:r>
              <a:rPr lang="en-gb"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Make sure that the burning object is not exposed to the air. Used for </a:t>
            </a:r>
            <a:r>
              <a:rPr lang="en-gb" b="0" i="0" u="none" baseline="0"/>
              <a:t>extinguishing fires such as a coffee maker, a cooking pot or a television. A fire blanket can also be used to extinguish a fire on a person.</a:t>
            </a:r>
            <a:endParaRPr lang="en-gb" dirty="0"/>
          </a:p>
        </p:txBody>
      </p:sp>
      <p:sp>
        <p:nvSpPr>
          <p:cNvPr id="4" name="Slide Number Placeholder 3"/>
          <p:cNvSpPr>
            <a:spLocks noGrp="1"/>
          </p:cNvSpPr>
          <p:nvPr>
            <p:ph type="sldNum" sz="quarter" idx="5"/>
          </p:nvPr>
        </p:nvSpPr>
        <p:spPr/>
        <p:txBody>
          <a:bodyPr/>
          <a:lstStyle/>
          <a:p>
            <a:pPr algn="l" rtl="0"/>
            <a:fld id="{F21A82C8-DEDA-48E8-82F7-F4C47CCF1681}" type="slidenum">
              <a:rPr/>
              <a:t>14</a:t>
            </a:fld>
            <a:endParaRPr lang="en-gb"/>
          </a:p>
        </p:txBody>
      </p:sp>
    </p:spTree>
    <p:extLst>
      <p:ext uri="{BB962C8B-B14F-4D97-AF65-F5344CB8AC3E}">
        <p14:creationId xmlns:p14="http://schemas.microsoft.com/office/powerpoint/2010/main" val="1740788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anose="020B0604020202020204" pitchFamily="34" charset="0"/>
              <a:buChar char="•"/>
            </a:pPr>
            <a:r>
              <a:rPr lang="en-gb" sz="12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The door leading to the stairwell can be sealed with a wet towel, for example. </a:t>
            </a:r>
            <a:endParaRPr lang="en-gb" altLang="fi-FI" dirty="0"/>
          </a:p>
          <a:p>
            <a:endParaRPr lang="en-gb" dirty="0"/>
          </a:p>
        </p:txBody>
      </p:sp>
      <p:sp>
        <p:nvSpPr>
          <p:cNvPr id="4" name="Slide Number Placeholder 3"/>
          <p:cNvSpPr>
            <a:spLocks noGrp="1"/>
          </p:cNvSpPr>
          <p:nvPr>
            <p:ph type="sldNum" sz="quarter" idx="5"/>
          </p:nvPr>
        </p:nvSpPr>
        <p:spPr/>
        <p:txBody>
          <a:bodyPr/>
          <a:lstStyle/>
          <a:p>
            <a:pPr algn="l" rtl="0"/>
            <a:fld id="{F21A82C8-DEDA-48E8-82F7-F4C47CCF1681}" type="slidenum">
              <a:rPr/>
              <a:t>16</a:t>
            </a:fld>
            <a:endParaRPr lang="en-gb"/>
          </a:p>
        </p:txBody>
      </p:sp>
    </p:spTree>
    <p:extLst>
      <p:ext uri="{BB962C8B-B14F-4D97-AF65-F5344CB8AC3E}">
        <p14:creationId xmlns:p14="http://schemas.microsoft.com/office/powerpoint/2010/main" val="4033394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anose="020B0604020202020204" pitchFamily="34" charset="0"/>
              <a:buChar char="•"/>
            </a:pPr>
            <a:r>
              <a:rPr lang="en-gb" sz="12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The door leading to the stairwell can be sealed with a wet towel, for example. </a:t>
            </a:r>
            <a:endParaRPr lang="en-gb" altLang="fi-FI" dirty="0"/>
          </a:p>
          <a:p>
            <a:endParaRPr lang="en-gb" dirty="0"/>
          </a:p>
        </p:txBody>
      </p:sp>
      <p:sp>
        <p:nvSpPr>
          <p:cNvPr id="4" name="Slide Number Placeholder 3"/>
          <p:cNvSpPr>
            <a:spLocks noGrp="1"/>
          </p:cNvSpPr>
          <p:nvPr>
            <p:ph type="sldNum" sz="quarter" idx="5"/>
          </p:nvPr>
        </p:nvSpPr>
        <p:spPr/>
        <p:txBody>
          <a:bodyPr/>
          <a:lstStyle/>
          <a:p>
            <a:pPr algn="l" rtl="0"/>
            <a:fld id="{F21A82C8-DEDA-48E8-82F7-F4C47CCF1681}" type="slidenum">
              <a:rPr/>
              <a:t>17</a:t>
            </a:fld>
            <a:endParaRPr lang="en-gb"/>
          </a:p>
        </p:txBody>
      </p:sp>
    </p:spTree>
    <p:extLst>
      <p:ext uri="{BB962C8B-B14F-4D97-AF65-F5344CB8AC3E}">
        <p14:creationId xmlns:p14="http://schemas.microsoft.com/office/powerpoint/2010/main" val="3321360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b="0" i="0" u="none" baseline="0" dirty="0"/>
              <a:t>Fire death statistics from the Finnish Rescue Services’ Pocket Statistics published by Emergency Services Academy Finland.</a:t>
            </a:r>
          </a:p>
          <a:p>
            <a:pPr marL="171450" indent="-171450" algn="l" rtl="0">
              <a:buFont typeface="Arial" panose="020B0604020202020204" pitchFamily="34" charset="0"/>
              <a:buChar char="•"/>
            </a:pPr>
            <a:r>
              <a:rPr lang="en-gb" b="0" i="0" u="none" baseline="0" dirty="0"/>
              <a:t>Over the last ten years, the average number of fire deaths has fallen from around 100 to less than 60.</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b="0" i="0" u="none" baseline="0" dirty="0"/>
              <a:t>Older people make up 1/5 of the population, 2/5 of fire </a:t>
            </a:r>
            <a:r>
              <a:rPr lang="en-gb" b="0" i="0" u="none" baseline="0" dirty="0" err="1"/>
              <a:t>deaths</a:t>
            </a:r>
            <a:r>
              <a:rPr lang="en-gb" b="0" i="0" u="none" baseline="0" dirty="0" err="1">
                <a:latin typeface="Wingdings" panose="05000000000000000000" pitchFamily="2" charset="2"/>
                <a:ea typeface="Wingdings" panose="05000000000000000000" pitchFamily="2" charset="2"/>
                <a:cs typeface="Wingdings" panose="05000000000000000000" pitchFamily="2" charset="2"/>
                <a:sym typeface="Wingdings" panose="05000000000000000000" pitchFamily="2" charset="2"/>
              </a:rPr>
              <a:t>increased</a:t>
            </a:r>
            <a:r>
              <a:rPr lang="en-gb" b="0" i="0" u="none" baseline="0" dirty="0">
                <a:latin typeface="Wingdings" panose="05000000000000000000" pitchFamily="2" charset="2"/>
                <a:ea typeface="Wingdings" panose="05000000000000000000" pitchFamily="2" charset="2"/>
                <a:cs typeface="Wingdings" panose="05000000000000000000" pitchFamily="2" charset="2"/>
                <a:sym typeface="Wingdings" panose="05000000000000000000" pitchFamily="2" charset="2"/>
              </a:rPr>
              <a:t> risk of fire death</a:t>
            </a:r>
            <a:r>
              <a:rPr lang="en-gb" b="0" i="0" u="none" baseline="0" dirty="0"/>
              <a:t>. </a:t>
            </a:r>
          </a:p>
          <a:p>
            <a:pPr algn="l" rtl="0">
              <a:buFont typeface="Arial" panose="020B0604020202020204" pitchFamily="34" charset="0"/>
              <a:buChar char="•"/>
            </a:pPr>
            <a:endParaRPr lang="en-gb" altLang="fi-FI" dirty="0"/>
          </a:p>
          <a:p>
            <a:pPr algn="l" rtl="0">
              <a:buFont typeface="Arial" panose="020B0604020202020204" pitchFamily="34" charset="0"/>
              <a:buChar char="•"/>
            </a:pPr>
            <a:r>
              <a:rPr lang="en-gb" b="0" i="0" u="none" baseline="0" dirty="0"/>
              <a:t> Alcohol involved in at least half of the cases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b="0" i="0" u="none" baseline="0" dirty="0"/>
              <a:t>People who need special support for housing are a risk group</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b="0" i="0" u="none" kern="1200" baseline="0" dirty="0">
                <a:solidFill>
                  <a:schemeClr val="tx1"/>
                </a:solidFill>
                <a:effectLst/>
                <a:latin typeface="+mn-lt"/>
                <a:ea typeface="ヒラギノ角ゴ Pro W3" pitchFamily="-60" charset="-128"/>
                <a:cs typeface="ヒラギノ角ゴ Pro W3" pitchFamily="-60" charset="-128"/>
              </a:rPr>
              <a:t>The single largest age group of deaths is middle-aged men</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b="0" i="0" u="none" baseline="0" dirty="0"/>
              <a:t>People over 65 years of age are overrepresented in fire deaths</a:t>
            </a:r>
          </a:p>
          <a:p>
            <a:endParaRPr lang="en-gb" dirty="0"/>
          </a:p>
          <a:p>
            <a:r>
              <a:rPr lang="en-GB" dirty="0"/>
              <a:t>Men</a:t>
            </a:r>
          </a:p>
          <a:p>
            <a:r>
              <a:rPr lang="en-GB" dirty="0"/>
              <a:t>Women</a:t>
            </a:r>
          </a:p>
          <a:p>
            <a:r>
              <a:rPr lang="en-GB" dirty="0"/>
              <a:t>Total</a:t>
            </a:r>
            <a:endParaRPr lang="en-gb" dirty="0"/>
          </a:p>
        </p:txBody>
      </p:sp>
      <p:sp>
        <p:nvSpPr>
          <p:cNvPr id="4" name="Slide Number Placeholder 3"/>
          <p:cNvSpPr>
            <a:spLocks noGrp="1"/>
          </p:cNvSpPr>
          <p:nvPr>
            <p:ph type="sldNum" sz="quarter" idx="5"/>
          </p:nvPr>
        </p:nvSpPr>
        <p:spPr/>
        <p:txBody>
          <a:bodyPr/>
          <a:lstStyle/>
          <a:p>
            <a:pPr algn="l" rtl="0"/>
            <a:fld id="{F21A82C8-DEDA-48E8-82F7-F4C47CCF1681}" type="slidenum">
              <a:rPr/>
              <a:t>3</a:t>
            </a:fld>
            <a:endParaRPr lang="en-gb"/>
          </a:p>
        </p:txBody>
      </p:sp>
    </p:spTree>
    <p:extLst>
      <p:ext uri="{BB962C8B-B14F-4D97-AF65-F5344CB8AC3E}">
        <p14:creationId xmlns:p14="http://schemas.microsoft.com/office/powerpoint/2010/main" val="1752509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lgn="l" rtl="0"/>
            <a:fld id="{F21A82C8-DEDA-48E8-82F7-F4C47CCF1681}" type="slidenum">
              <a:rPr/>
              <a:t>4</a:t>
            </a:fld>
            <a:endParaRPr lang="en-gb"/>
          </a:p>
        </p:txBody>
      </p:sp>
    </p:spTree>
    <p:extLst>
      <p:ext uri="{BB962C8B-B14F-4D97-AF65-F5344CB8AC3E}">
        <p14:creationId xmlns:p14="http://schemas.microsoft.com/office/powerpoint/2010/main" val="1606531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4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The wisest thing to do is to install a smoke alarm on the ceiling of each bedroom and on exit routes.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4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Under the Act on Disability Services and Assistance, people with hearing loss have the right to receive a smoke alarm system at home free of charge. It includes a flashing light on the wall and a vibrating pillow under the pillow to wake the person at night to the alarm. It requires a medical specialist’s statement, which must be submitted to the disability services adviser.</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gb" altLang="fi-FI" sz="1400" baseline="30000" dirty="0">
              <a:highlight>
                <a:srgbClr val="FFFF00"/>
              </a:highlight>
              <a:latin typeface="Arial" panose="020B0604020202020204" pitchFamily="34" charset="0"/>
              <a:cs typeface="Arial" panose="020B0604020202020204" pitchFamily="34" charset="0"/>
            </a:endParaRP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b="0" i="0" u="none" baseline="30000">
                <a:highlight>
                  <a:srgbClr val="FFFF00"/>
                </a:highligh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The smoke alarm can be equipped with an extension cord and a battery box, which eliminates the need for climbing to change the battery.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gb" altLang="fi-FI" sz="1200" baseline="30000" dirty="0">
              <a:highlight>
                <a:srgbClr val="FFFF00"/>
              </a:highlight>
              <a:latin typeface="Arial" panose="020B0604020202020204" pitchFamily="34" charset="0"/>
              <a:cs typeface="Arial" panose="020B0604020202020204" pitchFamily="34" charset="0"/>
            </a:endParaRP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gb" altLang="fi-FI" sz="1200" baseline="30000" dirty="0">
              <a:highlight>
                <a:srgbClr val="FFFF00"/>
              </a:highlight>
              <a:latin typeface="Arial" panose="020B0604020202020204" pitchFamily="34" charset="0"/>
              <a:cs typeface="Arial" panose="020B0604020202020204" pitchFamily="34" charset="0"/>
            </a:endParaRPr>
          </a:p>
          <a:p>
            <a:pPr algn="l" rtl="0"/>
            <a:r>
              <a:rPr lang="en-gb" b="0" i="0" u="none" baseline="0">
                <a:solidFill>
                  <a:srgbClr val="28999D"/>
                </a:solidFill>
                <a:highlight>
                  <a:srgbClr val="FFFF00"/>
                </a:highlight>
              </a:rPr>
              <a:t>According to surveys</a:t>
            </a:r>
            <a:r>
              <a:rPr lang="en-gb" b="0" i="0" u="none" baseline="0">
                <a:highlight>
                  <a:srgbClr val="FFFF00"/>
                </a:highlight>
              </a:rPr>
              <a:t>, almost all Finnish homes have smoke alarms.</a:t>
            </a:r>
          </a:p>
          <a:p>
            <a:pPr algn="l" rtl="0"/>
            <a:r>
              <a:rPr lang="en-gb" b="0" i="0" u="none" baseline="0">
                <a:highlight>
                  <a:srgbClr val="FFFF00"/>
                </a:highlight>
              </a:rPr>
              <a:t>However, according to the Rescue Services’ </a:t>
            </a:r>
            <a:r>
              <a:rPr lang="en-gb" b="0" i="0" u="none" baseline="0">
                <a:solidFill>
                  <a:srgbClr val="28999D"/>
                </a:solidFill>
                <a:highlight>
                  <a:srgbClr val="FFFF00"/>
                </a:highlight>
              </a:rPr>
              <a:t>Pronto database</a:t>
            </a:r>
            <a:r>
              <a:rPr lang="en-gb" b="0" i="0" u="none" baseline="0">
                <a:highlight>
                  <a:srgbClr val="FFFF00"/>
                </a:highlight>
              </a:rPr>
              <a:t>, 40% of the dwellings where a fire occurred had working smoke alarms. </a:t>
            </a:r>
          </a:p>
          <a:p>
            <a:pPr algn="l" rtl="0"/>
            <a:r>
              <a:rPr lang="en-gb" b="0" i="0" u="none" baseline="0">
                <a:highlight>
                  <a:srgbClr val="FFFF00"/>
                </a:highlight>
              </a:rPr>
              <a:t>The distribution of smoke alarms during Fire Safety Week was well received in 2019. This will be continued.</a:t>
            </a:r>
            <a:endParaRPr lang="en-gb" dirty="0"/>
          </a:p>
        </p:txBody>
      </p:sp>
      <p:sp>
        <p:nvSpPr>
          <p:cNvPr id="4" name="Slide Number Placeholder 3"/>
          <p:cNvSpPr>
            <a:spLocks noGrp="1"/>
          </p:cNvSpPr>
          <p:nvPr>
            <p:ph type="sldNum" sz="quarter" idx="5"/>
          </p:nvPr>
        </p:nvSpPr>
        <p:spPr/>
        <p:txBody>
          <a:bodyPr/>
          <a:lstStyle/>
          <a:p>
            <a:pPr algn="l" rtl="0"/>
            <a:fld id="{F21A82C8-DEDA-48E8-82F7-F4C47CCF1681}" type="slidenum">
              <a:rPr/>
              <a:t>5</a:t>
            </a:fld>
            <a:endParaRPr lang="en-gb"/>
          </a:p>
        </p:txBody>
      </p:sp>
    </p:spTree>
    <p:extLst>
      <p:ext uri="{BB962C8B-B14F-4D97-AF65-F5344CB8AC3E}">
        <p14:creationId xmlns:p14="http://schemas.microsoft.com/office/powerpoint/2010/main" val="3815516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4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The wisest thing to do is to install a smoke alarm on the ceiling of each bedroom and on exit routes.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4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Under the Act on Disability Services and Assistance, people with hearing loss have the right to receive a smoke alarm system at home free of charge. It includes a flashing light on the wall and a vibrating pillow under the pillow to wake the person at night to the alarm. It requires a medical specialist’s statement, which must be submitted to the disability services adviser.</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gb" altLang="fi-FI" sz="1400" baseline="30000" dirty="0">
              <a:highlight>
                <a:srgbClr val="FFFF00"/>
              </a:highlight>
              <a:latin typeface="Arial" panose="020B0604020202020204" pitchFamily="34" charset="0"/>
              <a:cs typeface="Arial" panose="020B0604020202020204" pitchFamily="34" charset="0"/>
            </a:endParaRP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b="0" i="0" u="none" baseline="30000">
                <a:highlight>
                  <a:srgbClr val="FFFF00"/>
                </a:highligh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The smoke alarm can be equipped with an extension cord and a battery box, which eliminates the need for climbing to change the battery.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gb" altLang="fi-FI" sz="1200" baseline="30000" dirty="0">
              <a:highlight>
                <a:srgbClr val="FFFF00"/>
              </a:highlight>
              <a:latin typeface="Arial" panose="020B0604020202020204" pitchFamily="34" charset="0"/>
              <a:cs typeface="Arial" panose="020B0604020202020204" pitchFamily="34" charset="0"/>
            </a:endParaRP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gb" altLang="fi-FI" sz="1200" baseline="30000" dirty="0">
              <a:highlight>
                <a:srgbClr val="FFFF00"/>
              </a:highlight>
              <a:latin typeface="Arial" panose="020B0604020202020204" pitchFamily="34" charset="0"/>
              <a:cs typeface="Arial" panose="020B0604020202020204" pitchFamily="34" charset="0"/>
            </a:endParaRPr>
          </a:p>
          <a:p>
            <a:pPr algn="l" rtl="0"/>
            <a:r>
              <a:rPr lang="en-gb" b="0" i="0" u="none" baseline="0">
                <a:solidFill>
                  <a:srgbClr val="28999D"/>
                </a:solidFill>
                <a:highlight>
                  <a:srgbClr val="FFFF00"/>
                </a:highlight>
              </a:rPr>
              <a:t>According to surveys</a:t>
            </a:r>
            <a:r>
              <a:rPr lang="en-gb" b="0" i="0" u="none" baseline="0">
                <a:highlight>
                  <a:srgbClr val="FFFF00"/>
                </a:highlight>
              </a:rPr>
              <a:t>, almost all Finnish homes have smoke alarms.</a:t>
            </a:r>
          </a:p>
          <a:p>
            <a:pPr algn="l" rtl="0"/>
            <a:r>
              <a:rPr lang="en-gb" b="0" i="0" u="none" baseline="0">
                <a:highlight>
                  <a:srgbClr val="FFFF00"/>
                </a:highlight>
              </a:rPr>
              <a:t>However, according to the Rescue Services’ </a:t>
            </a:r>
            <a:r>
              <a:rPr lang="en-gb" b="0" i="0" u="none" baseline="0">
                <a:solidFill>
                  <a:srgbClr val="28999D"/>
                </a:solidFill>
                <a:highlight>
                  <a:srgbClr val="FFFF00"/>
                </a:highlight>
              </a:rPr>
              <a:t>Pronto database</a:t>
            </a:r>
            <a:r>
              <a:rPr lang="en-gb" b="0" i="0" u="none" baseline="0">
                <a:highlight>
                  <a:srgbClr val="FFFF00"/>
                </a:highlight>
              </a:rPr>
              <a:t>, 40% of the dwellings where a fire occurred had working smoke alarms. </a:t>
            </a:r>
          </a:p>
          <a:p>
            <a:pPr algn="l" rtl="0"/>
            <a:r>
              <a:rPr lang="en-gb" b="0" i="0" u="none" baseline="0">
                <a:highlight>
                  <a:srgbClr val="FFFF00"/>
                </a:highlight>
              </a:rPr>
              <a:t>The distribution of smoke alarms during Fire Safety Week was well received in 2019. This will be continued.</a:t>
            </a:r>
            <a:endParaRPr lang="en-gb" dirty="0"/>
          </a:p>
        </p:txBody>
      </p:sp>
      <p:sp>
        <p:nvSpPr>
          <p:cNvPr id="4" name="Slide Number Placeholder 3"/>
          <p:cNvSpPr>
            <a:spLocks noGrp="1"/>
          </p:cNvSpPr>
          <p:nvPr>
            <p:ph type="sldNum" sz="quarter" idx="5"/>
          </p:nvPr>
        </p:nvSpPr>
        <p:spPr/>
        <p:txBody>
          <a:bodyPr/>
          <a:lstStyle/>
          <a:p>
            <a:pPr algn="l" rtl="0"/>
            <a:fld id="{F21A82C8-DEDA-48E8-82F7-F4C47CCF1681}" type="slidenum">
              <a:rPr/>
              <a:t>6</a:t>
            </a:fld>
            <a:endParaRPr lang="en-gb"/>
          </a:p>
        </p:txBody>
      </p:sp>
    </p:spTree>
    <p:extLst>
      <p:ext uri="{BB962C8B-B14F-4D97-AF65-F5344CB8AC3E}">
        <p14:creationId xmlns:p14="http://schemas.microsoft.com/office/powerpoint/2010/main" val="3365747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anose="020B0604020202020204" pitchFamily="34" charset="0"/>
              <a:buChar char="•"/>
            </a:pPr>
            <a:r>
              <a:rPr lang="en-gb"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Candleholders must be made of non-flammable materials. </a:t>
            </a:r>
          </a:p>
          <a:p>
            <a:pPr marL="171450" indent="-171450" algn="l" rtl="0">
              <a:buFont typeface="Arial" panose="020B0604020202020204" pitchFamily="34" charset="0"/>
              <a:buChar char="•"/>
            </a:pPr>
            <a:r>
              <a:rPr lang="en-gb"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Leave a distance of at least five centimetres between candles and tealights.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Cigarette butts must not be thrown in the bin.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Do not leave lighters or matches where children can find them.</a:t>
            </a:r>
          </a:p>
        </p:txBody>
      </p:sp>
      <p:sp>
        <p:nvSpPr>
          <p:cNvPr id="4" name="Slide Number Placeholder 3"/>
          <p:cNvSpPr>
            <a:spLocks noGrp="1"/>
          </p:cNvSpPr>
          <p:nvPr>
            <p:ph type="sldNum" sz="quarter" idx="5"/>
          </p:nvPr>
        </p:nvSpPr>
        <p:spPr/>
        <p:txBody>
          <a:bodyPr/>
          <a:lstStyle/>
          <a:p>
            <a:pPr algn="l" rtl="0"/>
            <a:fld id="{F21A82C8-DEDA-48E8-82F7-F4C47CCF1681}" type="slidenum">
              <a:rPr/>
              <a:t>7</a:t>
            </a:fld>
            <a:endParaRPr lang="en-gb"/>
          </a:p>
        </p:txBody>
      </p:sp>
    </p:spTree>
    <p:extLst>
      <p:ext uri="{BB962C8B-B14F-4D97-AF65-F5344CB8AC3E}">
        <p14:creationId xmlns:p14="http://schemas.microsoft.com/office/powerpoint/2010/main" val="823581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The wisest thing to do is to install a smoke alarm on the ceiling of each bedroom and on exit routes.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Do not leave electrical appliances on when you are not at home. For example, you must not leave the washing machine or dishwasher on when you leave.</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Replace or repair faulty equipment. Only an electrician can repair a broken electrical appliance.</a:t>
            </a:r>
          </a:p>
          <a:p>
            <a:pPr marL="171450" indent="-171450" algn="l" rtl="0">
              <a:buFont typeface="Arial" panose="020B0604020202020204" pitchFamily="34" charset="0"/>
              <a:buChar char="•"/>
            </a:pPr>
            <a:r>
              <a:rPr lang="en-gb"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When removing the plug from the socket, pull on the plug, not the cord.</a:t>
            </a:r>
          </a:p>
          <a:p>
            <a:pPr marL="171450" indent="-171450" algn="l" rtl="0">
              <a:buFont typeface="Arial" panose="020B0604020202020204" pitchFamily="34" charset="0"/>
              <a:buChar char="•"/>
            </a:pPr>
            <a:r>
              <a:rPr lang="en-gb"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Do not use broken electrical wires or sockets. </a:t>
            </a:r>
          </a:p>
          <a:p>
            <a:endParaRPr lang="en-gb" dirty="0"/>
          </a:p>
        </p:txBody>
      </p:sp>
      <p:sp>
        <p:nvSpPr>
          <p:cNvPr id="4" name="Slide Number Placeholder 3"/>
          <p:cNvSpPr>
            <a:spLocks noGrp="1"/>
          </p:cNvSpPr>
          <p:nvPr>
            <p:ph type="sldNum" sz="quarter" idx="5"/>
          </p:nvPr>
        </p:nvSpPr>
        <p:spPr/>
        <p:txBody>
          <a:bodyPr/>
          <a:lstStyle/>
          <a:p>
            <a:pPr algn="l" rtl="0"/>
            <a:fld id="{F21A82C8-DEDA-48E8-82F7-F4C47CCF1681}" type="slidenum">
              <a:rPr/>
              <a:t>10</a:t>
            </a:fld>
            <a:endParaRPr lang="en-gb"/>
          </a:p>
        </p:txBody>
      </p:sp>
    </p:spTree>
    <p:extLst>
      <p:ext uri="{BB962C8B-B14F-4D97-AF65-F5344CB8AC3E}">
        <p14:creationId xmlns:p14="http://schemas.microsoft.com/office/powerpoint/2010/main" val="260905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b="0" i="0" u="none" baseline="0"/>
              <a:t>Turn the cooker off when not in use.</a:t>
            </a:r>
          </a:p>
          <a:p>
            <a:pPr algn="l" rtl="0"/>
            <a:r>
              <a:rPr lang="en-gb" b="0" i="0" u="none" baseline="0"/>
              <a:t>Set the oven or hob temperature according to the dish you are preparing.</a:t>
            </a:r>
          </a:p>
          <a:p>
            <a:pPr algn="l" rtl="0"/>
            <a:r>
              <a:rPr lang="en-gb" b="0" i="0" u="none" baseline="0"/>
              <a:t>The wisest thing to do is to install a smoke alarm on the ceiling of each bedroom and on exit routes.</a:t>
            </a:r>
          </a:p>
          <a:p>
            <a:endParaRPr lang="en-gb" dirty="0"/>
          </a:p>
        </p:txBody>
      </p:sp>
      <p:sp>
        <p:nvSpPr>
          <p:cNvPr id="4" name="Slide Number Placeholder 3"/>
          <p:cNvSpPr>
            <a:spLocks noGrp="1"/>
          </p:cNvSpPr>
          <p:nvPr>
            <p:ph type="sldNum" sz="quarter" idx="5"/>
          </p:nvPr>
        </p:nvSpPr>
        <p:spPr/>
        <p:txBody>
          <a:bodyPr/>
          <a:lstStyle/>
          <a:p>
            <a:pPr algn="l" rtl="0"/>
            <a:fld id="{F21A82C8-DEDA-48E8-82F7-F4C47CCF1681}" type="slidenum">
              <a:rPr/>
              <a:t>11</a:t>
            </a:fld>
            <a:endParaRPr lang="en-gb"/>
          </a:p>
        </p:txBody>
      </p:sp>
    </p:spTree>
    <p:extLst>
      <p:ext uri="{BB962C8B-B14F-4D97-AF65-F5344CB8AC3E}">
        <p14:creationId xmlns:p14="http://schemas.microsoft.com/office/powerpoint/2010/main" val="3302021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The sauna is not a storage room, but IF YOU STILL USE AN ELECTRIC SAUNA FOR STORAGE, REMOVE THE HEATER’S FUSES OR DISCONNECT THE POWER AT THE CIRCUIT BREAKER. </a:t>
            </a:r>
          </a:p>
          <a:p>
            <a:endParaRPr lang="en-gb" dirty="0"/>
          </a:p>
        </p:txBody>
      </p:sp>
      <p:sp>
        <p:nvSpPr>
          <p:cNvPr id="4" name="Slide Number Placeholder 3"/>
          <p:cNvSpPr>
            <a:spLocks noGrp="1"/>
          </p:cNvSpPr>
          <p:nvPr>
            <p:ph type="sldNum" sz="quarter" idx="5"/>
          </p:nvPr>
        </p:nvSpPr>
        <p:spPr/>
        <p:txBody>
          <a:bodyPr/>
          <a:lstStyle/>
          <a:p>
            <a:pPr algn="l" rtl="0"/>
            <a:fld id="{F21A82C8-DEDA-48E8-82F7-F4C47CCF1681}" type="slidenum">
              <a:rPr/>
              <a:t>13</a:t>
            </a:fld>
            <a:endParaRPr lang="en-gb"/>
          </a:p>
        </p:txBody>
      </p:sp>
    </p:spTree>
    <p:extLst>
      <p:ext uri="{BB962C8B-B14F-4D97-AF65-F5344CB8AC3E}">
        <p14:creationId xmlns:p14="http://schemas.microsoft.com/office/powerpoint/2010/main" val="34300280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b="1" spc="-100"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71CACE-1154-4339-A12A-1057A61041B6}" type="datetime1">
              <a:rPr lang="fi-FI" smtClean="0"/>
              <a:t>25.10.2023</a:t>
            </a:fld>
            <a:endParaRPr lang="fi-FI"/>
          </a:p>
        </p:txBody>
      </p:sp>
      <p:sp>
        <p:nvSpPr>
          <p:cNvPr id="5" name="Footer Placeholder 4"/>
          <p:cNvSpPr>
            <a:spLocks noGrp="1"/>
          </p:cNvSpPr>
          <p:nvPr>
            <p:ph type="ftr" sz="quarter" idx="11"/>
          </p:nvPr>
        </p:nvSpPr>
        <p:spPr/>
        <p:txBody>
          <a:bodyPr/>
          <a:lstStyle/>
          <a:p>
            <a:r>
              <a:rPr lang="fi-FI"/>
              <a:t>Kodin turvallisuusvalmennus</a:t>
            </a:r>
          </a:p>
        </p:txBody>
      </p:sp>
      <p:sp>
        <p:nvSpPr>
          <p:cNvPr id="6" name="Slide Number Placeholder 5"/>
          <p:cNvSpPr>
            <a:spLocks noGrp="1"/>
          </p:cNvSpPr>
          <p:nvPr>
            <p:ph type="sldNum" sz="quarter" idx="12"/>
          </p:nvPr>
        </p:nvSpPr>
        <p:spPr/>
        <p:txBody>
          <a:bodyPr/>
          <a:lstStyle/>
          <a:p>
            <a:fld id="{3EC19665-757B-4082-B394-D86A0A1D74C0}" type="slidenum">
              <a:rPr lang="fi-FI" smtClean="0"/>
              <a:t>‹#›</a:t>
            </a:fld>
            <a:endParaRPr lang="fi-FI"/>
          </a:p>
        </p:txBody>
      </p:sp>
      <p:pic>
        <p:nvPicPr>
          <p:cNvPr id="9" name="Picture 8" descr="A picture containing icon&#10;&#10;Description automatically generated">
            <a:extLst>
              <a:ext uri="{FF2B5EF4-FFF2-40B4-BE49-F238E27FC236}">
                <a16:creationId xmlns:a16="http://schemas.microsoft.com/office/drawing/2014/main" id="{B591FD5D-F802-48CD-A0AA-C550723CA7C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42" r="45" b="1"/>
          <a:stretch/>
        </p:blipFill>
        <p:spPr>
          <a:xfrm>
            <a:off x="0" y="-1"/>
            <a:ext cx="1208879" cy="1214783"/>
          </a:xfrm>
          <a:prstGeom prst="rect">
            <a:avLst/>
          </a:prstGeom>
        </p:spPr>
      </p:pic>
      <p:pic>
        <p:nvPicPr>
          <p:cNvPr id="10" name="Picture 9" descr="A picture containing logo&#10;&#10;Description automatically generated">
            <a:extLst>
              <a:ext uri="{FF2B5EF4-FFF2-40B4-BE49-F238E27FC236}">
                <a16:creationId xmlns:a16="http://schemas.microsoft.com/office/drawing/2014/main" id="{98BB8CE8-1677-43AF-8BE7-B758334AA7F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17668" y="4395667"/>
            <a:ext cx="1830508" cy="1830508"/>
          </a:xfrm>
          <a:prstGeom prst="rect">
            <a:avLst/>
          </a:prstGeom>
        </p:spPr>
      </p:pic>
    </p:spTree>
    <p:extLst>
      <p:ext uri="{BB962C8B-B14F-4D97-AF65-F5344CB8AC3E}">
        <p14:creationId xmlns:p14="http://schemas.microsoft.com/office/powerpoint/2010/main" val="1689172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D688DA-3095-40DB-B2FB-4B309D5DB69E}" type="datetime1">
              <a:rPr lang="fi-FI" smtClean="0"/>
              <a:t>25.10.2023</a:t>
            </a:fld>
            <a:endParaRPr lang="fi-FI"/>
          </a:p>
        </p:txBody>
      </p:sp>
      <p:sp>
        <p:nvSpPr>
          <p:cNvPr id="8" name="Footer Placeholder 7"/>
          <p:cNvSpPr>
            <a:spLocks noGrp="1"/>
          </p:cNvSpPr>
          <p:nvPr>
            <p:ph type="ftr" sz="quarter" idx="11"/>
          </p:nvPr>
        </p:nvSpPr>
        <p:spPr/>
        <p:txBody>
          <a:bodyPr/>
          <a:lstStyle/>
          <a:p>
            <a:r>
              <a:rPr lang="fi-FI"/>
              <a:t>Kodin turvallisuusvalmennus</a:t>
            </a:r>
          </a:p>
        </p:txBody>
      </p:sp>
      <p:sp>
        <p:nvSpPr>
          <p:cNvPr id="9" name="Slide Number Placeholder 8"/>
          <p:cNvSpPr>
            <a:spLocks noGrp="1"/>
          </p:cNvSpPr>
          <p:nvPr>
            <p:ph type="sldNum" sz="quarter" idx="12"/>
          </p:nvPr>
        </p:nvSpPr>
        <p:spPr/>
        <p:txBody>
          <a:bodyPr/>
          <a:lstStyle/>
          <a:p>
            <a:fld id="{3EC19665-757B-4082-B394-D86A0A1D74C0}" type="slidenum">
              <a:rPr lang="fi-FI" smtClean="0"/>
              <a:t>‹#›</a:t>
            </a:fld>
            <a:endParaRPr lang="fi-FI"/>
          </a:p>
        </p:txBody>
      </p:sp>
    </p:spTree>
    <p:extLst>
      <p:ext uri="{BB962C8B-B14F-4D97-AF65-F5344CB8AC3E}">
        <p14:creationId xmlns:p14="http://schemas.microsoft.com/office/powerpoint/2010/main" val="3587026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8CC2DF-D805-41D0-8F43-BA085D88114A}" type="datetime1">
              <a:rPr lang="fi-FI" smtClean="0"/>
              <a:t>25.10.2023</a:t>
            </a:fld>
            <a:endParaRPr lang="fi-FI"/>
          </a:p>
        </p:txBody>
      </p:sp>
      <p:sp>
        <p:nvSpPr>
          <p:cNvPr id="8" name="Footer Placeholder 7"/>
          <p:cNvSpPr>
            <a:spLocks noGrp="1"/>
          </p:cNvSpPr>
          <p:nvPr>
            <p:ph type="ftr" sz="quarter" idx="11"/>
          </p:nvPr>
        </p:nvSpPr>
        <p:spPr/>
        <p:txBody>
          <a:bodyPr/>
          <a:lstStyle/>
          <a:p>
            <a:r>
              <a:rPr lang="fi-FI"/>
              <a:t>Kodin turvallisuusvalmennus</a:t>
            </a:r>
          </a:p>
        </p:txBody>
      </p:sp>
      <p:sp>
        <p:nvSpPr>
          <p:cNvPr id="9" name="Slide Number Placeholder 8"/>
          <p:cNvSpPr>
            <a:spLocks noGrp="1"/>
          </p:cNvSpPr>
          <p:nvPr>
            <p:ph type="sldNum" sz="quarter" idx="12"/>
          </p:nvPr>
        </p:nvSpPr>
        <p:spPr/>
        <p:txBody>
          <a:bodyPr/>
          <a:lstStyle/>
          <a:p>
            <a:fld id="{3EC19665-757B-4082-B394-D86A0A1D74C0}" type="slidenum">
              <a:rPr lang="fi-FI" smtClean="0"/>
              <a:t>‹#›</a:t>
            </a:fld>
            <a:endParaRPr lang="fi-FI"/>
          </a:p>
        </p:txBody>
      </p:sp>
    </p:spTree>
    <p:extLst>
      <p:ext uri="{BB962C8B-B14F-4D97-AF65-F5344CB8AC3E}">
        <p14:creationId xmlns:p14="http://schemas.microsoft.com/office/powerpoint/2010/main" val="103224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8DF1BC-8405-47C2-9073-AFF0ED546AA9}" type="datetime1">
              <a:rPr lang="fi-FI" smtClean="0"/>
              <a:t>25.10.2023</a:t>
            </a:fld>
            <a:endParaRPr lang="fi-FI"/>
          </a:p>
        </p:txBody>
      </p:sp>
      <p:sp>
        <p:nvSpPr>
          <p:cNvPr id="5" name="Footer Placeholder 4"/>
          <p:cNvSpPr>
            <a:spLocks noGrp="1"/>
          </p:cNvSpPr>
          <p:nvPr>
            <p:ph type="ftr" sz="quarter" idx="11"/>
          </p:nvPr>
        </p:nvSpPr>
        <p:spPr/>
        <p:txBody>
          <a:bodyPr/>
          <a:lstStyle/>
          <a:p>
            <a:r>
              <a:rPr lang="fi-FI"/>
              <a:t>Kodin turvallisuusvalmennus</a:t>
            </a:r>
          </a:p>
        </p:txBody>
      </p:sp>
      <p:sp>
        <p:nvSpPr>
          <p:cNvPr id="6" name="Slide Number Placeholder 5"/>
          <p:cNvSpPr>
            <a:spLocks noGrp="1"/>
          </p:cNvSpPr>
          <p:nvPr>
            <p:ph type="sldNum" sz="quarter" idx="12"/>
          </p:nvPr>
        </p:nvSpPr>
        <p:spPr/>
        <p:txBody>
          <a:bodyPr/>
          <a:lstStyle/>
          <a:p>
            <a:fld id="{3EC19665-757B-4082-B394-D86A0A1D74C0}" type="slidenum">
              <a:rPr lang="fi-FI" smtClean="0"/>
              <a:t>‹#›</a:t>
            </a:fld>
            <a:endParaRPr lang="fi-FI"/>
          </a:p>
        </p:txBody>
      </p:sp>
    </p:spTree>
    <p:extLst>
      <p:ext uri="{BB962C8B-B14F-4D97-AF65-F5344CB8AC3E}">
        <p14:creationId xmlns:p14="http://schemas.microsoft.com/office/powerpoint/2010/main" val="3555036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1" spc="-100" baseline="0">
                <a:solidFill>
                  <a:schemeClr val="tx1">
                    <a:lumMod val="65000"/>
                    <a:lumOff val="35000"/>
                  </a:schemeClr>
                </a:solidFill>
              </a:defRPr>
            </a:lvl1pPr>
          </a:lstStyle>
          <a:p>
            <a:r>
              <a:rPr lang="en-US" dirty="0"/>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561CBD-C0D5-45CF-BAF5-AAB5944338A3}" type="datetime1">
              <a:rPr lang="fi-FI" smtClean="0"/>
              <a:t>25.10.2023</a:t>
            </a:fld>
            <a:endParaRPr lang="fi-FI"/>
          </a:p>
        </p:txBody>
      </p:sp>
      <p:sp>
        <p:nvSpPr>
          <p:cNvPr id="5" name="Footer Placeholder 4"/>
          <p:cNvSpPr>
            <a:spLocks noGrp="1"/>
          </p:cNvSpPr>
          <p:nvPr>
            <p:ph type="ftr" sz="quarter" idx="11"/>
          </p:nvPr>
        </p:nvSpPr>
        <p:spPr/>
        <p:txBody>
          <a:bodyPr/>
          <a:lstStyle/>
          <a:p>
            <a:r>
              <a:rPr lang="fi-FI"/>
              <a:t>Kodin turvallisuusvalmennus</a:t>
            </a:r>
          </a:p>
        </p:txBody>
      </p:sp>
      <p:sp>
        <p:nvSpPr>
          <p:cNvPr id="6" name="Slide Number Placeholder 5"/>
          <p:cNvSpPr>
            <a:spLocks noGrp="1"/>
          </p:cNvSpPr>
          <p:nvPr>
            <p:ph type="sldNum" sz="quarter" idx="12"/>
          </p:nvPr>
        </p:nvSpPr>
        <p:spPr/>
        <p:txBody>
          <a:bodyPr/>
          <a:lstStyle/>
          <a:p>
            <a:fld id="{3EC19665-757B-4082-B394-D86A0A1D74C0}" type="slidenum">
              <a:rPr lang="fi-FI" smtClean="0"/>
              <a:t>‹#›</a:t>
            </a:fld>
            <a:endParaRPr lang="fi-FI"/>
          </a:p>
        </p:txBody>
      </p:sp>
    </p:spTree>
    <p:extLst>
      <p:ext uri="{BB962C8B-B14F-4D97-AF65-F5344CB8AC3E}">
        <p14:creationId xmlns:p14="http://schemas.microsoft.com/office/powerpoint/2010/main" val="827810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87F268CD-DA06-4EC6-9CA2-6AD34A8FE9A5}" type="datetime1">
              <a:rPr lang="fi-FI" smtClean="0"/>
              <a:t>25.10.2023</a:t>
            </a:fld>
            <a:endParaRPr lang="fi-FI"/>
          </a:p>
        </p:txBody>
      </p:sp>
      <p:sp>
        <p:nvSpPr>
          <p:cNvPr id="9" name="Footer Placeholder 8"/>
          <p:cNvSpPr>
            <a:spLocks noGrp="1"/>
          </p:cNvSpPr>
          <p:nvPr>
            <p:ph type="ftr" sz="quarter" idx="11"/>
          </p:nvPr>
        </p:nvSpPr>
        <p:spPr/>
        <p:txBody>
          <a:bodyPr/>
          <a:lstStyle/>
          <a:p>
            <a:r>
              <a:rPr lang="fi-FI"/>
              <a:t>Kodin turvallisuusvalmennus</a:t>
            </a:r>
          </a:p>
        </p:txBody>
      </p:sp>
      <p:sp>
        <p:nvSpPr>
          <p:cNvPr id="10" name="Slide Number Placeholder 9"/>
          <p:cNvSpPr>
            <a:spLocks noGrp="1"/>
          </p:cNvSpPr>
          <p:nvPr>
            <p:ph type="sldNum" sz="quarter" idx="12"/>
          </p:nvPr>
        </p:nvSpPr>
        <p:spPr/>
        <p:txBody>
          <a:bodyPr/>
          <a:lstStyle/>
          <a:p>
            <a:fld id="{3EC19665-757B-4082-B394-D86A0A1D74C0}" type="slidenum">
              <a:rPr lang="fi-FI" smtClean="0"/>
              <a:t>‹#›</a:t>
            </a:fld>
            <a:endParaRPr lang="fi-FI"/>
          </a:p>
        </p:txBody>
      </p:sp>
    </p:spTree>
    <p:extLst>
      <p:ext uri="{BB962C8B-B14F-4D97-AF65-F5344CB8AC3E}">
        <p14:creationId xmlns:p14="http://schemas.microsoft.com/office/powerpoint/2010/main" val="2198703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124387C5-E984-4384-BFD7-5B1E6D372104}" type="datetime1">
              <a:rPr lang="fi-FI" smtClean="0"/>
              <a:t>25.10.2023</a:t>
            </a:fld>
            <a:endParaRPr lang="fi-FI"/>
          </a:p>
        </p:txBody>
      </p:sp>
      <p:sp>
        <p:nvSpPr>
          <p:cNvPr id="11" name="Footer Placeholder 10"/>
          <p:cNvSpPr>
            <a:spLocks noGrp="1"/>
          </p:cNvSpPr>
          <p:nvPr>
            <p:ph type="ftr" sz="quarter" idx="11"/>
          </p:nvPr>
        </p:nvSpPr>
        <p:spPr/>
        <p:txBody>
          <a:bodyPr/>
          <a:lstStyle/>
          <a:p>
            <a:r>
              <a:rPr lang="fi-FI"/>
              <a:t>Kodin turvallisuusvalmennus</a:t>
            </a:r>
          </a:p>
        </p:txBody>
      </p:sp>
      <p:sp>
        <p:nvSpPr>
          <p:cNvPr id="12" name="Slide Number Placeholder 11"/>
          <p:cNvSpPr>
            <a:spLocks noGrp="1"/>
          </p:cNvSpPr>
          <p:nvPr>
            <p:ph type="sldNum" sz="quarter" idx="12"/>
          </p:nvPr>
        </p:nvSpPr>
        <p:spPr/>
        <p:txBody>
          <a:bodyPr/>
          <a:lstStyle/>
          <a:p>
            <a:fld id="{3EC19665-757B-4082-B394-D86A0A1D74C0}" type="slidenum">
              <a:rPr lang="fi-FI" smtClean="0"/>
              <a:t>‹#›</a:t>
            </a:fld>
            <a:endParaRPr lang="fi-FI"/>
          </a:p>
        </p:txBody>
      </p:sp>
    </p:spTree>
    <p:extLst>
      <p:ext uri="{BB962C8B-B14F-4D97-AF65-F5344CB8AC3E}">
        <p14:creationId xmlns:p14="http://schemas.microsoft.com/office/powerpoint/2010/main" val="125408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418DDAD7-F4E9-4BAA-BDCA-7435AE53AEA1}" type="datetime1">
              <a:rPr lang="fi-FI" smtClean="0"/>
              <a:t>25.10.2023</a:t>
            </a:fld>
            <a:endParaRPr lang="fi-FI"/>
          </a:p>
        </p:txBody>
      </p:sp>
      <p:sp>
        <p:nvSpPr>
          <p:cNvPr id="7" name="Footer Placeholder 6"/>
          <p:cNvSpPr>
            <a:spLocks noGrp="1"/>
          </p:cNvSpPr>
          <p:nvPr>
            <p:ph type="ftr" sz="quarter" idx="11"/>
          </p:nvPr>
        </p:nvSpPr>
        <p:spPr/>
        <p:txBody>
          <a:bodyPr/>
          <a:lstStyle/>
          <a:p>
            <a:r>
              <a:rPr lang="fi-FI"/>
              <a:t>Kodin turvallisuusvalmennus</a:t>
            </a:r>
          </a:p>
        </p:txBody>
      </p:sp>
      <p:sp>
        <p:nvSpPr>
          <p:cNvPr id="8" name="Slide Number Placeholder 7"/>
          <p:cNvSpPr>
            <a:spLocks noGrp="1"/>
          </p:cNvSpPr>
          <p:nvPr>
            <p:ph type="sldNum" sz="quarter" idx="12"/>
          </p:nvPr>
        </p:nvSpPr>
        <p:spPr/>
        <p:txBody>
          <a:bodyPr/>
          <a:lstStyle/>
          <a:p>
            <a:fld id="{3EC19665-757B-4082-B394-D86A0A1D74C0}" type="slidenum">
              <a:rPr lang="fi-FI" smtClean="0"/>
              <a:t>‹#›</a:t>
            </a:fld>
            <a:endParaRPr lang="fi-FI"/>
          </a:p>
        </p:txBody>
      </p:sp>
    </p:spTree>
    <p:extLst>
      <p:ext uri="{BB962C8B-B14F-4D97-AF65-F5344CB8AC3E}">
        <p14:creationId xmlns:p14="http://schemas.microsoft.com/office/powerpoint/2010/main" val="3795773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FC5DE09-3A21-40DD-BCB3-D10EB915994A}" type="datetime1">
              <a:rPr lang="fi-FI" smtClean="0"/>
              <a:t>25.10.2023</a:t>
            </a:fld>
            <a:endParaRPr lang="fi-FI"/>
          </a:p>
        </p:txBody>
      </p:sp>
      <p:sp>
        <p:nvSpPr>
          <p:cNvPr id="6" name="Footer Placeholder 5"/>
          <p:cNvSpPr>
            <a:spLocks noGrp="1"/>
          </p:cNvSpPr>
          <p:nvPr>
            <p:ph type="ftr" sz="quarter" idx="11"/>
          </p:nvPr>
        </p:nvSpPr>
        <p:spPr/>
        <p:txBody>
          <a:bodyPr/>
          <a:lstStyle/>
          <a:p>
            <a:r>
              <a:rPr lang="fi-FI"/>
              <a:t>Kodin turvallisuusvalmennus</a:t>
            </a:r>
          </a:p>
        </p:txBody>
      </p:sp>
      <p:sp>
        <p:nvSpPr>
          <p:cNvPr id="7" name="Slide Number Placeholder 6"/>
          <p:cNvSpPr>
            <a:spLocks noGrp="1"/>
          </p:cNvSpPr>
          <p:nvPr>
            <p:ph type="sldNum" sz="quarter" idx="12"/>
          </p:nvPr>
        </p:nvSpPr>
        <p:spPr/>
        <p:txBody>
          <a:bodyPr/>
          <a:lstStyle/>
          <a:p>
            <a:fld id="{3EC19665-757B-4082-B394-D86A0A1D74C0}" type="slidenum">
              <a:rPr lang="fi-FI" smtClean="0"/>
              <a:t>‹#›</a:t>
            </a:fld>
            <a:endParaRPr lang="fi-FI"/>
          </a:p>
        </p:txBody>
      </p:sp>
    </p:spTree>
    <p:extLst>
      <p:ext uri="{BB962C8B-B14F-4D97-AF65-F5344CB8AC3E}">
        <p14:creationId xmlns:p14="http://schemas.microsoft.com/office/powerpoint/2010/main" val="3085323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1" baseline="0"/>
            </a:lvl1pPr>
          </a:lstStyle>
          <a:p>
            <a:r>
              <a:rPr lang="en-US" dirty="0"/>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6C54BF29-4E9F-4855-BA02-5B45B66EA1F2}" type="datetime1">
              <a:rPr lang="fi-FI" smtClean="0"/>
              <a:t>25.10.2023</a:t>
            </a:fld>
            <a:endParaRPr lang="fi-FI"/>
          </a:p>
        </p:txBody>
      </p:sp>
      <p:sp>
        <p:nvSpPr>
          <p:cNvPr id="9" name="Footer Placeholder 8"/>
          <p:cNvSpPr>
            <a:spLocks noGrp="1"/>
          </p:cNvSpPr>
          <p:nvPr>
            <p:ph type="ftr" sz="quarter" idx="11"/>
          </p:nvPr>
        </p:nvSpPr>
        <p:spPr/>
        <p:txBody>
          <a:bodyPr/>
          <a:lstStyle/>
          <a:p>
            <a:r>
              <a:rPr lang="fi-FI"/>
              <a:t>Kodin turvallisuusvalmennus</a:t>
            </a:r>
          </a:p>
        </p:txBody>
      </p:sp>
      <p:sp>
        <p:nvSpPr>
          <p:cNvPr id="10" name="Slide Number Placeholder 9"/>
          <p:cNvSpPr>
            <a:spLocks noGrp="1"/>
          </p:cNvSpPr>
          <p:nvPr>
            <p:ph type="sldNum" sz="quarter" idx="12"/>
          </p:nvPr>
        </p:nvSpPr>
        <p:spPr/>
        <p:txBody>
          <a:bodyPr/>
          <a:lstStyle/>
          <a:p>
            <a:fld id="{3EC19665-757B-4082-B394-D86A0A1D74C0}" type="slidenum">
              <a:rPr lang="fi-FI" smtClean="0"/>
              <a:t>‹#›</a:t>
            </a:fld>
            <a:endParaRPr lang="fi-FI"/>
          </a:p>
        </p:txBody>
      </p:sp>
    </p:spTree>
    <p:extLst>
      <p:ext uri="{BB962C8B-B14F-4D97-AF65-F5344CB8AC3E}">
        <p14:creationId xmlns:p14="http://schemas.microsoft.com/office/powerpoint/2010/main" val="3700807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1"/>
            </a:lvl1pPr>
          </a:lstStyle>
          <a:p>
            <a:r>
              <a:rPr lang="en-US" dirty="0"/>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6ED17C2A-59B5-4089-8CEE-D5AC4053A884}" type="datetime1">
              <a:rPr lang="fi-FI" smtClean="0"/>
              <a:t>25.10.2023</a:t>
            </a:fld>
            <a:endParaRPr lang="fi-FI"/>
          </a:p>
        </p:txBody>
      </p:sp>
      <p:sp>
        <p:nvSpPr>
          <p:cNvPr id="9" name="Footer Placeholder 8"/>
          <p:cNvSpPr>
            <a:spLocks noGrp="1"/>
          </p:cNvSpPr>
          <p:nvPr>
            <p:ph type="ftr" sz="quarter" idx="11"/>
          </p:nvPr>
        </p:nvSpPr>
        <p:spPr>
          <a:xfrm>
            <a:off x="3499101" y="6356350"/>
            <a:ext cx="5911517" cy="365125"/>
          </a:xfrm>
        </p:spPr>
        <p:txBody>
          <a:bodyPr/>
          <a:lstStyle/>
          <a:p>
            <a:r>
              <a:rPr lang="fi-FI"/>
              <a:t>Kodin turvallisuusvalmennus</a:t>
            </a:r>
          </a:p>
        </p:txBody>
      </p:sp>
      <p:sp>
        <p:nvSpPr>
          <p:cNvPr id="10" name="Slide Number Placeholder 9"/>
          <p:cNvSpPr>
            <a:spLocks noGrp="1"/>
          </p:cNvSpPr>
          <p:nvPr>
            <p:ph type="sldNum" sz="quarter" idx="12"/>
          </p:nvPr>
        </p:nvSpPr>
        <p:spPr/>
        <p:txBody>
          <a:bodyPr/>
          <a:lstStyle/>
          <a:p>
            <a:fld id="{3EC19665-757B-4082-B394-D86A0A1D74C0}" type="slidenum">
              <a:rPr lang="fi-FI" smtClean="0"/>
              <a:t>‹#›</a:t>
            </a:fld>
            <a:endParaRPr lang="fi-FI"/>
          </a:p>
        </p:txBody>
      </p:sp>
    </p:spTree>
    <p:extLst>
      <p:ext uri="{BB962C8B-B14F-4D97-AF65-F5344CB8AC3E}">
        <p14:creationId xmlns:p14="http://schemas.microsoft.com/office/powerpoint/2010/main" val="3269536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dirty="0"/>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0F993781-B2FA-425C-AA88-54BC53A6A793}" type="datetime1">
              <a:rPr lang="fi-FI" smtClean="0"/>
              <a:t>25.10.2023</a:t>
            </a:fld>
            <a:endParaRPr lang="fi-FI"/>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r>
              <a:rPr lang="fi-FI"/>
              <a:t>Kodin turvallisuusvalmennus</a:t>
            </a:r>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3EC19665-757B-4082-B394-D86A0A1D74C0}" type="slidenum">
              <a:rPr lang="fi-FI" smtClean="0"/>
              <a:t>‹#›</a:t>
            </a:fld>
            <a:endParaRPr lang="fi-FI"/>
          </a:p>
        </p:txBody>
      </p:sp>
      <p:pic>
        <p:nvPicPr>
          <p:cNvPr id="9" name="Picture 8" descr="Icon&#10;&#10;Description automatically generated">
            <a:extLst>
              <a:ext uri="{FF2B5EF4-FFF2-40B4-BE49-F238E27FC236}">
                <a16:creationId xmlns:a16="http://schemas.microsoft.com/office/drawing/2014/main" id="{65D51571-E977-4A59-B784-7994110C6E0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0"/>
            <a:ext cx="1129868" cy="758952"/>
          </a:xfrm>
          <a:prstGeom prst="rect">
            <a:avLst/>
          </a:prstGeom>
        </p:spPr>
      </p:pic>
    </p:spTree>
    <p:extLst>
      <p:ext uri="{BB962C8B-B14F-4D97-AF65-F5344CB8AC3E}">
        <p14:creationId xmlns:p14="http://schemas.microsoft.com/office/powerpoint/2010/main" val="408967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3600" b="1"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hyperlink" Target="https://www.spek.fi/en/safety/"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hyperlink" Target="https://paloturvallisuusviikko.fi/en/" TargetMode="External"/><Relationship Id="rId4" Type="http://schemas.openxmlformats.org/officeDocument/2006/relationships/hyperlink" Target="https://www.spek.fi/en/safety/housing-safety-for-special-groups/"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7CBBDD0-4420-4A50-96AB-392F9B97CF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65BA403-54B9-4A0B-BC79-028C495C0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552943"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2C223EE-3A28-4EC3-BB12-8C7F781D8599}"/>
              </a:ext>
            </a:extLst>
          </p:cNvPr>
          <p:cNvSpPr>
            <a:spLocks noGrp="1"/>
          </p:cNvSpPr>
          <p:nvPr>
            <p:ph type="ctrTitle"/>
          </p:nvPr>
        </p:nvSpPr>
        <p:spPr>
          <a:xfrm>
            <a:off x="1069848" y="1298448"/>
            <a:ext cx="6068070" cy="3255264"/>
          </a:xfrm>
        </p:spPr>
        <p:txBody>
          <a:bodyPr>
            <a:normAutofit/>
          </a:bodyPr>
          <a:lstStyle/>
          <a:p>
            <a:pPr rtl="0"/>
            <a:r>
              <a:rPr lang="en-gb" sz="5500" b="1" i="0" u="none" baseline="0" dirty="0"/>
              <a:t>Prevention of home and leisure accidents –</a:t>
            </a:r>
            <a:br>
              <a:rPr lang="en-gb" sz="5500" b="1" dirty="0"/>
            </a:br>
            <a:r>
              <a:rPr lang="en-gb" sz="5500" dirty="0"/>
              <a:t>Fire</a:t>
            </a:r>
            <a:r>
              <a:rPr lang="en-gb" sz="5500" b="1" i="0" u="none" baseline="0" dirty="0"/>
              <a:t> accidents</a:t>
            </a:r>
            <a:endParaRPr lang="en-gb" sz="5500" dirty="0"/>
          </a:p>
        </p:txBody>
      </p:sp>
      <p:sp>
        <p:nvSpPr>
          <p:cNvPr id="3" name="Subtitle 2">
            <a:extLst>
              <a:ext uri="{FF2B5EF4-FFF2-40B4-BE49-F238E27FC236}">
                <a16:creationId xmlns:a16="http://schemas.microsoft.com/office/drawing/2014/main" id="{AF5C61F2-9FB8-40A2-BECB-BFEA7DC63C44}"/>
              </a:ext>
            </a:extLst>
          </p:cNvPr>
          <p:cNvSpPr>
            <a:spLocks noGrp="1"/>
          </p:cNvSpPr>
          <p:nvPr>
            <p:ph type="subTitle" idx="1"/>
          </p:nvPr>
        </p:nvSpPr>
        <p:spPr>
          <a:xfrm>
            <a:off x="1100014" y="4670246"/>
            <a:ext cx="6037903" cy="914400"/>
          </a:xfrm>
        </p:spPr>
        <p:txBody>
          <a:bodyPr>
            <a:normAutofit/>
          </a:bodyPr>
          <a:lstStyle/>
          <a:p>
            <a:pPr rtl="0"/>
            <a:r>
              <a:rPr lang="en-gb" sz="1900" b="0" i="0" u="none" baseline="0"/>
              <a:t>The content is based on the content of home and leisure </a:t>
            </a:r>
          </a:p>
          <a:p>
            <a:pPr rtl="0"/>
            <a:r>
              <a:rPr lang="en-gb" sz="1900" b="0" i="0" u="none" baseline="0"/>
              <a:t>accident prevention work</a:t>
            </a:r>
          </a:p>
        </p:txBody>
      </p:sp>
      <p:pic>
        <p:nvPicPr>
          <p:cNvPr id="7" name="Picture 6" descr="A black cat with a tail&#10;&#10;Description automatically generated">
            <a:extLst>
              <a:ext uri="{FF2B5EF4-FFF2-40B4-BE49-F238E27FC236}">
                <a16:creationId xmlns:a16="http://schemas.microsoft.com/office/drawing/2014/main" id="{EC98E9A9-2296-AEBD-FE51-37434BD45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7574" y="2037302"/>
            <a:ext cx="3458249" cy="2775244"/>
          </a:xfrm>
          <a:prstGeom prst="rect">
            <a:avLst/>
          </a:prstGeom>
        </p:spPr>
      </p:pic>
      <p:sp>
        <p:nvSpPr>
          <p:cNvPr id="16" name="Rectangle 15">
            <a:extLst>
              <a:ext uri="{FF2B5EF4-FFF2-40B4-BE49-F238E27FC236}">
                <a16:creationId xmlns:a16="http://schemas.microsoft.com/office/drawing/2014/main" id="{DC8C6883-513A-4FE8-8B55-7AA2A13A9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5D582653-22D9-45FB-AF80-7D73589AD327}"/>
              </a:ext>
            </a:extLst>
          </p:cNvPr>
          <p:cNvSpPr>
            <a:spLocks noGrp="1"/>
          </p:cNvSpPr>
          <p:nvPr>
            <p:ph type="ftr" sz="quarter" idx="11"/>
          </p:nvPr>
        </p:nvSpPr>
        <p:spPr>
          <a:xfrm>
            <a:off x="3869268" y="6356350"/>
            <a:ext cx="5911517" cy="365125"/>
          </a:xfrm>
        </p:spPr>
        <p:txBody>
          <a:bodyPr>
            <a:normAutofit/>
          </a:bodyPr>
          <a:lstStyle/>
          <a:p>
            <a:pPr rtl="0">
              <a:spcAft>
                <a:spcPts val="600"/>
              </a:spcAft>
            </a:pPr>
            <a:r>
              <a:rPr lang="en-gb" b="0" i="0" u="none" baseline="0"/>
              <a:t>Home safety coaching</a:t>
            </a:r>
          </a:p>
        </p:txBody>
      </p:sp>
      <p:sp>
        <p:nvSpPr>
          <p:cNvPr id="5" name="Slide Number Placeholder 4">
            <a:extLst>
              <a:ext uri="{FF2B5EF4-FFF2-40B4-BE49-F238E27FC236}">
                <a16:creationId xmlns:a16="http://schemas.microsoft.com/office/drawing/2014/main" id="{C5233E61-1B89-4621-9BB7-0B33ED6D67AF}"/>
              </a:ext>
            </a:extLst>
          </p:cNvPr>
          <p:cNvSpPr>
            <a:spLocks noGrp="1"/>
          </p:cNvSpPr>
          <p:nvPr>
            <p:ph type="sldNum" sz="quarter" idx="12"/>
          </p:nvPr>
        </p:nvSpPr>
        <p:spPr>
          <a:xfrm>
            <a:off x="10634135" y="6356350"/>
            <a:ext cx="1530927" cy="365125"/>
          </a:xfrm>
        </p:spPr>
        <p:txBody>
          <a:bodyPr>
            <a:normAutofit/>
          </a:bodyPr>
          <a:lstStyle/>
          <a:p>
            <a:pPr rtl="0">
              <a:spcAft>
                <a:spcPts val="600"/>
              </a:spcAft>
            </a:pPr>
            <a:fld id="{3EC19665-757B-4082-B394-D86A0A1D74C0}" type="slidenum">
              <a:rPr/>
              <a:pPr rtl="0">
                <a:spcAft>
                  <a:spcPts val="600"/>
                </a:spcAft>
              </a:pPr>
              <a:t>1</a:t>
            </a:fld>
            <a:endParaRPr lang="en-gb"/>
          </a:p>
        </p:txBody>
      </p:sp>
    </p:spTree>
    <p:extLst>
      <p:ext uri="{BB962C8B-B14F-4D97-AF65-F5344CB8AC3E}">
        <p14:creationId xmlns:p14="http://schemas.microsoft.com/office/powerpoint/2010/main" val="2342475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3577A01-3DD8-4E33-BEE1-3065F7E6F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9599"/>
            <a:ext cx="705248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4E5C731-6472-453C-87F5-BC57D7C17907}"/>
              </a:ext>
            </a:extLst>
          </p:cNvPr>
          <p:cNvSpPr>
            <a:spLocks noGrp="1"/>
          </p:cNvSpPr>
          <p:nvPr>
            <p:ph type="title"/>
          </p:nvPr>
        </p:nvSpPr>
        <p:spPr>
          <a:xfrm>
            <a:off x="289248" y="1123837"/>
            <a:ext cx="6451110" cy="1255469"/>
          </a:xfrm>
        </p:spPr>
        <p:txBody>
          <a:bodyPr>
            <a:normAutofit/>
          </a:bodyPr>
          <a:lstStyle/>
          <a:p>
            <a:pPr algn="l" rtl="0"/>
            <a:r>
              <a:rPr lang="en-gb" sz="3200" b="1" i="0" u="none" baseline="0" dirty="0">
                <a:ea typeface="Arial" panose="020B0604020202020204" pitchFamily="34" charset="0"/>
                <a:cs typeface="Arial" panose="020B0604020202020204" pitchFamily="34" charset="0"/>
                <a:sym typeface="Arial" panose="020B0604020202020204" pitchFamily="34" charset="0"/>
              </a:rPr>
              <a:t>Electrical appliances</a:t>
            </a:r>
            <a:endParaRPr lang="en-gb" sz="3200" b="1" dirty="0"/>
          </a:p>
        </p:txBody>
      </p:sp>
      <p:sp>
        <p:nvSpPr>
          <p:cNvPr id="3" name="Content Placeholder 2">
            <a:extLst>
              <a:ext uri="{FF2B5EF4-FFF2-40B4-BE49-F238E27FC236}">
                <a16:creationId xmlns:a16="http://schemas.microsoft.com/office/drawing/2014/main" id="{FBC72456-45DB-4565-B06C-95CB5E9ACA8F}"/>
              </a:ext>
            </a:extLst>
          </p:cNvPr>
          <p:cNvSpPr>
            <a:spLocks noGrp="1"/>
          </p:cNvSpPr>
          <p:nvPr>
            <p:ph idx="1"/>
          </p:nvPr>
        </p:nvSpPr>
        <p:spPr>
          <a:xfrm>
            <a:off x="289248" y="2510395"/>
            <a:ext cx="6451109" cy="3274586"/>
          </a:xfrm>
        </p:spPr>
        <p:txBody>
          <a:bodyPr anchor="t">
            <a:normAutofit/>
          </a:bodyPr>
          <a:lstStyle/>
          <a:p>
            <a:pPr algn="l" rtl="0">
              <a:lnSpc>
                <a:spcPct val="100000"/>
              </a:lnSpc>
              <a:buClr>
                <a:schemeClr val="bg1"/>
              </a:buClr>
            </a:pPr>
            <a:r>
              <a:rPr lang="en-gb" sz="1800" b="0" i="0" u="none" baseline="0" dirty="0">
                <a:solidFill>
                  <a:srgbClr val="FFFFFF"/>
                </a:solidFill>
              </a:rPr>
              <a:t>Unplug electrical appliances when not in use.</a:t>
            </a:r>
          </a:p>
          <a:p>
            <a:pPr algn="l" rtl="0">
              <a:lnSpc>
                <a:spcPct val="100000"/>
              </a:lnSpc>
              <a:buClr>
                <a:schemeClr val="bg1"/>
              </a:buClr>
            </a:pPr>
            <a:r>
              <a:rPr lang="en-gb" sz="1800" b="0" i="0" u="none" baseline="0" dirty="0">
                <a:solidFill>
                  <a:srgbClr val="FFFFFF"/>
                </a:solidFill>
              </a:rPr>
              <a:t>Do not connect multiple extension cords into long chains.</a:t>
            </a:r>
          </a:p>
          <a:p>
            <a:pPr algn="l" rtl="0">
              <a:lnSpc>
                <a:spcPct val="100000"/>
              </a:lnSpc>
              <a:buClr>
                <a:schemeClr val="bg1"/>
              </a:buClr>
            </a:pPr>
            <a:r>
              <a:rPr lang="en-gb" sz="1800" b="0" i="0" u="none" baseline="0" dirty="0">
                <a:solidFill>
                  <a:srgbClr val="FFFFFF"/>
                </a:solidFill>
              </a:rPr>
              <a:t>Keep extension cords free of dust.</a:t>
            </a:r>
          </a:p>
          <a:p>
            <a:pPr algn="l" rtl="0">
              <a:lnSpc>
                <a:spcPct val="100000"/>
              </a:lnSpc>
              <a:buClr>
                <a:schemeClr val="bg1"/>
              </a:buClr>
            </a:pPr>
            <a:r>
              <a:rPr lang="en-gb" sz="1800" b="0" i="0" u="none" baseline="0" dirty="0">
                <a:solidFill>
                  <a:srgbClr val="FFFFFF"/>
                </a:solidFill>
              </a:rPr>
              <a:t>Replace or repair faulty equipment. Faulty electrical appliances can start a fire.</a:t>
            </a:r>
          </a:p>
          <a:p>
            <a:pPr algn="l" rtl="0">
              <a:lnSpc>
                <a:spcPct val="100000"/>
              </a:lnSpc>
              <a:buClr>
                <a:schemeClr val="bg1"/>
              </a:buClr>
            </a:pPr>
            <a:r>
              <a:rPr lang="en-gb" sz="1800" b="0" i="0" u="none" baseline="0" dirty="0">
                <a:solidFill>
                  <a:srgbClr val="FFFFFF"/>
                </a:solidFill>
              </a:rPr>
              <a:t>Do not place anything on lamps or electric radiators. </a:t>
            </a:r>
          </a:p>
          <a:p>
            <a:pPr algn="l" rtl="0">
              <a:lnSpc>
                <a:spcPct val="100000"/>
              </a:lnSpc>
              <a:buClr>
                <a:schemeClr val="bg1"/>
              </a:buClr>
            </a:pPr>
            <a:r>
              <a:rPr lang="en-gb" sz="1800" b="0" i="0" u="none" baseline="0" dirty="0">
                <a:solidFill>
                  <a:srgbClr val="FFFFFF"/>
                </a:solidFill>
              </a:rPr>
              <a:t>Vacuum behind refrigeration appliances at least once a year.</a:t>
            </a:r>
          </a:p>
        </p:txBody>
      </p:sp>
      <p:pic>
        <p:nvPicPr>
          <p:cNvPr id="9" name="Picture Placeholder 1" descr="A picture containing person, wall, indoor, appliance&#10;&#10;Description automatically generated">
            <a:extLst>
              <a:ext uri="{FF2B5EF4-FFF2-40B4-BE49-F238E27FC236}">
                <a16:creationId xmlns:a16="http://schemas.microsoft.com/office/drawing/2014/main" id="{ADE25377-311E-4B86-A530-353985A75973}"/>
              </a:ext>
            </a:extLst>
          </p:cNvPr>
          <p:cNvPicPr>
            <a:picLocks noChangeAspect="1"/>
          </p:cNvPicPr>
          <p:nvPr/>
        </p:nvPicPr>
        <p:blipFill rotWithShape="1">
          <a:blip r:embed="rId3"/>
          <a:srcRect t="3003" r="-2" b="-2"/>
          <a:stretch/>
        </p:blipFill>
        <p:spPr>
          <a:xfrm>
            <a:off x="7545032" y="759599"/>
            <a:ext cx="3778286" cy="5330650"/>
          </a:xfrm>
          <a:prstGeom prst="rect">
            <a:avLst/>
          </a:prstGeom>
        </p:spPr>
      </p:pic>
      <p:sp>
        <p:nvSpPr>
          <p:cNvPr id="4" name="Footer Placeholder 3">
            <a:extLst>
              <a:ext uri="{FF2B5EF4-FFF2-40B4-BE49-F238E27FC236}">
                <a16:creationId xmlns:a16="http://schemas.microsoft.com/office/drawing/2014/main" id="{2072FE4C-7ABC-4B04-B932-B1E4D9A4281F}"/>
              </a:ext>
            </a:extLst>
          </p:cNvPr>
          <p:cNvSpPr>
            <a:spLocks noGrp="1"/>
          </p:cNvSpPr>
          <p:nvPr>
            <p:ph type="ftr" sz="quarter" idx="11"/>
          </p:nvPr>
        </p:nvSpPr>
        <p:spPr>
          <a:xfrm>
            <a:off x="3869268" y="6356350"/>
            <a:ext cx="5911517" cy="365125"/>
          </a:xfrm>
        </p:spPr>
        <p:txBody>
          <a:bodyPr>
            <a:normAutofit/>
          </a:bodyPr>
          <a:lstStyle/>
          <a:p>
            <a:pPr algn="l" rtl="0">
              <a:spcAft>
                <a:spcPts val="600"/>
              </a:spcAft>
            </a:pPr>
            <a:r>
              <a:rPr lang="en-gb" b="0" i="0" u="none" baseline="0"/>
              <a:t>Home safety coaching, photo: SPEK archive</a:t>
            </a:r>
          </a:p>
        </p:txBody>
      </p:sp>
      <p:sp>
        <p:nvSpPr>
          <p:cNvPr id="5" name="Slide Number Placeholder 4">
            <a:extLst>
              <a:ext uri="{FF2B5EF4-FFF2-40B4-BE49-F238E27FC236}">
                <a16:creationId xmlns:a16="http://schemas.microsoft.com/office/drawing/2014/main" id="{60E34A0F-0A3C-4A66-844D-5F43B09A5710}"/>
              </a:ext>
            </a:extLst>
          </p:cNvPr>
          <p:cNvSpPr>
            <a:spLocks noGrp="1"/>
          </p:cNvSpPr>
          <p:nvPr>
            <p:ph type="sldNum" sz="quarter" idx="12"/>
          </p:nvPr>
        </p:nvSpPr>
        <p:spPr>
          <a:xfrm>
            <a:off x="10634135" y="6356350"/>
            <a:ext cx="1530927" cy="365125"/>
          </a:xfrm>
        </p:spPr>
        <p:txBody>
          <a:bodyPr>
            <a:normAutofit/>
          </a:bodyPr>
          <a:lstStyle/>
          <a:p>
            <a:pPr algn="r" rtl="0">
              <a:spcAft>
                <a:spcPts val="600"/>
              </a:spcAft>
            </a:pPr>
            <a:fld id="{3EC19665-757B-4082-B394-D86A0A1D74C0}" type="slidenum">
              <a:rPr/>
              <a:pPr algn="r" rtl="0">
                <a:spcAft>
                  <a:spcPts val="600"/>
                </a:spcAft>
              </a:pPr>
              <a:t>10</a:t>
            </a:fld>
            <a:endParaRPr lang="en-gb"/>
          </a:p>
        </p:txBody>
      </p:sp>
      <p:sp>
        <p:nvSpPr>
          <p:cNvPr id="8" name="Rectangle 7">
            <a:extLst>
              <a:ext uri="{FF2B5EF4-FFF2-40B4-BE49-F238E27FC236}">
                <a16:creationId xmlns:a16="http://schemas.microsoft.com/office/drawing/2014/main" id="{333F3243-6CAD-4F35-B845-8911AA23D347}"/>
              </a:ext>
            </a:extLst>
          </p:cNvPr>
          <p:cNvSpPr/>
          <p:nvPr/>
        </p:nvSpPr>
        <p:spPr>
          <a:xfrm>
            <a:off x="7545032" y="390267"/>
            <a:ext cx="3568606" cy="369332"/>
          </a:xfrm>
          <a:prstGeom prst="rect">
            <a:avLst/>
          </a:prstGeom>
        </p:spPr>
        <p:txBody>
          <a:bodyPr wrap="none">
            <a:spAutoFit/>
          </a:bodyPr>
          <a:lstStyle/>
          <a:p>
            <a:pPr algn="l" rtl="0">
              <a:spcAft>
                <a:spcPts val="600"/>
              </a:spcAft>
            </a:pPr>
            <a:r>
              <a:rPr lang="en-gb" b="1" i="0" u="none" baseline="3000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Following the instructions for use is fire safety</a:t>
            </a:r>
            <a:endParaRPr lang="en-gb" b="1" dirty="0"/>
          </a:p>
        </p:txBody>
      </p:sp>
      <p:pic>
        <p:nvPicPr>
          <p:cNvPr id="6" name="Kuva 4" descr="A picture containing text, clipart&#10;&#10;Description automatically generated">
            <a:extLst>
              <a:ext uri="{FF2B5EF4-FFF2-40B4-BE49-F238E27FC236}">
                <a16:creationId xmlns:a16="http://schemas.microsoft.com/office/drawing/2014/main" id="{7AC35E9D-7E30-22C5-A387-392A04C5FBE0}"/>
              </a:ext>
            </a:extLst>
          </p:cNvPr>
          <p:cNvPicPr>
            <a:picLocks noChangeAspect="1"/>
          </p:cNvPicPr>
          <p:nvPr/>
        </p:nvPicPr>
        <p:blipFill>
          <a:blip r:embed="rId4"/>
          <a:stretch>
            <a:fillRect/>
          </a:stretch>
        </p:blipFill>
        <p:spPr>
          <a:xfrm>
            <a:off x="1275937" y="168839"/>
            <a:ext cx="1296225" cy="469881"/>
          </a:xfrm>
          <a:prstGeom prst="rect">
            <a:avLst/>
          </a:prstGeom>
        </p:spPr>
      </p:pic>
    </p:spTree>
    <p:extLst>
      <p:ext uri="{BB962C8B-B14F-4D97-AF65-F5344CB8AC3E}">
        <p14:creationId xmlns:p14="http://schemas.microsoft.com/office/powerpoint/2010/main" val="1564177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13A95FF-1A75-49AA-86AE-EED61BD0E4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81DF0A6-2AEA-4EFE-BC46-ECACFE9999EE}"/>
              </a:ext>
            </a:extLst>
          </p:cNvPr>
          <p:cNvSpPr>
            <a:spLocks noGrp="1"/>
          </p:cNvSpPr>
          <p:nvPr>
            <p:ph type="title"/>
          </p:nvPr>
        </p:nvSpPr>
        <p:spPr>
          <a:xfrm>
            <a:off x="289249" y="836107"/>
            <a:ext cx="4016116" cy="1255469"/>
          </a:xfrm>
        </p:spPr>
        <p:txBody>
          <a:bodyPr>
            <a:normAutofit/>
          </a:bodyPr>
          <a:lstStyle/>
          <a:p>
            <a:pPr algn="l" rtl="0"/>
            <a:r>
              <a:rPr lang="en-gb" sz="3200" b="1" i="0" u="none" baseline="0" dirty="0">
                <a:ea typeface="Arial" panose="020B0604020202020204" pitchFamily="34" charset="0"/>
                <a:cs typeface="Arial" panose="020B0604020202020204" pitchFamily="34" charset="0"/>
                <a:sym typeface="Arial" panose="020B0604020202020204" pitchFamily="34" charset="0"/>
              </a:rPr>
              <a:t>Cooker</a:t>
            </a:r>
            <a:endParaRPr lang="en-gb" sz="3200" b="1" dirty="0"/>
          </a:p>
        </p:txBody>
      </p:sp>
      <p:sp>
        <p:nvSpPr>
          <p:cNvPr id="3" name="Content Placeholder 2">
            <a:extLst>
              <a:ext uri="{FF2B5EF4-FFF2-40B4-BE49-F238E27FC236}">
                <a16:creationId xmlns:a16="http://schemas.microsoft.com/office/drawing/2014/main" id="{4442953C-8171-467D-B85F-2CC488C1463B}"/>
              </a:ext>
            </a:extLst>
          </p:cNvPr>
          <p:cNvSpPr>
            <a:spLocks noGrp="1"/>
          </p:cNvSpPr>
          <p:nvPr>
            <p:ph idx="1"/>
          </p:nvPr>
        </p:nvSpPr>
        <p:spPr>
          <a:xfrm>
            <a:off x="289249" y="1748589"/>
            <a:ext cx="4305364" cy="4341659"/>
          </a:xfrm>
        </p:spPr>
        <p:txBody>
          <a:bodyPr anchor="t">
            <a:normAutofit/>
          </a:bodyPr>
          <a:lstStyle/>
          <a:p>
            <a:pPr marL="342900" lvl="0" indent="-342900" algn="l" defTabSz="457200" rtl="0">
              <a:lnSpc>
                <a:spcPct val="100000"/>
              </a:lnSpc>
              <a:spcBef>
                <a:spcPct val="20000"/>
              </a:spcBef>
              <a:buClrTx/>
              <a:buFont typeface="Arial" panose="020B0604020202020204" pitchFamily="34" charset="0"/>
              <a:buChar char="•"/>
            </a:pPr>
            <a:r>
              <a:rPr lang="en-gb" sz="1800" b="0" i="0" u="none" baseline="0" dirty="0">
                <a:solidFill>
                  <a:srgbClr val="FFFFFF"/>
                </a:solidFill>
                <a:ea typeface="Arial" panose="020B0604020202020204" pitchFamily="34" charset="0"/>
                <a:cs typeface="Arial" panose="020B0604020202020204" pitchFamily="34" charset="0"/>
                <a:sym typeface="Arial" panose="020B0604020202020204" pitchFamily="34" charset="0"/>
              </a:rPr>
              <a:t>Around a third of fires in homes are caused by improper use of the cooker.</a:t>
            </a:r>
          </a:p>
          <a:p>
            <a:pPr marL="342900" lvl="0" indent="-342900" algn="l" defTabSz="457200" rtl="0">
              <a:lnSpc>
                <a:spcPct val="100000"/>
              </a:lnSpc>
              <a:spcBef>
                <a:spcPct val="20000"/>
              </a:spcBef>
              <a:buClrTx/>
              <a:buFont typeface="Arial" panose="020B0604020202020204" pitchFamily="34" charset="0"/>
              <a:buChar char="•"/>
            </a:pPr>
            <a:r>
              <a:rPr lang="en-gb" sz="1800" b="0" i="0" u="none" baseline="0" dirty="0">
                <a:solidFill>
                  <a:srgbClr val="FFFFFF"/>
                </a:solidFill>
                <a:ea typeface="Arial" panose="020B0604020202020204" pitchFamily="34" charset="0"/>
                <a:cs typeface="Arial" panose="020B0604020202020204" pitchFamily="34" charset="0"/>
                <a:sym typeface="Arial" panose="020B0604020202020204" pitchFamily="34" charset="0"/>
              </a:rPr>
              <a:t>Do not leave the cooker on unattended.</a:t>
            </a:r>
          </a:p>
          <a:p>
            <a:pPr marL="342900" lvl="0" indent="-342900" algn="l" defTabSz="457200" rtl="0">
              <a:lnSpc>
                <a:spcPct val="100000"/>
              </a:lnSpc>
              <a:spcBef>
                <a:spcPct val="20000"/>
              </a:spcBef>
              <a:buClrTx/>
              <a:buFont typeface="Arial" panose="020B0604020202020204" pitchFamily="34" charset="0"/>
              <a:buChar char="•"/>
            </a:pPr>
            <a:r>
              <a:rPr lang="en-gb" sz="1800" b="0" i="0" u="none" baseline="0" dirty="0">
                <a:solidFill>
                  <a:srgbClr val="FFFFFF"/>
                </a:solidFill>
                <a:ea typeface="Arial" panose="020B0604020202020204" pitchFamily="34" charset="0"/>
                <a:cs typeface="Arial" panose="020B0604020202020204" pitchFamily="34" charset="0"/>
                <a:sym typeface="Arial" panose="020B0604020202020204" pitchFamily="34" charset="0"/>
              </a:rPr>
              <a:t>Keep the area around the cooker free of anything flammable: paper, cardboard boxes, plastic containers, potholders, etc.</a:t>
            </a:r>
          </a:p>
          <a:p>
            <a:pPr marL="0" lvl="0" indent="0" algn="l" defTabSz="457200" rtl="0">
              <a:lnSpc>
                <a:spcPct val="100000"/>
              </a:lnSpc>
              <a:spcBef>
                <a:spcPct val="20000"/>
              </a:spcBef>
              <a:buClrTx/>
              <a:buNone/>
            </a:pPr>
            <a:r>
              <a:rPr lang="en-gb" sz="1800" b="0" i="0" u="none" baseline="0" dirty="0">
                <a:solidFill>
                  <a:srgbClr val="FFFFFF"/>
                </a:solidFill>
                <a:ea typeface="Arial" panose="020B0604020202020204" pitchFamily="34" charset="0"/>
                <a:cs typeface="Arial" panose="020B0604020202020204" pitchFamily="34" charset="0"/>
                <a:sym typeface="Arial" panose="020B0604020202020204" pitchFamily="34" charset="0"/>
              </a:rPr>
              <a:t>Make use of cooker safety technology:</a:t>
            </a:r>
          </a:p>
          <a:p>
            <a:pPr marL="742950" lvl="1" indent="-285750" algn="l" defTabSz="457200" rtl="0">
              <a:lnSpc>
                <a:spcPct val="100000"/>
              </a:lnSpc>
              <a:spcBef>
                <a:spcPct val="20000"/>
              </a:spcBef>
              <a:spcAft>
                <a:spcPts val="0"/>
              </a:spcAft>
              <a:buClrTx/>
              <a:buFont typeface="Arial"/>
              <a:buChar char="–"/>
            </a:pPr>
            <a:r>
              <a:rPr lang="en-gb" b="0" i="0" u="none" baseline="0" dirty="0">
                <a:solidFill>
                  <a:srgbClr val="FFFFFF"/>
                </a:solidFill>
                <a:ea typeface="Arial" panose="020B0604020202020204" pitchFamily="34" charset="0"/>
                <a:cs typeface="Arial" panose="020B0604020202020204" pitchFamily="34" charset="0"/>
                <a:sym typeface="Arial" panose="020B0604020202020204" pitchFamily="34" charset="0"/>
              </a:rPr>
              <a:t>External power switch or timer</a:t>
            </a:r>
          </a:p>
          <a:p>
            <a:pPr marL="742950" lvl="1" indent="-285750" algn="l" defTabSz="457200" rtl="0">
              <a:lnSpc>
                <a:spcPct val="100000"/>
              </a:lnSpc>
              <a:spcBef>
                <a:spcPct val="20000"/>
              </a:spcBef>
              <a:spcAft>
                <a:spcPts val="0"/>
              </a:spcAft>
              <a:buClrTx/>
              <a:buFont typeface="Arial"/>
              <a:buChar char="–"/>
            </a:pPr>
            <a:r>
              <a:rPr lang="en-gb" b="0" i="0" u="none" baseline="0" dirty="0">
                <a:solidFill>
                  <a:srgbClr val="FFFFFF"/>
                </a:solidFill>
                <a:ea typeface="Arial" panose="020B0604020202020204" pitchFamily="34" charset="0"/>
                <a:cs typeface="Arial" panose="020B0604020202020204" pitchFamily="34" charset="0"/>
                <a:sym typeface="Arial" panose="020B0604020202020204" pitchFamily="34" charset="0"/>
              </a:rPr>
              <a:t>Cooker alarm</a:t>
            </a:r>
          </a:p>
          <a:p>
            <a:pPr marL="742950" lvl="1" indent="-285750" algn="l" defTabSz="457200" rtl="0">
              <a:lnSpc>
                <a:spcPct val="100000"/>
              </a:lnSpc>
              <a:spcBef>
                <a:spcPct val="20000"/>
              </a:spcBef>
              <a:spcAft>
                <a:spcPts val="0"/>
              </a:spcAft>
              <a:buClrTx/>
              <a:buFont typeface="Arial"/>
              <a:buChar char="–"/>
            </a:pPr>
            <a:r>
              <a:rPr lang="en-gb" b="0" i="0" u="none" baseline="0" dirty="0">
                <a:solidFill>
                  <a:srgbClr val="FFFFFF"/>
                </a:solidFill>
                <a:ea typeface="Arial" panose="020B0604020202020204" pitchFamily="34" charset="0"/>
                <a:cs typeface="Arial" panose="020B0604020202020204" pitchFamily="34" charset="0"/>
                <a:sym typeface="Arial" panose="020B0604020202020204" pitchFamily="34" charset="0"/>
              </a:rPr>
              <a:t>Cooker guard</a:t>
            </a:r>
          </a:p>
          <a:p>
            <a:pPr marL="742950" lvl="1" indent="-285750" algn="l" defTabSz="457200" rtl="0">
              <a:lnSpc>
                <a:spcPct val="100000"/>
              </a:lnSpc>
              <a:spcBef>
                <a:spcPct val="20000"/>
              </a:spcBef>
              <a:spcAft>
                <a:spcPts val="0"/>
              </a:spcAft>
              <a:buClrTx/>
              <a:buFont typeface="Arial"/>
              <a:buChar char="–"/>
            </a:pPr>
            <a:r>
              <a:rPr lang="en-gb" b="0" i="0" u="none" baseline="0" dirty="0">
                <a:solidFill>
                  <a:srgbClr val="FFFFFF"/>
                </a:solidFill>
                <a:ea typeface="Arial" panose="020B0604020202020204" pitchFamily="34" charset="0"/>
                <a:cs typeface="Arial" panose="020B0604020202020204" pitchFamily="34" charset="0"/>
                <a:sym typeface="Arial" panose="020B0604020202020204" pitchFamily="34" charset="0"/>
              </a:rPr>
              <a:t>Cooker hood with a fire suppression system</a:t>
            </a:r>
          </a:p>
          <a:p>
            <a:endParaRPr lang="en-gb" sz="1500" dirty="0">
              <a:solidFill>
                <a:srgbClr val="FFFFFF"/>
              </a:solidFill>
            </a:endParaRPr>
          </a:p>
        </p:txBody>
      </p:sp>
      <p:pic>
        <p:nvPicPr>
          <p:cNvPr id="7" name="Picture Placeholder 1" descr="A picture containing indoor, wall, appliance, kitchen appliance&#10;&#10;Description automatically generated">
            <a:extLst>
              <a:ext uri="{FF2B5EF4-FFF2-40B4-BE49-F238E27FC236}">
                <a16:creationId xmlns:a16="http://schemas.microsoft.com/office/drawing/2014/main" id="{44D54902-AAC7-46B0-96D0-082EF3F42D28}"/>
              </a:ext>
            </a:extLst>
          </p:cNvPr>
          <p:cNvPicPr>
            <a:picLocks noChangeAspect="1"/>
          </p:cNvPicPr>
          <p:nvPr/>
        </p:nvPicPr>
        <p:blipFill rotWithShape="1">
          <a:blip r:embed="rId3"/>
          <a:srcRect l="2654" r="10204" b="1"/>
          <a:stretch/>
        </p:blipFill>
        <p:spPr>
          <a:xfrm>
            <a:off x="5137463" y="759599"/>
            <a:ext cx="6193767" cy="5330650"/>
          </a:xfrm>
          <a:prstGeom prst="rect">
            <a:avLst/>
          </a:prstGeom>
        </p:spPr>
      </p:pic>
      <p:sp>
        <p:nvSpPr>
          <p:cNvPr id="4" name="Footer Placeholder 3">
            <a:extLst>
              <a:ext uri="{FF2B5EF4-FFF2-40B4-BE49-F238E27FC236}">
                <a16:creationId xmlns:a16="http://schemas.microsoft.com/office/drawing/2014/main" id="{9BD34630-54A8-4984-B635-6AF8444D8823}"/>
              </a:ext>
            </a:extLst>
          </p:cNvPr>
          <p:cNvSpPr>
            <a:spLocks noGrp="1"/>
          </p:cNvSpPr>
          <p:nvPr>
            <p:ph type="ftr" sz="quarter" idx="11"/>
          </p:nvPr>
        </p:nvSpPr>
        <p:spPr>
          <a:xfrm>
            <a:off x="3869268" y="6356350"/>
            <a:ext cx="5911517" cy="365125"/>
          </a:xfrm>
        </p:spPr>
        <p:txBody>
          <a:bodyPr>
            <a:normAutofit/>
          </a:bodyPr>
          <a:lstStyle/>
          <a:p>
            <a:pPr algn="l" rtl="0">
              <a:spcAft>
                <a:spcPts val="600"/>
              </a:spcAft>
            </a:pPr>
            <a:r>
              <a:rPr lang="en-gb" b="0" i="0" u="none" baseline="0"/>
              <a:t>Home safety coaching, photo: SPEK archive</a:t>
            </a:r>
          </a:p>
        </p:txBody>
      </p:sp>
      <p:sp>
        <p:nvSpPr>
          <p:cNvPr id="5" name="Slide Number Placeholder 4">
            <a:extLst>
              <a:ext uri="{FF2B5EF4-FFF2-40B4-BE49-F238E27FC236}">
                <a16:creationId xmlns:a16="http://schemas.microsoft.com/office/drawing/2014/main" id="{C1D29ED3-D223-4189-8530-4370E1286B95}"/>
              </a:ext>
            </a:extLst>
          </p:cNvPr>
          <p:cNvSpPr>
            <a:spLocks noGrp="1"/>
          </p:cNvSpPr>
          <p:nvPr>
            <p:ph type="sldNum" sz="quarter" idx="12"/>
          </p:nvPr>
        </p:nvSpPr>
        <p:spPr>
          <a:xfrm>
            <a:off x="10634135" y="6356350"/>
            <a:ext cx="1530927" cy="365125"/>
          </a:xfrm>
        </p:spPr>
        <p:txBody>
          <a:bodyPr>
            <a:normAutofit/>
          </a:bodyPr>
          <a:lstStyle/>
          <a:p>
            <a:pPr algn="r" rtl="0">
              <a:spcAft>
                <a:spcPts val="600"/>
              </a:spcAft>
            </a:pPr>
            <a:fld id="{3EC19665-757B-4082-B394-D86A0A1D74C0}" type="slidenum">
              <a:rPr/>
              <a:pPr algn="r" rtl="0">
                <a:spcAft>
                  <a:spcPts val="600"/>
                </a:spcAft>
              </a:pPr>
              <a:t>11</a:t>
            </a:fld>
            <a:endParaRPr lang="en-gb"/>
          </a:p>
        </p:txBody>
      </p:sp>
      <p:sp>
        <p:nvSpPr>
          <p:cNvPr id="8" name="Rectangle 7">
            <a:extLst>
              <a:ext uri="{FF2B5EF4-FFF2-40B4-BE49-F238E27FC236}">
                <a16:creationId xmlns:a16="http://schemas.microsoft.com/office/drawing/2014/main" id="{78C98ADB-1429-4B99-B47F-D36BB86BB26C}"/>
              </a:ext>
            </a:extLst>
          </p:cNvPr>
          <p:cNvSpPr/>
          <p:nvPr/>
        </p:nvSpPr>
        <p:spPr>
          <a:xfrm>
            <a:off x="5137463" y="349549"/>
            <a:ext cx="2324675" cy="276999"/>
          </a:xfrm>
          <a:prstGeom prst="rect">
            <a:avLst/>
          </a:prstGeom>
        </p:spPr>
        <p:txBody>
          <a:bodyPr wrap="none">
            <a:spAutoFit/>
          </a:bodyPr>
          <a:lstStyle/>
          <a:p>
            <a:pPr algn="l" rtl="0"/>
            <a:r>
              <a:rPr lang="en-gb" b="1" i="0" u="none" baseline="3000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Cleanliness is fire safety</a:t>
            </a:r>
            <a:endParaRPr lang="en-gb" baseline="3000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endParaRPr>
          </a:p>
        </p:txBody>
      </p:sp>
      <p:pic>
        <p:nvPicPr>
          <p:cNvPr id="6" name="Kuva 4" descr="A picture containing text, clipart&#10;&#10;Description automatically generated">
            <a:extLst>
              <a:ext uri="{FF2B5EF4-FFF2-40B4-BE49-F238E27FC236}">
                <a16:creationId xmlns:a16="http://schemas.microsoft.com/office/drawing/2014/main" id="{84C84634-7FD0-FF6A-814B-4D3BC873202A}"/>
              </a:ext>
            </a:extLst>
          </p:cNvPr>
          <p:cNvPicPr>
            <a:picLocks noChangeAspect="1"/>
          </p:cNvPicPr>
          <p:nvPr/>
        </p:nvPicPr>
        <p:blipFill>
          <a:blip r:embed="rId4"/>
          <a:stretch>
            <a:fillRect/>
          </a:stretch>
        </p:blipFill>
        <p:spPr>
          <a:xfrm>
            <a:off x="1275937" y="168839"/>
            <a:ext cx="1296225" cy="469881"/>
          </a:xfrm>
          <a:prstGeom prst="rect">
            <a:avLst/>
          </a:prstGeom>
        </p:spPr>
      </p:pic>
    </p:spTree>
    <p:extLst>
      <p:ext uri="{BB962C8B-B14F-4D97-AF65-F5344CB8AC3E}">
        <p14:creationId xmlns:p14="http://schemas.microsoft.com/office/powerpoint/2010/main" val="3716460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13A95FF-1A75-49AA-86AE-EED61BD0E4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F88A0D4-B0D8-43F8-8704-FCEDD79853D2}"/>
              </a:ext>
            </a:extLst>
          </p:cNvPr>
          <p:cNvSpPr>
            <a:spLocks noGrp="1"/>
          </p:cNvSpPr>
          <p:nvPr>
            <p:ph type="title"/>
          </p:nvPr>
        </p:nvSpPr>
        <p:spPr>
          <a:xfrm>
            <a:off x="289249" y="1123837"/>
            <a:ext cx="4016116" cy="1255469"/>
          </a:xfrm>
        </p:spPr>
        <p:txBody>
          <a:bodyPr>
            <a:normAutofit/>
          </a:bodyPr>
          <a:lstStyle/>
          <a:p>
            <a:pPr algn="l" rtl="0"/>
            <a:r>
              <a:rPr lang="en-gb" sz="3200" b="1" i="0" u="none" baseline="0" dirty="0"/>
              <a:t>Rechargeable devices</a:t>
            </a:r>
            <a:endParaRPr lang="en-gb" sz="3200" b="1" dirty="0"/>
          </a:p>
        </p:txBody>
      </p:sp>
      <p:sp>
        <p:nvSpPr>
          <p:cNvPr id="3" name="Content Placeholder 2">
            <a:extLst>
              <a:ext uri="{FF2B5EF4-FFF2-40B4-BE49-F238E27FC236}">
                <a16:creationId xmlns:a16="http://schemas.microsoft.com/office/drawing/2014/main" id="{FDCCE8B8-0B54-4CCA-B6CA-964F8052FEBA}"/>
              </a:ext>
            </a:extLst>
          </p:cNvPr>
          <p:cNvSpPr>
            <a:spLocks noGrp="1"/>
          </p:cNvSpPr>
          <p:nvPr>
            <p:ph idx="1"/>
          </p:nvPr>
        </p:nvSpPr>
        <p:spPr>
          <a:xfrm>
            <a:off x="289249" y="2510395"/>
            <a:ext cx="4016116" cy="3274586"/>
          </a:xfrm>
        </p:spPr>
        <p:txBody>
          <a:bodyPr anchor="t">
            <a:normAutofit/>
          </a:bodyPr>
          <a:lstStyle/>
          <a:p>
            <a:pPr marL="342900" lvl="0" indent="-342900" algn="l" defTabSz="457200" rtl="0">
              <a:lnSpc>
                <a:spcPct val="100000"/>
              </a:lnSpc>
              <a:spcBef>
                <a:spcPct val="20000"/>
              </a:spcBef>
              <a:buClrTx/>
              <a:buFont typeface="Arial" panose="020B0604020202020204" pitchFamily="34" charset="0"/>
              <a:buChar char="•"/>
            </a:pPr>
            <a:r>
              <a:rPr lang="en-gb" sz="1800" b="0" i="0" u="none" baseline="0" dirty="0">
                <a:solidFill>
                  <a:srgbClr val="FFFFFF"/>
                </a:solidFill>
                <a:ea typeface="Arial"/>
                <a:cs typeface="Arial"/>
                <a:sym typeface="Arial"/>
              </a:rPr>
              <a:t>Devices should not be left unattended when charging.</a:t>
            </a:r>
          </a:p>
          <a:p>
            <a:pPr marL="742950" lvl="1" indent="-285750" algn="l" defTabSz="457200" rtl="0">
              <a:lnSpc>
                <a:spcPct val="100000"/>
              </a:lnSpc>
              <a:spcBef>
                <a:spcPct val="20000"/>
              </a:spcBef>
              <a:spcAft>
                <a:spcPts val="0"/>
              </a:spcAft>
              <a:buClrTx/>
              <a:buFont typeface="Arial" panose="020B0604020202020204" pitchFamily="34" charset="0"/>
              <a:buChar char="•"/>
            </a:pPr>
            <a:r>
              <a:rPr lang="en-gb" b="0" i="0" u="none" baseline="0" dirty="0">
                <a:solidFill>
                  <a:srgbClr val="FFFFFF"/>
                </a:solidFill>
                <a:ea typeface="Arial"/>
                <a:cs typeface="Arial"/>
                <a:sym typeface="Arial"/>
              </a:rPr>
              <a:t>This applies to mobile phones too!</a:t>
            </a:r>
            <a:endParaRPr lang="en-gb" dirty="0">
              <a:solidFill>
                <a:srgbClr val="FFFFFF"/>
              </a:solidFill>
              <a:cs typeface="Arial"/>
            </a:endParaRPr>
          </a:p>
          <a:p>
            <a:pPr marL="342900" lvl="0" indent="-342900" algn="l" defTabSz="457200" rtl="0">
              <a:lnSpc>
                <a:spcPct val="100000"/>
              </a:lnSpc>
              <a:spcBef>
                <a:spcPct val="20000"/>
              </a:spcBef>
              <a:buClrTx/>
              <a:buFont typeface="Arial" panose="020B0604020202020204" pitchFamily="34" charset="0"/>
              <a:buChar char="•"/>
            </a:pPr>
            <a:r>
              <a:rPr lang="en-gb" sz="1800" b="0" i="0" u="none" baseline="0" dirty="0">
                <a:solidFill>
                  <a:srgbClr val="FFFFFF"/>
                </a:solidFill>
                <a:ea typeface="Arial"/>
                <a:cs typeface="Arial"/>
                <a:sym typeface="Arial"/>
              </a:rPr>
              <a:t>Battery fires are difficult to put out.</a:t>
            </a:r>
          </a:p>
          <a:p>
            <a:pPr marL="742950" lvl="1" indent="-285750" algn="l" defTabSz="457200" rtl="0">
              <a:lnSpc>
                <a:spcPct val="100000"/>
              </a:lnSpc>
              <a:spcBef>
                <a:spcPct val="20000"/>
              </a:spcBef>
              <a:spcAft>
                <a:spcPts val="0"/>
              </a:spcAft>
              <a:buClrTx/>
              <a:buFont typeface="Arial" panose="020B0604020202020204" pitchFamily="34" charset="0"/>
              <a:buChar char="•"/>
            </a:pPr>
            <a:r>
              <a:rPr lang="en-gb" b="0" i="0" u="none" baseline="0" dirty="0">
                <a:solidFill>
                  <a:srgbClr val="FFFFFF"/>
                </a:solidFill>
                <a:ea typeface="Arial"/>
                <a:cs typeface="Arial"/>
                <a:sym typeface="Arial"/>
              </a:rPr>
              <a:t>“If a battery-powered device catches fire, it should be submerged in water and taken outdoors in a bucket.”</a:t>
            </a:r>
          </a:p>
          <a:p>
            <a:endParaRPr lang="en-gb" dirty="0">
              <a:solidFill>
                <a:srgbClr val="FFFFFF"/>
              </a:solidFill>
            </a:endParaRPr>
          </a:p>
        </p:txBody>
      </p:sp>
      <p:pic>
        <p:nvPicPr>
          <p:cNvPr id="6" name="Kuva 12" descr="Kuva, joka sisältää kohteen sisä, istuminen, pöytä, pieni&#10;&#10;Kuvaus luotu automaattisesti">
            <a:extLst>
              <a:ext uri="{FF2B5EF4-FFF2-40B4-BE49-F238E27FC236}">
                <a16:creationId xmlns:a16="http://schemas.microsoft.com/office/drawing/2014/main" id="{BE0F195F-CC2A-411D-BE70-63E6AEC6C0DD}"/>
              </a:ext>
            </a:extLst>
          </p:cNvPr>
          <p:cNvPicPr>
            <a:picLocks noChangeAspect="1"/>
          </p:cNvPicPr>
          <p:nvPr/>
        </p:nvPicPr>
        <p:blipFill rotWithShape="1">
          <a:blip r:embed="rId2"/>
          <a:srcRect t="31060" r="1" b="4392"/>
          <a:stretch/>
        </p:blipFill>
        <p:spPr>
          <a:xfrm>
            <a:off x="5137463" y="759599"/>
            <a:ext cx="6193767" cy="5330650"/>
          </a:xfrm>
          <a:prstGeom prst="rect">
            <a:avLst/>
          </a:prstGeom>
        </p:spPr>
      </p:pic>
      <p:sp>
        <p:nvSpPr>
          <p:cNvPr id="4" name="Footer Placeholder 3">
            <a:extLst>
              <a:ext uri="{FF2B5EF4-FFF2-40B4-BE49-F238E27FC236}">
                <a16:creationId xmlns:a16="http://schemas.microsoft.com/office/drawing/2014/main" id="{DCF2F64E-82CA-4617-8838-87F58E19848D}"/>
              </a:ext>
            </a:extLst>
          </p:cNvPr>
          <p:cNvSpPr>
            <a:spLocks noGrp="1"/>
          </p:cNvSpPr>
          <p:nvPr>
            <p:ph type="ftr" sz="quarter" idx="11"/>
          </p:nvPr>
        </p:nvSpPr>
        <p:spPr>
          <a:xfrm>
            <a:off x="3869268" y="6356350"/>
            <a:ext cx="5911517" cy="365125"/>
          </a:xfrm>
        </p:spPr>
        <p:txBody>
          <a:bodyPr>
            <a:normAutofit/>
          </a:bodyPr>
          <a:lstStyle/>
          <a:p>
            <a:pPr algn="l" rtl="0">
              <a:spcAft>
                <a:spcPts val="600"/>
              </a:spcAft>
            </a:pPr>
            <a:r>
              <a:rPr lang="en-gb" b="0" i="0" u="none" baseline="0"/>
              <a:t>Home safety coaching, photo: SPEK archive</a:t>
            </a:r>
          </a:p>
        </p:txBody>
      </p:sp>
      <p:sp>
        <p:nvSpPr>
          <p:cNvPr id="5" name="Slide Number Placeholder 4">
            <a:extLst>
              <a:ext uri="{FF2B5EF4-FFF2-40B4-BE49-F238E27FC236}">
                <a16:creationId xmlns:a16="http://schemas.microsoft.com/office/drawing/2014/main" id="{41F05B88-34D0-4C8E-944C-350E32960C89}"/>
              </a:ext>
            </a:extLst>
          </p:cNvPr>
          <p:cNvSpPr>
            <a:spLocks noGrp="1"/>
          </p:cNvSpPr>
          <p:nvPr>
            <p:ph type="sldNum" sz="quarter" idx="12"/>
          </p:nvPr>
        </p:nvSpPr>
        <p:spPr>
          <a:xfrm>
            <a:off x="10634135" y="6356350"/>
            <a:ext cx="1530927" cy="365125"/>
          </a:xfrm>
        </p:spPr>
        <p:txBody>
          <a:bodyPr>
            <a:normAutofit/>
          </a:bodyPr>
          <a:lstStyle/>
          <a:p>
            <a:pPr algn="r" rtl="0">
              <a:spcAft>
                <a:spcPts val="600"/>
              </a:spcAft>
            </a:pPr>
            <a:fld id="{3EC19665-757B-4082-B394-D86A0A1D74C0}" type="slidenum">
              <a:rPr/>
              <a:pPr algn="r" rtl="0">
                <a:spcAft>
                  <a:spcPts val="600"/>
                </a:spcAft>
              </a:pPr>
              <a:t>12</a:t>
            </a:fld>
            <a:endParaRPr lang="en-gb"/>
          </a:p>
        </p:txBody>
      </p:sp>
      <p:pic>
        <p:nvPicPr>
          <p:cNvPr id="7" name="Kuva 4" descr="A picture containing text, clipart&#10;&#10;Description automatically generated">
            <a:extLst>
              <a:ext uri="{FF2B5EF4-FFF2-40B4-BE49-F238E27FC236}">
                <a16:creationId xmlns:a16="http://schemas.microsoft.com/office/drawing/2014/main" id="{FAAC6FFD-2DE1-33F7-89FD-7204EFD5C444}"/>
              </a:ext>
            </a:extLst>
          </p:cNvPr>
          <p:cNvPicPr>
            <a:picLocks noChangeAspect="1"/>
          </p:cNvPicPr>
          <p:nvPr/>
        </p:nvPicPr>
        <p:blipFill>
          <a:blip r:embed="rId3"/>
          <a:stretch>
            <a:fillRect/>
          </a:stretch>
        </p:blipFill>
        <p:spPr>
          <a:xfrm>
            <a:off x="1275937" y="168839"/>
            <a:ext cx="1296225" cy="469881"/>
          </a:xfrm>
          <a:prstGeom prst="rect">
            <a:avLst/>
          </a:prstGeom>
        </p:spPr>
      </p:pic>
    </p:spTree>
    <p:extLst>
      <p:ext uri="{BB962C8B-B14F-4D97-AF65-F5344CB8AC3E}">
        <p14:creationId xmlns:p14="http://schemas.microsoft.com/office/powerpoint/2010/main" val="3090404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13A95FF-1A75-49AA-86AE-EED61BD0E4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A814942-99CF-48CB-9A22-89B974258884}"/>
              </a:ext>
            </a:extLst>
          </p:cNvPr>
          <p:cNvSpPr>
            <a:spLocks noGrp="1"/>
          </p:cNvSpPr>
          <p:nvPr>
            <p:ph type="title"/>
          </p:nvPr>
        </p:nvSpPr>
        <p:spPr>
          <a:xfrm>
            <a:off x="289249" y="1123837"/>
            <a:ext cx="4016116" cy="1255469"/>
          </a:xfrm>
        </p:spPr>
        <p:txBody>
          <a:bodyPr>
            <a:normAutofit/>
          </a:bodyPr>
          <a:lstStyle/>
          <a:p>
            <a:pPr algn="l" rtl="0"/>
            <a:r>
              <a:rPr lang="en-gb" sz="3200" b="1" i="0" u="none" baseline="0" dirty="0"/>
              <a:t>Sauna</a:t>
            </a:r>
          </a:p>
        </p:txBody>
      </p:sp>
      <p:sp>
        <p:nvSpPr>
          <p:cNvPr id="3" name="Content Placeholder 2">
            <a:extLst>
              <a:ext uri="{FF2B5EF4-FFF2-40B4-BE49-F238E27FC236}">
                <a16:creationId xmlns:a16="http://schemas.microsoft.com/office/drawing/2014/main" id="{CE2656C7-19F1-48FE-99D4-29EEF987E44A}"/>
              </a:ext>
            </a:extLst>
          </p:cNvPr>
          <p:cNvSpPr>
            <a:spLocks noGrp="1"/>
          </p:cNvSpPr>
          <p:nvPr>
            <p:ph idx="1"/>
          </p:nvPr>
        </p:nvSpPr>
        <p:spPr>
          <a:xfrm>
            <a:off x="289249" y="2510395"/>
            <a:ext cx="4016116" cy="3274586"/>
          </a:xfrm>
        </p:spPr>
        <p:txBody>
          <a:bodyPr anchor="t">
            <a:normAutofit/>
          </a:bodyPr>
          <a:lstStyle/>
          <a:p>
            <a:pPr marL="342900" lvl="0" indent="-342900" algn="l" defTabSz="457200" rtl="0">
              <a:lnSpc>
                <a:spcPct val="100000"/>
              </a:lnSpc>
              <a:spcBef>
                <a:spcPct val="20000"/>
              </a:spcBef>
              <a:buClrTx/>
              <a:buFont typeface="Arial" panose="020B0604020202020204" pitchFamily="34" charset="0"/>
              <a:buChar char="•"/>
            </a:pPr>
            <a:r>
              <a:rPr lang="en-gb" sz="1800" b="0" i="0" u="none" baseline="0" dirty="0">
                <a:solidFill>
                  <a:srgbClr val="FFFFFF"/>
                </a:solidFill>
                <a:ea typeface="Arial"/>
                <a:cs typeface="Arial"/>
                <a:sym typeface="Arial"/>
              </a:rPr>
              <a:t>Do not dry laundry or store items in the sauna.</a:t>
            </a:r>
          </a:p>
          <a:p>
            <a:pPr marL="342900" lvl="0" indent="-342900" algn="l" defTabSz="457200" rtl="0">
              <a:lnSpc>
                <a:spcPct val="100000"/>
              </a:lnSpc>
              <a:spcBef>
                <a:spcPct val="20000"/>
              </a:spcBef>
              <a:buClrTx/>
              <a:buFont typeface="Arial" panose="020B0604020202020204" pitchFamily="34" charset="0"/>
              <a:buChar char="•"/>
            </a:pPr>
            <a:r>
              <a:rPr lang="en-gb" sz="1800" b="0" i="0" u="none" baseline="0" dirty="0">
                <a:solidFill>
                  <a:srgbClr val="FFFFFF"/>
                </a:solidFill>
                <a:ea typeface="Arial" panose="020B0604020202020204" pitchFamily="34" charset="0"/>
                <a:cs typeface="Arial" panose="020B0604020202020204" pitchFamily="34" charset="0"/>
                <a:sym typeface="Arial" panose="020B0604020202020204" pitchFamily="34" charset="0"/>
              </a:rPr>
              <a:t>Do not put anything on the sauna heater.</a:t>
            </a:r>
          </a:p>
          <a:p>
            <a:pPr marL="342900" lvl="0" indent="-342900" algn="l" defTabSz="457200" rtl="0">
              <a:lnSpc>
                <a:spcPct val="100000"/>
              </a:lnSpc>
              <a:spcBef>
                <a:spcPct val="20000"/>
              </a:spcBef>
              <a:buClrTx/>
              <a:buFont typeface="Arial" panose="020B0604020202020204" pitchFamily="34" charset="0"/>
              <a:buChar char="•"/>
            </a:pPr>
            <a:r>
              <a:rPr lang="en-gb" sz="1800" b="0" i="0" u="none" baseline="0" dirty="0">
                <a:solidFill>
                  <a:srgbClr val="FFFFFF"/>
                </a:solidFill>
                <a:ea typeface="Arial" panose="020B0604020202020204" pitchFamily="34" charset="0"/>
                <a:cs typeface="Arial" panose="020B0604020202020204" pitchFamily="34" charset="0"/>
                <a:sym typeface="Arial" panose="020B0604020202020204" pitchFamily="34" charset="0"/>
              </a:rPr>
              <a:t>If you have an electric sauna that you are not using for its intended purpose, disconnect the heater by removing the fuses, for example.</a:t>
            </a:r>
            <a:endParaRPr lang="en-gb" sz="1800" dirty="0">
              <a:solidFill>
                <a:srgbClr val="FFFFFF"/>
              </a:solidFill>
              <a:cs typeface="Arial"/>
            </a:endParaRPr>
          </a:p>
          <a:p>
            <a:endParaRPr lang="en-gb" dirty="0">
              <a:solidFill>
                <a:srgbClr val="FFFFFF"/>
              </a:solidFill>
            </a:endParaRPr>
          </a:p>
        </p:txBody>
      </p:sp>
      <p:pic>
        <p:nvPicPr>
          <p:cNvPr id="6" name="Kuvan paikkamerkki 8" descr="Kuva, joka sisältää kohteen aita, rakennus, penkki, ulko&#10;&#10;Kuvaus luotu automaattisesti">
            <a:extLst>
              <a:ext uri="{FF2B5EF4-FFF2-40B4-BE49-F238E27FC236}">
                <a16:creationId xmlns:a16="http://schemas.microsoft.com/office/drawing/2014/main" id="{17D851F8-4562-4454-8602-5480751F5319}"/>
              </a:ext>
            </a:extLst>
          </p:cNvPr>
          <p:cNvPicPr>
            <a:picLocks noChangeAspect="1"/>
          </p:cNvPicPr>
          <p:nvPr/>
        </p:nvPicPr>
        <p:blipFill rotWithShape="1">
          <a:blip r:embed="rId3"/>
          <a:srcRect l="22272" r="12443"/>
          <a:stretch/>
        </p:blipFill>
        <p:spPr>
          <a:xfrm>
            <a:off x="5137463" y="759599"/>
            <a:ext cx="6193767" cy="5330650"/>
          </a:xfrm>
          <a:prstGeom prst="rect">
            <a:avLst/>
          </a:prstGeom>
        </p:spPr>
      </p:pic>
      <p:sp>
        <p:nvSpPr>
          <p:cNvPr id="4" name="Footer Placeholder 3">
            <a:extLst>
              <a:ext uri="{FF2B5EF4-FFF2-40B4-BE49-F238E27FC236}">
                <a16:creationId xmlns:a16="http://schemas.microsoft.com/office/drawing/2014/main" id="{5EA1D083-D973-4885-BB24-087A911FFCD1}"/>
              </a:ext>
            </a:extLst>
          </p:cNvPr>
          <p:cNvSpPr>
            <a:spLocks noGrp="1"/>
          </p:cNvSpPr>
          <p:nvPr>
            <p:ph type="ftr" sz="quarter" idx="11"/>
          </p:nvPr>
        </p:nvSpPr>
        <p:spPr>
          <a:xfrm>
            <a:off x="3869268" y="6356350"/>
            <a:ext cx="5911517" cy="365125"/>
          </a:xfrm>
        </p:spPr>
        <p:txBody>
          <a:bodyPr>
            <a:normAutofit/>
          </a:bodyPr>
          <a:lstStyle/>
          <a:p>
            <a:pPr algn="l" rtl="0">
              <a:spcAft>
                <a:spcPts val="600"/>
              </a:spcAft>
            </a:pPr>
            <a:r>
              <a:rPr lang="en-gb" b="0" i="0" u="none" baseline="0"/>
              <a:t>Home safety coaching, photo: Safety Investigation Authority</a:t>
            </a:r>
          </a:p>
        </p:txBody>
      </p:sp>
      <p:sp>
        <p:nvSpPr>
          <p:cNvPr id="5" name="Slide Number Placeholder 4">
            <a:extLst>
              <a:ext uri="{FF2B5EF4-FFF2-40B4-BE49-F238E27FC236}">
                <a16:creationId xmlns:a16="http://schemas.microsoft.com/office/drawing/2014/main" id="{09DE0C65-C0EF-41E4-B86C-9670A42D2896}"/>
              </a:ext>
            </a:extLst>
          </p:cNvPr>
          <p:cNvSpPr>
            <a:spLocks noGrp="1"/>
          </p:cNvSpPr>
          <p:nvPr>
            <p:ph type="sldNum" sz="quarter" idx="12"/>
          </p:nvPr>
        </p:nvSpPr>
        <p:spPr>
          <a:xfrm>
            <a:off x="10634135" y="6356350"/>
            <a:ext cx="1530927" cy="365125"/>
          </a:xfrm>
        </p:spPr>
        <p:txBody>
          <a:bodyPr>
            <a:normAutofit/>
          </a:bodyPr>
          <a:lstStyle/>
          <a:p>
            <a:pPr algn="r" rtl="0">
              <a:spcAft>
                <a:spcPts val="600"/>
              </a:spcAft>
            </a:pPr>
            <a:fld id="{3EC19665-757B-4082-B394-D86A0A1D74C0}" type="slidenum">
              <a:rPr/>
              <a:pPr algn="r" rtl="0">
                <a:spcAft>
                  <a:spcPts val="600"/>
                </a:spcAft>
              </a:pPr>
              <a:t>13</a:t>
            </a:fld>
            <a:endParaRPr lang="en-gb"/>
          </a:p>
        </p:txBody>
      </p:sp>
      <p:pic>
        <p:nvPicPr>
          <p:cNvPr id="7" name="Kuva 4" descr="A picture containing text, clipart&#10;&#10;Description automatically generated">
            <a:extLst>
              <a:ext uri="{FF2B5EF4-FFF2-40B4-BE49-F238E27FC236}">
                <a16:creationId xmlns:a16="http://schemas.microsoft.com/office/drawing/2014/main" id="{F80E97A9-B73C-90E6-19C7-C4D5D6A83C36}"/>
              </a:ext>
            </a:extLst>
          </p:cNvPr>
          <p:cNvPicPr>
            <a:picLocks noChangeAspect="1"/>
          </p:cNvPicPr>
          <p:nvPr/>
        </p:nvPicPr>
        <p:blipFill>
          <a:blip r:embed="rId4"/>
          <a:stretch>
            <a:fillRect/>
          </a:stretch>
        </p:blipFill>
        <p:spPr>
          <a:xfrm>
            <a:off x="1275937" y="168839"/>
            <a:ext cx="1296225" cy="469881"/>
          </a:xfrm>
          <a:prstGeom prst="rect">
            <a:avLst/>
          </a:prstGeom>
        </p:spPr>
      </p:pic>
    </p:spTree>
    <p:extLst>
      <p:ext uri="{BB962C8B-B14F-4D97-AF65-F5344CB8AC3E}">
        <p14:creationId xmlns:p14="http://schemas.microsoft.com/office/powerpoint/2010/main" val="4115848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3"/>
            <a:ext cx="7052486"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DEA0BD8-4274-4A8D-8C74-A28A73859A48}"/>
              </a:ext>
            </a:extLst>
          </p:cNvPr>
          <p:cNvSpPr>
            <a:spLocks noGrp="1"/>
          </p:cNvSpPr>
          <p:nvPr>
            <p:ph type="title"/>
          </p:nvPr>
        </p:nvSpPr>
        <p:spPr>
          <a:xfrm>
            <a:off x="289248" y="1073019"/>
            <a:ext cx="6451110" cy="1255469"/>
          </a:xfrm>
        </p:spPr>
        <p:txBody>
          <a:bodyPr>
            <a:normAutofit/>
          </a:bodyPr>
          <a:lstStyle/>
          <a:p>
            <a:pPr rtl="0"/>
            <a:r>
              <a:rPr lang="en-gb" sz="3200" b="1" i="0" u="none" baseline="0" dirty="0">
                <a:ea typeface="Arial" panose="020B0604020202020204" pitchFamily="34" charset="0"/>
                <a:cs typeface="Arial" panose="020B0604020202020204" pitchFamily="34" charset="0"/>
                <a:sym typeface="Arial" panose="020B0604020202020204" pitchFamily="34" charset="0"/>
              </a:rPr>
              <a:t>Extinguishing equipment at home</a:t>
            </a:r>
            <a:endParaRPr lang="en-gb" sz="3200" b="1" dirty="0"/>
          </a:p>
        </p:txBody>
      </p:sp>
      <p:sp>
        <p:nvSpPr>
          <p:cNvPr id="3" name="Content Placeholder 2">
            <a:extLst>
              <a:ext uri="{FF2B5EF4-FFF2-40B4-BE49-F238E27FC236}">
                <a16:creationId xmlns:a16="http://schemas.microsoft.com/office/drawing/2014/main" id="{EBE43D96-AB77-4852-80AF-3E5CE1582667}"/>
              </a:ext>
            </a:extLst>
          </p:cNvPr>
          <p:cNvSpPr>
            <a:spLocks noGrp="1"/>
          </p:cNvSpPr>
          <p:nvPr>
            <p:ph idx="1"/>
          </p:nvPr>
        </p:nvSpPr>
        <p:spPr>
          <a:xfrm>
            <a:off x="289248" y="2510395"/>
            <a:ext cx="6451109" cy="3274586"/>
          </a:xfrm>
        </p:spPr>
        <p:txBody>
          <a:bodyPr anchor="t">
            <a:normAutofit/>
          </a:bodyPr>
          <a:lstStyle/>
          <a:p>
            <a:pPr marL="0" lvl="0" indent="0" defTabSz="457200" rtl="0">
              <a:lnSpc>
                <a:spcPct val="100000"/>
              </a:lnSpc>
              <a:spcBef>
                <a:spcPct val="20000"/>
              </a:spcBef>
              <a:buClrTx/>
              <a:buNone/>
              <a:defRPr/>
            </a:pPr>
            <a:r>
              <a:rPr lang="en-gb" sz="1800" b="0" i="0" u="none" baseline="0" dirty="0">
                <a:solidFill>
                  <a:srgbClr val="FFFFFF"/>
                </a:solidFill>
                <a:ea typeface="Arial"/>
                <a:cs typeface="Arial"/>
                <a:sym typeface="Arial"/>
              </a:rPr>
              <a:t>Fire blanket</a:t>
            </a:r>
          </a:p>
          <a:p>
            <a:pPr marL="342900" lvl="0" indent="-342900" defTabSz="457200" rtl="0">
              <a:lnSpc>
                <a:spcPct val="100000"/>
              </a:lnSpc>
              <a:spcBef>
                <a:spcPct val="20000"/>
              </a:spcBef>
              <a:buClrTx/>
              <a:buFont typeface="Arial" panose="020B0604020202020204" pitchFamily="34" charset="0"/>
              <a:buChar char="•"/>
              <a:defRPr/>
            </a:pPr>
            <a:r>
              <a:rPr lang="en-gb" sz="1800" b="0" i="0" u="none" baseline="0" dirty="0">
                <a:solidFill>
                  <a:srgbClr val="FFFFFF"/>
                </a:solidFill>
                <a:ea typeface="Arial"/>
                <a:cs typeface="Arial"/>
                <a:sym typeface="Arial"/>
              </a:rPr>
              <a:t>The fire blanket must be sufficiently large, for example 120X180 cm, and hung on the kitchen wall.</a:t>
            </a:r>
          </a:p>
          <a:p>
            <a:pPr marL="0" lvl="0" indent="0" defTabSz="457200" rtl="0">
              <a:lnSpc>
                <a:spcPct val="100000"/>
              </a:lnSpc>
              <a:spcBef>
                <a:spcPct val="20000"/>
              </a:spcBef>
              <a:buClrTx/>
              <a:buNone/>
              <a:defRPr/>
            </a:pPr>
            <a:r>
              <a:rPr lang="en-gb" sz="1800" b="0" i="0" u="none" baseline="0" dirty="0">
                <a:solidFill>
                  <a:srgbClr val="FFFFFF"/>
                </a:solidFill>
                <a:ea typeface="Arial"/>
                <a:cs typeface="Arial"/>
                <a:sym typeface="Arial"/>
              </a:rPr>
              <a:t>Other extinguishing equipment</a:t>
            </a:r>
          </a:p>
          <a:p>
            <a:pPr marL="342900" lvl="0" indent="-342900" defTabSz="457200" rtl="0">
              <a:lnSpc>
                <a:spcPct val="100000"/>
              </a:lnSpc>
              <a:spcBef>
                <a:spcPct val="20000"/>
              </a:spcBef>
              <a:buClrTx/>
              <a:buFont typeface="Arial" panose="020B0604020202020204" pitchFamily="34" charset="0"/>
              <a:buChar char="•"/>
              <a:defRPr/>
            </a:pPr>
            <a:r>
              <a:rPr lang="en-gb" sz="1800" b="0" i="0" u="none" baseline="0" dirty="0">
                <a:solidFill>
                  <a:srgbClr val="FFFFFF"/>
                </a:solidFill>
                <a:ea typeface="Arial"/>
                <a:cs typeface="Arial"/>
                <a:sym typeface="Arial"/>
              </a:rPr>
              <a:t>The best handheld fire extinguisher for homes is a 6-litre liquid extinguisher.</a:t>
            </a:r>
          </a:p>
          <a:p>
            <a:pPr marL="342900" lvl="0" indent="-342900" defTabSz="457200" rtl="0">
              <a:lnSpc>
                <a:spcPct val="100000"/>
              </a:lnSpc>
              <a:spcBef>
                <a:spcPct val="20000"/>
              </a:spcBef>
              <a:buClrTx/>
              <a:buFont typeface="Arial" panose="020B0604020202020204" pitchFamily="34" charset="0"/>
              <a:buChar char="•"/>
              <a:defRPr/>
            </a:pPr>
            <a:r>
              <a:rPr lang="en-gb" sz="1800" b="0" i="0" u="none" baseline="0" dirty="0">
                <a:solidFill>
                  <a:srgbClr val="FFFFFF"/>
                </a:solidFill>
                <a:ea typeface="Arial"/>
                <a:cs typeface="Arial"/>
                <a:sym typeface="Arial"/>
              </a:rPr>
              <a:t>A rug made of natural fibres can be used as a fire blanket.</a:t>
            </a:r>
          </a:p>
          <a:p>
            <a:pPr marL="342900" lvl="0" indent="-342900" defTabSz="457200" rtl="0">
              <a:lnSpc>
                <a:spcPct val="100000"/>
              </a:lnSpc>
              <a:spcBef>
                <a:spcPct val="20000"/>
              </a:spcBef>
              <a:buClrTx/>
              <a:buFont typeface="Arial" panose="020B0604020202020204" pitchFamily="34" charset="0"/>
              <a:buChar char="•"/>
              <a:defRPr/>
            </a:pPr>
            <a:r>
              <a:rPr lang="en-gb" sz="1800" b="0" i="0" u="none" baseline="0" dirty="0">
                <a:solidFill>
                  <a:srgbClr val="FFFFFF"/>
                </a:solidFill>
                <a:ea typeface="Arial"/>
                <a:cs typeface="Arial"/>
                <a:sym typeface="Arial"/>
              </a:rPr>
              <a:t>A cooking pot lid can be used to extinguish a fire on the hob.</a:t>
            </a:r>
          </a:p>
        </p:txBody>
      </p:sp>
      <p:pic>
        <p:nvPicPr>
          <p:cNvPr id="6" name="Kuva 2" descr="A person standing next to a stove with a plastic cover over it&#10;&#10;Description automatically generated">
            <a:extLst>
              <a:ext uri="{FF2B5EF4-FFF2-40B4-BE49-F238E27FC236}">
                <a16:creationId xmlns:a16="http://schemas.microsoft.com/office/drawing/2014/main" id="{5928D3ED-D0CB-4601-8686-5FA0E08ACD7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5826"/>
          <a:stretch/>
        </p:blipFill>
        <p:spPr bwMode="auto">
          <a:xfrm>
            <a:off x="7552944" y="758959"/>
            <a:ext cx="3778286" cy="53306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C7D2C837-1D78-4817-858D-A90FE46FD05C}"/>
              </a:ext>
            </a:extLst>
          </p:cNvPr>
          <p:cNvSpPr>
            <a:spLocks noGrp="1"/>
          </p:cNvSpPr>
          <p:nvPr>
            <p:ph type="ftr" sz="quarter" idx="11"/>
          </p:nvPr>
        </p:nvSpPr>
        <p:spPr>
          <a:xfrm>
            <a:off x="3869268" y="6356350"/>
            <a:ext cx="5911517" cy="365125"/>
          </a:xfrm>
        </p:spPr>
        <p:txBody>
          <a:bodyPr>
            <a:normAutofit/>
          </a:bodyPr>
          <a:lstStyle/>
          <a:p>
            <a:pPr rtl="0">
              <a:spcAft>
                <a:spcPts val="600"/>
              </a:spcAft>
            </a:pPr>
            <a:r>
              <a:rPr lang="en-gb" b="0" i="0" u="none" baseline="0"/>
              <a:t>Home safety coaching, photo: SPEK archive</a:t>
            </a:r>
          </a:p>
        </p:txBody>
      </p:sp>
      <p:sp>
        <p:nvSpPr>
          <p:cNvPr id="5" name="Slide Number Placeholder 4">
            <a:extLst>
              <a:ext uri="{FF2B5EF4-FFF2-40B4-BE49-F238E27FC236}">
                <a16:creationId xmlns:a16="http://schemas.microsoft.com/office/drawing/2014/main" id="{0C06D9CE-CAF5-4A22-8958-08167AE5F5D0}"/>
              </a:ext>
            </a:extLst>
          </p:cNvPr>
          <p:cNvSpPr>
            <a:spLocks noGrp="1"/>
          </p:cNvSpPr>
          <p:nvPr>
            <p:ph type="sldNum" sz="quarter" idx="12"/>
          </p:nvPr>
        </p:nvSpPr>
        <p:spPr>
          <a:xfrm>
            <a:off x="10634135" y="6356350"/>
            <a:ext cx="1530927" cy="365125"/>
          </a:xfrm>
        </p:spPr>
        <p:txBody>
          <a:bodyPr>
            <a:normAutofit/>
          </a:bodyPr>
          <a:lstStyle/>
          <a:p>
            <a:pPr rtl="0">
              <a:spcAft>
                <a:spcPts val="600"/>
              </a:spcAft>
            </a:pPr>
            <a:fld id="{3EC19665-757B-4082-B394-D86A0A1D74C0}" type="slidenum">
              <a:rPr/>
              <a:pPr rtl="0">
                <a:spcAft>
                  <a:spcPts val="600"/>
                </a:spcAft>
              </a:pPr>
              <a:t>14</a:t>
            </a:fld>
            <a:endParaRPr lang="en-gb"/>
          </a:p>
        </p:txBody>
      </p:sp>
      <p:pic>
        <p:nvPicPr>
          <p:cNvPr id="7" name="Kuva 4" descr="A picture containing text, clipart&#10;&#10;Description automatically generated">
            <a:extLst>
              <a:ext uri="{FF2B5EF4-FFF2-40B4-BE49-F238E27FC236}">
                <a16:creationId xmlns:a16="http://schemas.microsoft.com/office/drawing/2014/main" id="{BD207699-9DE5-C0FE-3559-A173EA8CBC1F}"/>
              </a:ext>
            </a:extLst>
          </p:cNvPr>
          <p:cNvPicPr>
            <a:picLocks noChangeAspect="1"/>
          </p:cNvPicPr>
          <p:nvPr/>
        </p:nvPicPr>
        <p:blipFill>
          <a:blip r:embed="rId4"/>
          <a:stretch>
            <a:fillRect/>
          </a:stretch>
        </p:blipFill>
        <p:spPr>
          <a:xfrm>
            <a:off x="1275937" y="168839"/>
            <a:ext cx="1296225" cy="469881"/>
          </a:xfrm>
          <a:prstGeom prst="rect">
            <a:avLst/>
          </a:prstGeom>
        </p:spPr>
      </p:pic>
      <p:pic>
        <p:nvPicPr>
          <p:cNvPr id="10" name="Picture 5">
            <a:extLst>
              <a:ext uri="{FF2B5EF4-FFF2-40B4-BE49-F238E27FC236}">
                <a16:creationId xmlns:a16="http://schemas.microsoft.com/office/drawing/2014/main" id="{C070B0C5-3DEB-A845-DA4D-0FF5D7C431FC}"/>
              </a:ext>
            </a:extLst>
          </p:cNvPr>
          <p:cNvPicPr>
            <a:picLocks noChangeAspect="1"/>
          </p:cNvPicPr>
          <p:nvPr/>
        </p:nvPicPr>
        <p:blipFill>
          <a:blip r:embed="rId5"/>
          <a:stretch>
            <a:fillRect/>
          </a:stretch>
        </p:blipFill>
        <p:spPr>
          <a:xfrm>
            <a:off x="2175" y="1"/>
            <a:ext cx="1109361" cy="756721"/>
          </a:xfrm>
          <a:prstGeom prst="rect">
            <a:avLst/>
          </a:prstGeom>
        </p:spPr>
      </p:pic>
    </p:spTree>
    <p:extLst>
      <p:ext uri="{BB962C8B-B14F-4D97-AF65-F5344CB8AC3E}">
        <p14:creationId xmlns:p14="http://schemas.microsoft.com/office/powerpoint/2010/main" val="2854909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64202-9E3D-4B38-96E8-82D83958CE8E}"/>
              </a:ext>
            </a:extLst>
          </p:cNvPr>
          <p:cNvSpPr>
            <a:spLocks noGrp="1"/>
          </p:cNvSpPr>
          <p:nvPr>
            <p:ph type="title"/>
          </p:nvPr>
        </p:nvSpPr>
        <p:spPr/>
        <p:txBody>
          <a:bodyPr>
            <a:normAutofit/>
          </a:bodyPr>
          <a:lstStyle/>
          <a:p>
            <a:pPr algn="l" rtl="0"/>
            <a:r>
              <a:rPr lang="en-gb" sz="3200" b="1" i="0" u="none" baseline="0" dirty="0">
                <a:ea typeface="Arial" panose="020B0604020202020204" pitchFamily="34" charset="0"/>
                <a:cs typeface="Arial" panose="020B0604020202020204" pitchFamily="34" charset="0"/>
                <a:sym typeface="Arial" panose="020B0604020202020204" pitchFamily="34" charset="0"/>
              </a:rPr>
              <a:t>If there is a fire in the dwelling</a:t>
            </a:r>
            <a:br>
              <a:rPr lang="en-gb" sz="3200" dirty="0">
                <a:cs typeface="Arial" panose="020B0604020202020204" pitchFamily="34" charset="0"/>
              </a:rPr>
            </a:br>
            <a:r>
              <a:rPr lang="en-gb" sz="3200" b="1" i="0" u="none" baseline="0" dirty="0">
                <a:ea typeface="Arial" panose="020B0604020202020204" pitchFamily="34" charset="0"/>
                <a:cs typeface="Arial" panose="020B0604020202020204" pitchFamily="34" charset="0"/>
                <a:sym typeface="Arial" panose="020B0604020202020204" pitchFamily="34" charset="0"/>
              </a:rPr>
              <a:t>where you are</a:t>
            </a:r>
            <a:endParaRPr lang="en-gb" sz="3200" b="1" dirty="0"/>
          </a:p>
        </p:txBody>
      </p:sp>
      <p:sp>
        <p:nvSpPr>
          <p:cNvPr id="3" name="Content Placeholder 2">
            <a:extLst>
              <a:ext uri="{FF2B5EF4-FFF2-40B4-BE49-F238E27FC236}">
                <a16:creationId xmlns:a16="http://schemas.microsoft.com/office/drawing/2014/main" id="{74046D9E-E077-492F-A474-4B4B774C6080}"/>
              </a:ext>
            </a:extLst>
          </p:cNvPr>
          <p:cNvSpPr>
            <a:spLocks noGrp="1"/>
          </p:cNvSpPr>
          <p:nvPr>
            <p:ph idx="1"/>
          </p:nvPr>
        </p:nvSpPr>
        <p:spPr/>
        <p:txBody>
          <a:bodyPr/>
          <a:lstStyle/>
          <a:p>
            <a:pPr algn="l" rtl="0">
              <a:lnSpc>
                <a:spcPct val="100000"/>
              </a:lnSpc>
              <a:buFont typeface="Arial" panose="020B0604020202020204" pitchFamily="34" charset="0"/>
              <a:buChar char="•"/>
            </a:pPr>
            <a:r>
              <a:rPr lang="en-gb" sz="1800" b="0" i="0" u="none" baseline="0" dirty="0">
                <a:ea typeface="Arial" panose="020B0604020202020204" pitchFamily="34" charset="0"/>
                <a:cs typeface="Arial" panose="020B0604020202020204" pitchFamily="34" charset="0"/>
                <a:sym typeface="Arial" panose="020B0604020202020204" pitchFamily="34" charset="0"/>
              </a:rPr>
              <a:t>Warn and save others.</a:t>
            </a:r>
          </a:p>
          <a:p>
            <a:pPr algn="l" rtl="0">
              <a:lnSpc>
                <a:spcPct val="100000"/>
              </a:lnSpc>
              <a:buFont typeface="Arial" panose="020B0604020202020204" pitchFamily="34" charset="0"/>
              <a:buChar char="•"/>
            </a:pPr>
            <a:r>
              <a:rPr lang="en-gb" sz="1800" b="0" i="0" u="none" baseline="0" dirty="0">
                <a:ea typeface="Arial" panose="020B0604020202020204" pitchFamily="34" charset="0"/>
                <a:cs typeface="Arial" panose="020B0604020202020204" pitchFamily="34" charset="0"/>
                <a:sym typeface="Arial" panose="020B0604020202020204" pitchFamily="34" charset="0"/>
              </a:rPr>
              <a:t>Try to extinguish. Do not put yourself at risk.</a:t>
            </a:r>
          </a:p>
          <a:p>
            <a:pPr algn="l" rtl="0">
              <a:lnSpc>
                <a:spcPct val="100000"/>
              </a:lnSpc>
              <a:buFont typeface="Arial" panose="020B0604020202020204" pitchFamily="34" charset="0"/>
              <a:buChar char="•"/>
            </a:pPr>
            <a:r>
              <a:rPr lang="en-gb" sz="1800" b="0" i="0" u="none" baseline="0" dirty="0">
                <a:ea typeface="Arial" panose="020B0604020202020204" pitchFamily="34" charset="0"/>
                <a:cs typeface="Arial" panose="020B0604020202020204" pitchFamily="34" charset="0"/>
                <a:sym typeface="Arial" panose="020B0604020202020204" pitchFamily="34" charset="0"/>
              </a:rPr>
              <a:t>Leave the burning area.</a:t>
            </a:r>
          </a:p>
          <a:p>
            <a:pPr algn="l" rtl="0">
              <a:lnSpc>
                <a:spcPct val="100000"/>
              </a:lnSpc>
              <a:buFont typeface="Arial" panose="020B0604020202020204" pitchFamily="34" charset="0"/>
              <a:buChar char="•"/>
            </a:pPr>
            <a:r>
              <a:rPr lang="en-gb" sz="1800" b="0" i="0" u="none" baseline="0" dirty="0">
                <a:ea typeface="Arial" panose="020B0604020202020204" pitchFamily="34" charset="0"/>
                <a:cs typeface="Arial" panose="020B0604020202020204" pitchFamily="34" charset="0"/>
                <a:sym typeface="Arial" panose="020B0604020202020204" pitchFamily="34" charset="0"/>
              </a:rPr>
              <a:t>Limit the fire by closing the door, windows and ventilation.</a:t>
            </a:r>
          </a:p>
          <a:p>
            <a:pPr algn="l" rtl="0">
              <a:lnSpc>
                <a:spcPct val="100000"/>
              </a:lnSpc>
              <a:buFont typeface="Arial" panose="020B0604020202020204" pitchFamily="34" charset="0"/>
              <a:buChar char="•"/>
            </a:pPr>
            <a:r>
              <a:rPr lang="en-gb" sz="1800" b="0" i="0" u="none" baseline="0" dirty="0">
                <a:ea typeface="Arial" panose="020B0604020202020204" pitchFamily="34" charset="0"/>
                <a:cs typeface="Arial" panose="020B0604020202020204" pitchFamily="34" charset="0"/>
                <a:sym typeface="Arial" panose="020B0604020202020204" pitchFamily="34" charset="0"/>
              </a:rPr>
              <a:t>Call 112 from a safe place.</a:t>
            </a:r>
          </a:p>
          <a:p>
            <a:pPr algn="l" rtl="0">
              <a:lnSpc>
                <a:spcPct val="100000"/>
              </a:lnSpc>
              <a:buFont typeface="Arial" panose="020B0604020202020204" pitchFamily="34" charset="0"/>
              <a:buChar char="•"/>
            </a:pPr>
            <a:r>
              <a:rPr lang="en-gb" sz="1800" b="0" i="0" u="none" baseline="0" dirty="0">
                <a:ea typeface="Arial" panose="020B0604020202020204" pitchFamily="34" charset="0"/>
                <a:cs typeface="Arial" panose="020B0604020202020204" pitchFamily="34" charset="0"/>
                <a:sym typeface="Arial" panose="020B0604020202020204" pitchFamily="34" charset="0"/>
              </a:rPr>
              <a:t>Guide the firefighters to the scene.</a:t>
            </a:r>
          </a:p>
          <a:p>
            <a:endParaRPr lang="en-gb" dirty="0"/>
          </a:p>
        </p:txBody>
      </p:sp>
      <p:sp>
        <p:nvSpPr>
          <p:cNvPr id="4" name="Footer Placeholder 3">
            <a:extLst>
              <a:ext uri="{FF2B5EF4-FFF2-40B4-BE49-F238E27FC236}">
                <a16:creationId xmlns:a16="http://schemas.microsoft.com/office/drawing/2014/main" id="{871EC6F7-64D4-402A-9517-DADF932EC913}"/>
              </a:ext>
            </a:extLst>
          </p:cNvPr>
          <p:cNvSpPr>
            <a:spLocks noGrp="1"/>
          </p:cNvSpPr>
          <p:nvPr>
            <p:ph type="ftr" sz="quarter" idx="11"/>
          </p:nvPr>
        </p:nvSpPr>
        <p:spPr/>
        <p:txBody>
          <a:bodyPr/>
          <a:lstStyle/>
          <a:p>
            <a:pPr algn="l" rtl="0"/>
            <a:r>
              <a:rPr lang="en-gb" b="0" i="0" u="none" baseline="0"/>
              <a:t>Home safety coaching</a:t>
            </a:r>
          </a:p>
        </p:txBody>
      </p:sp>
      <p:sp>
        <p:nvSpPr>
          <p:cNvPr id="5" name="Slide Number Placeholder 4">
            <a:extLst>
              <a:ext uri="{FF2B5EF4-FFF2-40B4-BE49-F238E27FC236}">
                <a16:creationId xmlns:a16="http://schemas.microsoft.com/office/drawing/2014/main" id="{F28C4478-5F08-4F8F-B549-4BEE4297DD87}"/>
              </a:ext>
            </a:extLst>
          </p:cNvPr>
          <p:cNvSpPr>
            <a:spLocks noGrp="1"/>
          </p:cNvSpPr>
          <p:nvPr>
            <p:ph type="sldNum" sz="quarter" idx="12"/>
          </p:nvPr>
        </p:nvSpPr>
        <p:spPr/>
        <p:txBody>
          <a:bodyPr/>
          <a:lstStyle/>
          <a:p>
            <a:pPr algn="r" rtl="0"/>
            <a:fld id="{3EC19665-757B-4082-B394-D86A0A1D74C0}" type="slidenum">
              <a:rPr/>
              <a:t>15</a:t>
            </a:fld>
            <a:endParaRPr lang="en-gb"/>
          </a:p>
        </p:txBody>
      </p:sp>
      <p:pic>
        <p:nvPicPr>
          <p:cNvPr id="6" name="Kuva 4" descr="A picture containing text, clipart&#10;&#10;Description automatically generated">
            <a:extLst>
              <a:ext uri="{FF2B5EF4-FFF2-40B4-BE49-F238E27FC236}">
                <a16:creationId xmlns:a16="http://schemas.microsoft.com/office/drawing/2014/main" id="{4F90971B-E92C-5ABA-5AA8-DF93867E23A1}"/>
              </a:ext>
            </a:extLst>
          </p:cNvPr>
          <p:cNvPicPr>
            <a:picLocks noChangeAspect="1"/>
          </p:cNvPicPr>
          <p:nvPr/>
        </p:nvPicPr>
        <p:blipFill>
          <a:blip r:embed="rId2"/>
          <a:stretch>
            <a:fillRect/>
          </a:stretch>
        </p:blipFill>
        <p:spPr>
          <a:xfrm>
            <a:off x="1275937" y="168839"/>
            <a:ext cx="1296225" cy="469881"/>
          </a:xfrm>
          <a:prstGeom prst="rect">
            <a:avLst/>
          </a:prstGeom>
        </p:spPr>
      </p:pic>
    </p:spTree>
    <p:extLst>
      <p:ext uri="{BB962C8B-B14F-4D97-AF65-F5344CB8AC3E}">
        <p14:creationId xmlns:p14="http://schemas.microsoft.com/office/powerpoint/2010/main" val="1256241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5" name="Rectangle 14">
            <a:extLst>
              <a:ext uri="{FF2B5EF4-FFF2-40B4-BE49-F238E27FC236}">
                <a16:creationId xmlns:a16="http://schemas.microsoft.com/office/drawing/2014/main" id="{0864E5C9-52C9-4572-AC75-548B9B9C2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7" name="Rectangle 16">
            <a:extLst>
              <a:ext uri="{FF2B5EF4-FFF2-40B4-BE49-F238E27FC236}">
                <a16:creationId xmlns:a16="http://schemas.microsoft.com/office/drawing/2014/main" id="{45CC6500-4DBD-4C34-BC14-2387FB483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9264202-9E3D-4B38-96E8-82D83958CE8E}"/>
              </a:ext>
            </a:extLst>
          </p:cNvPr>
          <p:cNvSpPr>
            <a:spLocks noGrp="1"/>
          </p:cNvSpPr>
          <p:nvPr>
            <p:ph type="title"/>
          </p:nvPr>
        </p:nvSpPr>
        <p:spPr>
          <a:xfrm>
            <a:off x="216421" y="2255857"/>
            <a:ext cx="4209388" cy="1637257"/>
          </a:xfrm>
        </p:spPr>
        <p:txBody>
          <a:bodyPr vert="horz" lIns="91440" tIns="45720" rIns="91440" bIns="45720" rtlCol="0" anchor="b">
            <a:normAutofit/>
          </a:bodyPr>
          <a:lstStyle/>
          <a:p>
            <a:pPr algn="l" rtl="0"/>
            <a:r>
              <a:rPr lang="en-gb" sz="3200" b="1" i="0" u="none" baseline="0" dirty="0">
                <a:ea typeface="Arial" panose="020B0604020202020204" pitchFamily="34" charset="0"/>
                <a:cs typeface="Arial" panose="020B0604020202020204" pitchFamily="34" charset="0"/>
                <a:sym typeface="Arial" panose="020B0604020202020204" pitchFamily="34" charset="0"/>
              </a:rPr>
              <a:t>When there is a fire in another flat in a block of flats</a:t>
            </a:r>
            <a:endParaRPr lang="en-gb" sz="3200" spc="-100" dirty="0"/>
          </a:p>
        </p:txBody>
      </p:sp>
      <p:sp>
        <p:nvSpPr>
          <p:cNvPr id="19" name="Rectangle 18">
            <a:extLst>
              <a:ext uri="{FF2B5EF4-FFF2-40B4-BE49-F238E27FC236}">
                <a16:creationId xmlns:a16="http://schemas.microsoft.com/office/drawing/2014/main" id="{4E34A3B6-BAD2-4156-BDC6-4736248BF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871EC6F7-64D4-402A-9517-DADF932EC913}"/>
              </a:ext>
            </a:extLst>
          </p:cNvPr>
          <p:cNvSpPr>
            <a:spLocks noGrp="1"/>
          </p:cNvSpPr>
          <p:nvPr>
            <p:ph type="ftr" sz="quarter" idx="11"/>
          </p:nvPr>
        </p:nvSpPr>
        <p:spPr>
          <a:xfrm>
            <a:off x="3869268" y="6356350"/>
            <a:ext cx="5911517" cy="365125"/>
          </a:xfrm>
        </p:spPr>
        <p:txBody>
          <a:bodyPr vert="horz" lIns="91440" tIns="45720" rIns="91440" bIns="45720" rtlCol="0" anchor="ctr">
            <a:normAutofit/>
          </a:bodyPr>
          <a:lstStyle/>
          <a:p>
            <a:pPr algn="l" rtl="0">
              <a:spcAft>
                <a:spcPts val="600"/>
              </a:spcAft>
            </a:pPr>
            <a:r>
              <a:rPr lang="en-gb" b="0" i="0" u="none" kern="1200" baseline="0">
                <a:solidFill>
                  <a:schemeClr val="tx1">
                    <a:lumMod val="50000"/>
                    <a:lumOff val="50000"/>
                  </a:schemeClr>
                </a:solidFill>
                <a:latin typeface="+mn-lt"/>
                <a:ea typeface="+mn-ea"/>
                <a:cs typeface="+mn-cs"/>
              </a:rPr>
              <a:t>Home safety coaching</a:t>
            </a:r>
          </a:p>
        </p:txBody>
      </p:sp>
      <p:sp>
        <p:nvSpPr>
          <p:cNvPr id="5" name="Slide Number Placeholder 4">
            <a:extLst>
              <a:ext uri="{FF2B5EF4-FFF2-40B4-BE49-F238E27FC236}">
                <a16:creationId xmlns:a16="http://schemas.microsoft.com/office/drawing/2014/main" id="{F28C4478-5F08-4F8F-B549-4BEE4297DD87}"/>
              </a:ext>
            </a:extLst>
          </p:cNvPr>
          <p:cNvSpPr>
            <a:spLocks noGrp="1"/>
          </p:cNvSpPr>
          <p:nvPr>
            <p:ph type="sldNum" sz="quarter" idx="12"/>
          </p:nvPr>
        </p:nvSpPr>
        <p:spPr>
          <a:xfrm>
            <a:off x="10634135" y="6356350"/>
            <a:ext cx="1530927" cy="365125"/>
          </a:xfrm>
        </p:spPr>
        <p:txBody>
          <a:bodyPr vert="horz" lIns="91440" tIns="45720" rIns="91440" bIns="45720" rtlCol="0" anchor="ctr">
            <a:normAutofit/>
          </a:bodyPr>
          <a:lstStyle/>
          <a:p>
            <a:pPr algn="r" rtl="0">
              <a:spcAft>
                <a:spcPts val="600"/>
              </a:spcAft>
            </a:pPr>
            <a:fld id="{3EC19665-757B-4082-B394-D86A0A1D74C0}" type="slidenum">
              <a:rPr b="1" kern="1200">
                <a:solidFill>
                  <a:schemeClr val="accent1"/>
                </a:solidFill>
                <a:latin typeface="+mn-lt"/>
                <a:ea typeface="+mn-ea"/>
                <a:cs typeface="+mn-cs"/>
              </a:rPr>
              <a:pPr algn="r" rtl="0">
                <a:spcAft>
                  <a:spcPts val="600"/>
                </a:spcAft>
              </a:pPr>
              <a:t>16</a:t>
            </a:fld>
            <a:endParaRPr lang="en-gb" b="1" kern="1200" dirty="0">
              <a:solidFill>
                <a:schemeClr val="accent1"/>
              </a:solidFill>
              <a:latin typeface="+mn-lt"/>
              <a:ea typeface="+mn-ea"/>
              <a:cs typeface="+mn-cs"/>
            </a:endParaRPr>
          </a:p>
        </p:txBody>
      </p:sp>
      <p:sp>
        <p:nvSpPr>
          <p:cNvPr id="7" name="Content Placeholder 6">
            <a:extLst>
              <a:ext uri="{FF2B5EF4-FFF2-40B4-BE49-F238E27FC236}">
                <a16:creationId xmlns:a16="http://schemas.microsoft.com/office/drawing/2014/main" id="{B41DEDF9-2700-4773-82FF-C5C805091988}"/>
              </a:ext>
            </a:extLst>
          </p:cNvPr>
          <p:cNvSpPr>
            <a:spLocks noGrp="1"/>
          </p:cNvSpPr>
          <p:nvPr>
            <p:ph idx="1"/>
          </p:nvPr>
        </p:nvSpPr>
        <p:spPr>
          <a:xfrm>
            <a:off x="4858648" y="864108"/>
            <a:ext cx="6325820" cy="5120640"/>
          </a:xfrm>
        </p:spPr>
        <p:txBody>
          <a:bodyPr>
            <a:normAutofit/>
          </a:bodyPr>
          <a:lstStyle/>
          <a:p>
            <a:pPr algn="l" rtl="0">
              <a:lnSpc>
                <a:spcPct val="110000"/>
              </a:lnSpc>
              <a:buFont typeface="Arial" panose="020B0604020202020204" pitchFamily="34" charset="0"/>
              <a:buChar char="•"/>
            </a:pPr>
            <a:r>
              <a:rPr lang="en-gb" sz="1800" b="0" i="0" u="none" baseline="0" dirty="0">
                <a:ea typeface="Arial" panose="020B0604020202020204" pitchFamily="34" charset="0"/>
                <a:cs typeface="Arial" panose="020B0604020202020204" pitchFamily="34" charset="0"/>
                <a:sym typeface="Arial" panose="020B0604020202020204" pitchFamily="34" charset="0"/>
              </a:rPr>
              <a:t>If there is no smoke in the stairwell, use the stairwell to escape.</a:t>
            </a:r>
          </a:p>
          <a:p>
            <a:pPr lvl="1" algn="l" rtl="0">
              <a:lnSpc>
                <a:spcPct val="110000"/>
              </a:lnSpc>
              <a:buFont typeface="Arial" panose="020B0604020202020204" pitchFamily="34" charset="0"/>
              <a:buChar char="•"/>
            </a:pPr>
            <a:r>
              <a:rPr lang="en-gb" b="0" i="0" u="none" baseline="0" dirty="0">
                <a:ea typeface="Arial" panose="020B0604020202020204" pitchFamily="34" charset="0"/>
                <a:cs typeface="Arial" panose="020B0604020202020204" pitchFamily="34" charset="0"/>
                <a:sym typeface="Arial" panose="020B0604020202020204" pitchFamily="34" charset="0"/>
              </a:rPr>
              <a:t>Close the door to your flat, do not use the lift.</a:t>
            </a:r>
          </a:p>
          <a:p>
            <a:pPr algn="l" rtl="0">
              <a:lnSpc>
                <a:spcPct val="110000"/>
              </a:lnSpc>
              <a:buFont typeface="Arial" panose="020B0604020202020204" pitchFamily="34" charset="0"/>
              <a:buChar char="•"/>
            </a:pPr>
            <a:r>
              <a:rPr lang="en-gb" sz="1800" b="0" i="0" u="none" baseline="0" dirty="0">
                <a:ea typeface="Arial" panose="020B0604020202020204" pitchFamily="34" charset="0"/>
                <a:cs typeface="Arial" panose="020B0604020202020204" pitchFamily="34" charset="0"/>
                <a:sym typeface="Arial" panose="020B0604020202020204" pitchFamily="34" charset="0"/>
              </a:rPr>
              <a:t>If there is smoke in the stairwell, stay inside the flat and keep the stairwell door closed.</a:t>
            </a:r>
          </a:p>
          <a:p>
            <a:pPr algn="l" rtl="0">
              <a:lnSpc>
                <a:spcPct val="110000"/>
              </a:lnSpc>
              <a:buFont typeface="Arial" panose="020B0604020202020204" pitchFamily="34" charset="0"/>
              <a:buChar char="•"/>
            </a:pPr>
            <a:r>
              <a:rPr lang="en-gb" sz="1800" b="0" i="0" u="none" baseline="0" dirty="0">
                <a:ea typeface="Arial" panose="020B0604020202020204" pitchFamily="34" charset="0"/>
                <a:cs typeface="Arial" panose="020B0604020202020204" pitchFamily="34" charset="0"/>
                <a:sym typeface="Arial" panose="020B0604020202020204" pitchFamily="34" charset="0"/>
              </a:rPr>
              <a:t>If there is smoke in your flat, go onto the balcony or position yourself by an open window. Call for help and wait for the rescue services to help you to safety. </a:t>
            </a:r>
          </a:p>
          <a:p>
            <a:pPr algn="l" rtl="0">
              <a:lnSpc>
                <a:spcPct val="110000"/>
              </a:lnSpc>
              <a:buFont typeface="Arial" panose="020B0604020202020204" pitchFamily="34" charset="0"/>
              <a:buChar char="•"/>
            </a:pPr>
            <a:r>
              <a:rPr lang="en-gb" sz="1800" b="0" i="0" u="none" baseline="0" dirty="0">
                <a:ea typeface="Arial" panose="020B0604020202020204" pitchFamily="34" charset="0"/>
                <a:cs typeface="Arial" panose="020B0604020202020204" pitchFamily="34" charset="0"/>
                <a:sym typeface="Arial" panose="020B0604020202020204" pitchFamily="34" charset="0"/>
              </a:rPr>
              <a:t>Do not go onto the balcony if the fire is in the flat below you.</a:t>
            </a:r>
          </a:p>
          <a:p>
            <a:pPr marL="0" indent="0" algn="l" rtl="0">
              <a:buNone/>
            </a:pPr>
            <a:endParaRPr lang="en-gb" dirty="0"/>
          </a:p>
        </p:txBody>
      </p:sp>
      <p:sp>
        <p:nvSpPr>
          <p:cNvPr id="8" name="Rectangle 7">
            <a:extLst>
              <a:ext uri="{FF2B5EF4-FFF2-40B4-BE49-F238E27FC236}">
                <a16:creationId xmlns:a16="http://schemas.microsoft.com/office/drawing/2014/main" id="{FC0E0291-B8FE-420D-9A67-36644D1237E9}"/>
              </a:ext>
            </a:extLst>
          </p:cNvPr>
          <p:cNvSpPr/>
          <p:nvPr/>
        </p:nvSpPr>
        <p:spPr>
          <a:xfrm>
            <a:off x="4858649" y="1886525"/>
            <a:ext cx="6096000" cy="369332"/>
          </a:xfrm>
          <a:prstGeom prst="rect">
            <a:avLst/>
          </a:prstGeom>
        </p:spPr>
        <p:txBody>
          <a:bodyPr>
            <a:spAutoFit/>
          </a:bodyPr>
          <a:lstStyle/>
          <a:p>
            <a:endParaRPr lang="en-gb" altLang="fi-FI" dirty="0">
              <a:latin typeface="Arial" panose="020B0604020202020204" pitchFamily="34" charset="0"/>
              <a:cs typeface="Arial" panose="020B0604020202020204" pitchFamily="34" charset="0"/>
            </a:endParaRPr>
          </a:p>
        </p:txBody>
      </p:sp>
      <p:pic>
        <p:nvPicPr>
          <p:cNvPr id="3" name="Kuva 4" descr="A picture containing text, clipart&#10;&#10;Description automatically generated">
            <a:extLst>
              <a:ext uri="{FF2B5EF4-FFF2-40B4-BE49-F238E27FC236}">
                <a16:creationId xmlns:a16="http://schemas.microsoft.com/office/drawing/2014/main" id="{C799958D-4989-C439-689A-92DA067B686B}"/>
              </a:ext>
            </a:extLst>
          </p:cNvPr>
          <p:cNvPicPr>
            <a:picLocks noChangeAspect="1"/>
          </p:cNvPicPr>
          <p:nvPr/>
        </p:nvPicPr>
        <p:blipFill>
          <a:blip r:embed="rId3"/>
          <a:stretch>
            <a:fillRect/>
          </a:stretch>
        </p:blipFill>
        <p:spPr>
          <a:xfrm>
            <a:off x="1275937" y="168839"/>
            <a:ext cx="1296225" cy="469881"/>
          </a:xfrm>
          <a:prstGeom prst="rect">
            <a:avLst/>
          </a:prstGeom>
        </p:spPr>
      </p:pic>
      <p:pic>
        <p:nvPicPr>
          <p:cNvPr id="9" name="Picture 5">
            <a:extLst>
              <a:ext uri="{FF2B5EF4-FFF2-40B4-BE49-F238E27FC236}">
                <a16:creationId xmlns:a16="http://schemas.microsoft.com/office/drawing/2014/main" id="{B6FB7035-F780-6C74-424D-C564218951C3}"/>
              </a:ext>
            </a:extLst>
          </p:cNvPr>
          <p:cNvPicPr>
            <a:picLocks noChangeAspect="1"/>
          </p:cNvPicPr>
          <p:nvPr/>
        </p:nvPicPr>
        <p:blipFill>
          <a:blip r:embed="rId4"/>
          <a:stretch>
            <a:fillRect/>
          </a:stretch>
        </p:blipFill>
        <p:spPr>
          <a:xfrm>
            <a:off x="2175" y="1"/>
            <a:ext cx="1109361" cy="756721"/>
          </a:xfrm>
          <a:prstGeom prst="rect">
            <a:avLst/>
          </a:prstGeom>
        </p:spPr>
      </p:pic>
    </p:spTree>
    <p:extLst>
      <p:ext uri="{BB962C8B-B14F-4D97-AF65-F5344CB8AC3E}">
        <p14:creationId xmlns:p14="http://schemas.microsoft.com/office/powerpoint/2010/main" val="223335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64202-9E3D-4B38-96E8-82D83958CE8E}"/>
              </a:ext>
            </a:extLst>
          </p:cNvPr>
          <p:cNvSpPr>
            <a:spLocks noGrp="1"/>
          </p:cNvSpPr>
          <p:nvPr>
            <p:ph type="title"/>
          </p:nvPr>
        </p:nvSpPr>
        <p:spPr>
          <a:xfrm>
            <a:off x="296632" y="2605799"/>
            <a:ext cx="2971841" cy="1637257"/>
          </a:xfrm>
        </p:spPr>
        <p:txBody>
          <a:bodyPr vert="horz" lIns="91440" tIns="45720" rIns="91440" bIns="45720" rtlCol="0" anchor="b">
            <a:normAutofit/>
          </a:bodyPr>
          <a:lstStyle/>
          <a:p>
            <a:pPr algn="l" rtl="0"/>
            <a:r>
              <a:rPr lang="en-gb" sz="3200" b="1" i="0" u="none" baseline="0" dirty="0">
                <a:ea typeface="Arial" panose="020B0604020202020204" pitchFamily="34" charset="0"/>
                <a:cs typeface="Arial" panose="020B0604020202020204" pitchFamily="34" charset="0"/>
                <a:sym typeface="Arial" panose="020B0604020202020204" pitchFamily="34" charset="0"/>
              </a:rPr>
              <a:t>More information</a:t>
            </a:r>
            <a:endParaRPr lang="en-gb" sz="3200" spc="-100" dirty="0"/>
          </a:p>
        </p:txBody>
      </p:sp>
      <p:sp>
        <p:nvSpPr>
          <p:cNvPr id="4" name="Footer Placeholder 3">
            <a:extLst>
              <a:ext uri="{FF2B5EF4-FFF2-40B4-BE49-F238E27FC236}">
                <a16:creationId xmlns:a16="http://schemas.microsoft.com/office/drawing/2014/main" id="{871EC6F7-64D4-402A-9517-DADF932EC913}"/>
              </a:ext>
            </a:extLst>
          </p:cNvPr>
          <p:cNvSpPr>
            <a:spLocks noGrp="1"/>
          </p:cNvSpPr>
          <p:nvPr>
            <p:ph type="ftr" sz="quarter" idx="11"/>
          </p:nvPr>
        </p:nvSpPr>
        <p:spPr>
          <a:xfrm>
            <a:off x="3869268" y="6356350"/>
            <a:ext cx="5911517" cy="365125"/>
          </a:xfrm>
        </p:spPr>
        <p:txBody>
          <a:bodyPr vert="horz" lIns="91440" tIns="45720" rIns="91440" bIns="45720" rtlCol="0" anchor="ctr">
            <a:normAutofit/>
          </a:bodyPr>
          <a:lstStyle/>
          <a:p>
            <a:pPr algn="l" rtl="0">
              <a:spcAft>
                <a:spcPts val="600"/>
              </a:spcAft>
            </a:pPr>
            <a:r>
              <a:rPr lang="en-gb" b="0" i="0" u="none" kern="1200" baseline="0">
                <a:solidFill>
                  <a:schemeClr val="tx1">
                    <a:lumMod val="50000"/>
                    <a:lumOff val="50000"/>
                  </a:schemeClr>
                </a:solidFill>
                <a:latin typeface="+mn-lt"/>
                <a:ea typeface="+mn-ea"/>
                <a:cs typeface="+mn-cs"/>
              </a:rPr>
              <a:t>Home safety coaching</a:t>
            </a:r>
          </a:p>
        </p:txBody>
      </p:sp>
      <p:sp>
        <p:nvSpPr>
          <p:cNvPr id="5" name="Slide Number Placeholder 4">
            <a:extLst>
              <a:ext uri="{FF2B5EF4-FFF2-40B4-BE49-F238E27FC236}">
                <a16:creationId xmlns:a16="http://schemas.microsoft.com/office/drawing/2014/main" id="{F28C4478-5F08-4F8F-B549-4BEE4297DD87}"/>
              </a:ext>
            </a:extLst>
          </p:cNvPr>
          <p:cNvSpPr>
            <a:spLocks noGrp="1"/>
          </p:cNvSpPr>
          <p:nvPr>
            <p:ph type="sldNum" sz="quarter" idx="12"/>
          </p:nvPr>
        </p:nvSpPr>
        <p:spPr>
          <a:xfrm>
            <a:off x="10634135" y="6356350"/>
            <a:ext cx="1530927" cy="365125"/>
          </a:xfrm>
        </p:spPr>
        <p:txBody>
          <a:bodyPr vert="horz" lIns="91440" tIns="45720" rIns="91440" bIns="45720" rtlCol="0" anchor="ctr">
            <a:normAutofit/>
          </a:bodyPr>
          <a:lstStyle/>
          <a:p>
            <a:pPr algn="r" rtl="0">
              <a:spcAft>
                <a:spcPts val="600"/>
              </a:spcAft>
            </a:pPr>
            <a:fld id="{3EC19665-757B-4082-B394-D86A0A1D74C0}" type="slidenum">
              <a:rPr b="1" kern="1200">
                <a:solidFill>
                  <a:schemeClr val="accent1"/>
                </a:solidFill>
                <a:latin typeface="+mn-lt"/>
                <a:ea typeface="+mn-ea"/>
                <a:cs typeface="+mn-cs"/>
              </a:rPr>
              <a:pPr algn="r" rtl="0">
                <a:spcAft>
                  <a:spcPts val="600"/>
                </a:spcAft>
              </a:pPr>
              <a:t>17</a:t>
            </a:fld>
            <a:endParaRPr lang="en-gb" b="1" kern="1200" dirty="0">
              <a:solidFill>
                <a:schemeClr val="accent1"/>
              </a:solidFill>
              <a:latin typeface="+mn-lt"/>
              <a:ea typeface="+mn-ea"/>
              <a:cs typeface="+mn-cs"/>
            </a:endParaRPr>
          </a:p>
        </p:txBody>
      </p:sp>
      <p:sp>
        <p:nvSpPr>
          <p:cNvPr id="7" name="Content Placeholder 6">
            <a:extLst>
              <a:ext uri="{FF2B5EF4-FFF2-40B4-BE49-F238E27FC236}">
                <a16:creationId xmlns:a16="http://schemas.microsoft.com/office/drawing/2014/main" id="{B41DEDF9-2700-4773-82FF-C5C805091988}"/>
              </a:ext>
            </a:extLst>
          </p:cNvPr>
          <p:cNvSpPr>
            <a:spLocks noGrp="1"/>
          </p:cNvSpPr>
          <p:nvPr>
            <p:ph idx="1"/>
          </p:nvPr>
        </p:nvSpPr>
        <p:spPr>
          <a:xfrm>
            <a:off x="4858648" y="864108"/>
            <a:ext cx="6325820" cy="5120640"/>
          </a:xfrm>
        </p:spPr>
        <p:txBody>
          <a:bodyPr/>
          <a:lstStyle/>
          <a:p>
            <a:pPr marL="0" indent="0" algn="l" rtl="0">
              <a:lnSpc>
                <a:spcPct val="100000"/>
              </a:lnSpc>
              <a:buNone/>
            </a:pPr>
            <a:r>
              <a:rPr lang="en-gb" sz="1800" b="0" i="0" u="none" baseline="0" dirty="0">
                <a:solidFill>
                  <a:schemeClr val="tx2">
                    <a:lumMod val="60000"/>
                    <a:lumOff val="40000"/>
                  </a:schemeClr>
                </a:solidFill>
                <a:ea typeface="Arial" panose="020B0604020202020204" pitchFamily="34" charset="0"/>
                <a:cs typeface="Arial" panose="020B0604020202020204" pitchFamily="34" charset="0"/>
                <a:sym typeface="Arial" panose="020B0604020202020204" pitchFamily="34" charset="0"/>
                <a:hlinkClick r:id="rId3">
                  <a:extLst>
                    <a:ext uri="{A12FA001-AC4F-418D-AE19-62706E023703}">
                      <ahyp:hlinkClr xmlns:ahyp="http://schemas.microsoft.com/office/drawing/2018/hyperlinkcolor" val="tx"/>
                    </a:ext>
                  </a:extLst>
                </a:hlinkClick>
              </a:rPr>
              <a:t>https://www.spek.fi/en/safety/</a:t>
            </a:r>
            <a:endParaRPr lang="en-gb" altLang="fi-FI" sz="1800" dirty="0">
              <a:solidFill>
                <a:schemeClr val="tx2">
                  <a:lumMod val="60000"/>
                  <a:lumOff val="40000"/>
                </a:schemeClr>
              </a:solidFill>
              <a:cs typeface="Arial" panose="020B0604020202020204" pitchFamily="34" charset="0"/>
            </a:endParaRPr>
          </a:p>
          <a:p>
            <a:pPr marL="0" indent="0" algn="l" rtl="0">
              <a:lnSpc>
                <a:spcPct val="100000"/>
              </a:lnSpc>
              <a:buNone/>
            </a:pPr>
            <a:r>
              <a:rPr lang="en-gb" sz="1800" b="0" i="0" u="none" baseline="0" dirty="0">
                <a:solidFill>
                  <a:schemeClr val="tx2">
                    <a:lumMod val="60000"/>
                    <a:lumOff val="40000"/>
                  </a:schemeClr>
                </a:solidFill>
                <a:ea typeface="Arial" panose="020B0604020202020204" pitchFamily="34" charset="0"/>
                <a:cs typeface="Arial" panose="020B0604020202020204" pitchFamily="34" charset="0"/>
                <a:sym typeface="Arial" panose="020B0604020202020204" pitchFamily="34" charset="0"/>
                <a:hlinkClick r:id="rId4">
                  <a:extLst>
                    <a:ext uri="{A12FA001-AC4F-418D-AE19-62706E023703}">
                      <ahyp:hlinkClr xmlns:ahyp="http://schemas.microsoft.com/office/drawing/2018/hyperlinkcolor" val="tx"/>
                    </a:ext>
                  </a:extLst>
                </a:hlinkClick>
              </a:rPr>
              <a:t>https://www.spek.fi/en/safety/housing-safety-for-special-groups/</a:t>
            </a:r>
            <a:r>
              <a:rPr lang="en-gb" sz="1800" b="0" i="0" u="none" baseline="0" dirty="0">
                <a:solidFill>
                  <a:schemeClr val="tx2">
                    <a:lumMod val="60000"/>
                    <a:lumOff val="40000"/>
                  </a:schemeClr>
                </a:solidFill>
                <a:ea typeface="Arial" panose="020B0604020202020204" pitchFamily="34" charset="0"/>
                <a:cs typeface="Arial" panose="020B0604020202020204" pitchFamily="34" charset="0"/>
                <a:sym typeface="Arial" panose="020B0604020202020204" pitchFamily="34" charset="0"/>
              </a:rPr>
              <a:t>  </a:t>
            </a:r>
          </a:p>
          <a:p>
            <a:pPr marL="0" indent="0" algn="l" rtl="0">
              <a:lnSpc>
                <a:spcPct val="100000"/>
              </a:lnSpc>
              <a:buNone/>
            </a:pPr>
            <a:r>
              <a:rPr lang="en-gb" sz="1800" b="0" i="0" u="none" baseline="0" dirty="0">
                <a:solidFill>
                  <a:schemeClr val="tx2">
                    <a:lumMod val="60000"/>
                    <a:lumOff val="40000"/>
                  </a:schemeClr>
                </a:solidFill>
                <a:ea typeface="Arial" panose="020B0604020202020204" pitchFamily="34" charset="0"/>
                <a:cs typeface="Arial" panose="020B0604020202020204" pitchFamily="34" charset="0"/>
                <a:sym typeface="Arial" panose="020B0604020202020204" pitchFamily="34" charset="0"/>
                <a:hlinkClick r:id="rId5">
                  <a:extLst>
                    <a:ext uri="{A12FA001-AC4F-418D-AE19-62706E023703}">
                      <ahyp:hlinkClr xmlns:ahyp="http://schemas.microsoft.com/office/drawing/2018/hyperlinkcolor" val="tx"/>
                    </a:ext>
                  </a:extLst>
                </a:hlinkClick>
              </a:rPr>
              <a:t>https://paloturvallisuusviikko.fi/en/</a:t>
            </a:r>
            <a:r>
              <a:rPr lang="en-gb" sz="1800" b="0" i="0" u="none" baseline="0" dirty="0">
                <a:solidFill>
                  <a:schemeClr val="tx2">
                    <a:lumMod val="60000"/>
                    <a:lumOff val="40000"/>
                  </a:schemeClr>
                </a:solidFill>
                <a:ea typeface="Arial" panose="020B0604020202020204" pitchFamily="34" charset="0"/>
                <a:cs typeface="Arial" panose="020B0604020202020204" pitchFamily="34" charset="0"/>
                <a:sym typeface="Arial" panose="020B0604020202020204" pitchFamily="34" charset="0"/>
              </a:rPr>
              <a:t> </a:t>
            </a:r>
          </a:p>
          <a:p>
            <a:pPr marL="0" indent="0" algn="l" rtl="0">
              <a:buNone/>
            </a:pPr>
            <a:endParaRPr lang="en-gb" altLang="fi-FI" sz="2000" dirty="0">
              <a:cs typeface="Arial" panose="020B0604020202020204" pitchFamily="34" charset="0"/>
            </a:endParaRPr>
          </a:p>
          <a:p>
            <a:pPr marL="0" indent="0" algn="l" rtl="0">
              <a:buNone/>
            </a:pPr>
            <a:r>
              <a:rPr lang="en-gb" sz="1600" b="0" i="0" u="none" baseline="0" dirty="0" err="1">
                <a:ea typeface="Arial" panose="020B0604020202020204" pitchFamily="34" charset="0"/>
                <a:cs typeface="Arial" panose="020B0604020202020204" pitchFamily="34" charset="0"/>
                <a:sym typeface="Arial" panose="020B0604020202020204" pitchFamily="34" charset="0"/>
              </a:rPr>
              <a:t>Juha</a:t>
            </a:r>
            <a:r>
              <a:rPr lang="en-gb" sz="1600" b="0" i="0" u="none" baseline="0" dirty="0">
                <a:ea typeface="Arial" panose="020B0604020202020204" pitchFamily="34" charset="0"/>
                <a:cs typeface="Arial" panose="020B0604020202020204" pitchFamily="34" charset="0"/>
                <a:sym typeface="Arial" panose="020B0604020202020204" pitchFamily="34" charset="0"/>
              </a:rPr>
              <a:t> </a:t>
            </a:r>
            <a:r>
              <a:rPr lang="en-gb" sz="1600" b="0" i="0" u="none" baseline="0" dirty="0" err="1">
                <a:ea typeface="Arial" panose="020B0604020202020204" pitchFamily="34" charset="0"/>
                <a:cs typeface="Arial" panose="020B0604020202020204" pitchFamily="34" charset="0"/>
                <a:sym typeface="Arial" panose="020B0604020202020204" pitchFamily="34" charset="0"/>
              </a:rPr>
              <a:t>Hassila</a:t>
            </a:r>
            <a:br>
              <a:rPr lang="en-gb" sz="1600" dirty="0">
                <a:ea typeface="Arial" panose="020B0604020202020204" pitchFamily="34" charset="0"/>
                <a:cs typeface="Arial" panose="020B0604020202020204" pitchFamily="34" charset="0"/>
                <a:sym typeface="Arial" panose="020B0604020202020204" pitchFamily="34" charset="0"/>
              </a:rPr>
            </a:br>
            <a:r>
              <a:rPr lang="en-gb" sz="1600" b="0" i="0" u="none" baseline="0" dirty="0">
                <a:ea typeface="Arial" panose="020B0604020202020204" pitchFamily="34" charset="0"/>
                <a:cs typeface="Arial" panose="020B0604020202020204" pitchFamily="34" charset="0"/>
                <a:sym typeface="Arial" panose="020B0604020202020204" pitchFamily="34" charset="0"/>
              </a:rPr>
              <a:t>Safety Communications Specialist</a:t>
            </a:r>
            <a:br>
              <a:rPr lang="en-gb" sz="1600" b="0" i="0" u="none" baseline="0" dirty="0">
                <a:ea typeface="Arial" panose="020B0604020202020204" pitchFamily="34" charset="0"/>
                <a:cs typeface="Arial" panose="020B0604020202020204" pitchFamily="34" charset="0"/>
                <a:sym typeface="Arial" panose="020B0604020202020204" pitchFamily="34" charset="0"/>
              </a:rPr>
            </a:br>
            <a:r>
              <a:rPr lang="en-gb" sz="1600" b="0" i="0" u="none" baseline="0" dirty="0">
                <a:ea typeface="Arial" panose="020B0604020202020204" pitchFamily="34" charset="0"/>
                <a:cs typeface="Arial" panose="020B0604020202020204" pitchFamily="34" charset="0"/>
                <a:sym typeface="Arial" panose="020B0604020202020204" pitchFamily="34" charset="0"/>
              </a:rPr>
              <a:t>juha.hassila@spek.fi</a:t>
            </a:r>
          </a:p>
        </p:txBody>
      </p:sp>
      <p:sp>
        <p:nvSpPr>
          <p:cNvPr id="8" name="Rectangle 7">
            <a:extLst>
              <a:ext uri="{FF2B5EF4-FFF2-40B4-BE49-F238E27FC236}">
                <a16:creationId xmlns:a16="http://schemas.microsoft.com/office/drawing/2014/main" id="{FC0E0291-B8FE-420D-9A67-36644D1237E9}"/>
              </a:ext>
            </a:extLst>
          </p:cNvPr>
          <p:cNvSpPr/>
          <p:nvPr/>
        </p:nvSpPr>
        <p:spPr>
          <a:xfrm>
            <a:off x="4858649" y="1902567"/>
            <a:ext cx="6096000" cy="369332"/>
          </a:xfrm>
          <a:prstGeom prst="rect">
            <a:avLst/>
          </a:prstGeom>
        </p:spPr>
        <p:txBody>
          <a:bodyPr>
            <a:spAutoFit/>
          </a:bodyPr>
          <a:lstStyle/>
          <a:p>
            <a:endParaRPr lang="en-gb" altLang="fi-FI" dirty="0">
              <a:latin typeface="Arial" panose="020B0604020202020204" pitchFamily="34" charset="0"/>
              <a:cs typeface="Arial" panose="020B0604020202020204" pitchFamily="34" charset="0"/>
            </a:endParaRPr>
          </a:p>
        </p:txBody>
      </p:sp>
      <p:pic>
        <p:nvPicPr>
          <p:cNvPr id="3" name="Kuva 4" descr="A picture containing text, clipart&#10;&#10;Description automatically generated">
            <a:extLst>
              <a:ext uri="{FF2B5EF4-FFF2-40B4-BE49-F238E27FC236}">
                <a16:creationId xmlns:a16="http://schemas.microsoft.com/office/drawing/2014/main" id="{B980E3BA-9976-1D4C-CF2C-16C03CA242D5}"/>
              </a:ext>
            </a:extLst>
          </p:cNvPr>
          <p:cNvPicPr>
            <a:picLocks noChangeAspect="1"/>
          </p:cNvPicPr>
          <p:nvPr/>
        </p:nvPicPr>
        <p:blipFill>
          <a:blip r:embed="rId6"/>
          <a:stretch>
            <a:fillRect/>
          </a:stretch>
        </p:blipFill>
        <p:spPr>
          <a:xfrm>
            <a:off x="1275937" y="168839"/>
            <a:ext cx="1296225" cy="469881"/>
          </a:xfrm>
          <a:prstGeom prst="rect">
            <a:avLst/>
          </a:prstGeom>
        </p:spPr>
      </p:pic>
    </p:spTree>
    <p:extLst>
      <p:ext uri="{BB962C8B-B14F-4D97-AF65-F5344CB8AC3E}">
        <p14:creationId xmlns:p14="http://schemas.microsoft.com/office/powerpoint/2010/main" val="3499431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ABBB681-F4D2-40F2-ACC3-DE0B4B48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4" name="Rectangle 13">
            <a:extLst>
              <a:ext uri="{FF2B5EF4-FFF2-40B4-BE49-F238E27FC236}">
                <a16:creationId xmlns:a16="http://schemas.microsoft.com/office/drawing/2014/main" id="{09388ED0-1FEF-4E11-B488-BD661D1AC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 name="Footer Placeholder 1">
            <a:extLst>
              <a:ext uri="{FF2B5EF4-FFF2-40B4-BE49-F238E27FC236}">
                <a16:creationId xmlns:a16="http://schemas.microsoft.com/office/drawing/2014/main" id="{3724D9BB-6928-4A21-A7A4-F85759754C18}"/>
              </a:ext>
            </a:extLst>
          </p:cNvPr>
          <p:cNvSpPr>
            <a:spLocks noGrp="1"/>
          </p:cNvSpPr>
          <p:nvPr>
            <p:ph type="ftr" sz="quarter" idx="11"/>
          </p:nvPr>
        </p:nvSpPr>
        <p:spPr>
          <a:xfrm>
            <a:off x="3869268" y="6404118"/>
            <a:ext cx="5911517" cy="365125"/>
          </a:xfrm>
        </p:spPr>
        <p:txBody>
          <a:bodyPr>
            <a:normAutofit/>
          </a:bodyPr>
          <a:lstStyle/>
          <a:p>
            <a:pPr algn="l" rtl="0">
              <a:spcAft>
                <a:spcPts val="600"/>
              </a:spcAft>
            </a:pPr>
            <a:r>
              <a:rPr lang="en-gb" b="0" i="0" u="none" baseline="0">
                <a:solidFill>
                  <a:srgbClr val="FFFFFF"/>
                </a:solidFill>
              </a:rPr>
              <a:t>Home safety coaching</a:t>
            </a:r>
          </a:p>
        </p:txBody>
      </p:sp>
      <p:sp>
        <p:nvSpPr>
          <p:cNvPr id="3" name="Slide Number Placeholder 2">
            <a:extLst>
              <a:ext uri="{FF2B5EF4-FFF2-40B4-BE49-F238E27FC236}">
                <a16:creationId xmlns:a16="http://schemas.microsoft.com/office/drawing/2014/main" id="{8C996F07-879D-48E8-81F8-1153E0B9EA08}"/>
              </a:ext>
            </a:extLst>
          </p:cNvPr>
          <p:cNvSpPr>
            <a:spLocks noGrp="1"/>
          </p:cNvSpPr>
          <p:nvPr>
            <p:ph type="sldNum" sz="quarter" idx="12"/>
          </p:nvPr>
        </p:nvSpPr>
        <p:spPr>
          <a:xfrm>
            <a:off x="10634135" y="6356350"/>
            <a:ext cx="1530927" cy="365125"/>
          </a:xfrm>
        </p:spPr>
        <p:txBody>
          <a:bodyPr>
            <a:normAutofit/>
          </a:bodyPr>
          <a:lstStyle/>
          <a:p>
            <a:pPr algn="r" rtl="0">
              <a:spcAft>
                <a:spcPts val="600"/>
              </a:spcAft>
            </a:pPr>
            <a:fld id="{A7CD31F4-64FA-4BA0-9498-67783267A8C8}" type="slidenum">
              <a:rPr>
                <a:solidFill>
                  <a:srgbClr val="FFFFFF"/>
                </a:solidFill>
              </a:rPr>
              <a:pPr algn="r" rtl="0">
                <a:spcAft>
                  <a:spcPts val="600"/>
                </a:spcAft>
              </a:pPr>
              <a:t>18</a:t>
            </a:fld>
            <a:endParaRPr lang="en-gb">
              <a:solidFill>
                <a:srgbClr val="FFFFFF"/>
              </a:solidFill>
            </a:endParaRPr>
          </a:p>
        </p:txBody>
      </p:sp>
      <p:pic>
        <p:nvPicPr>
          <p:cNvPr id="6" name="Picture 5" descr="A black cat with a tail&#10;&#10;Description automatically generated">
            <a:extLst>
              <a:ext uri="{FF2B5EF4-FFF2-40B4-BE49-F238E27FC236}">
                <a16:creationId xmlns:a16="http://schemas.microsoft.com/office/drawing/2014/main" id="{B8D2BEDE-629D-6D97-6616-B79CB2B231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8056" y="1952244"/>
            <a:ext cx="3675888" cy="2953512"/>
          </a:xfrm>
          <a:prstGeom prst="rect">
            <a:avLst/>
          </a:prstGeom>
        </p:spPr>
      </p:pic>
    </p:spTree>
    <p:extLst>
      <p:ext uri="{BB962C8B-B14F-4D97-AF65-F5344CB8AC3E}">
        <p14:creationId xmlns:p14="http://schemas.microsoft.com/office/powerpoint/2010/main" val="2212541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13A95FF-1A75-49AA-86AE-EED61BD0E4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78E61F0-F53D-49CA-B9C5-3728E5A3FDED}"/>
              </a:ext>
            </a:extLst>
          </p:cNvPr>
          <p:cNvSpPr>
            <a:spLocks noGrp="1"/>
          </p:cNvSpPr>
          <p:nvPr>
            <p:ph type="title"/>
          </p:nvPr>
        </p:nvSpPr>
        <p:spPr>
          <a:xfrm>
            <a:off x="313057" y="1316343"/>
            <a:ext cx="4016116" cy="1255469"/>
          </a:xfrm>
        </p:spPr>
        <p:txBody>
          <a:bodyPr>
            <a:normAutofit fontScale="90000"/>
          </a:bodyPr>
          <a:lstStyle/>
          <a:p>
            <a:pPr lvl="0" algn="l" defTabSz="342900" rtl="0" eaLnBrk="0" fontAlgn="base" hangingPunct="0">
              <a:spcBef>
                <a:spcPct val="20000"/>
              </a:spcBef>
              <a:spcAft>
                <a:spcPct val="0"/>
              </a:spcAft>
              <a:buClr>
                <a:schemeClr val="bg1"/>
              </a:buClr>
            </a:pPr>
            <a:r>
              <a:rPr lang="en-gb" b="1" i="0" u="none" baseline="0" dirty="0">
                <a:ea typeface="Arial" panose="020B0604020202020204" pitchFamily="34" charset="0"/>
                <a:cs typeface="Arial" panose="020B0604020202020204" pitchFamily="34" charset="0"/>
                <a:sym typeface="Arial" panose="020B0604020202020204" pitchFamily="34" charset="0"/>
              </a:rPr>
              <a:t>Number of residential fires in Finland</a:t>
            </a:r>
            <a:br>
              <a:rPr lang="en-gb" sz="3100" dirty="0">
                <a:ea typeface="Arial" panose="020B0604020202020204" pitchFamily="34" charset="0"/>
                <a:cs typeface="Arial" panose="020B0604020202020204" pitchFamily="34" charset="0"/>
                <a:sym typeface="Arial" panose="020B0604020202020204" pitchFamily="34" charset="0"/>
              </a:rPr>
            </a:br>
            <a:br>
              <a:rPr lang="en-gb" sz="2000" dirty="0">
                <a:ea typeface="Arial" panose="020B0604020202020204" pitchFamily="34" charset="0"/>
                <a:cs typeface="Arial" panose="020B0604020202020204" pitchFamily="34" charset="0"/>
                <a:sym typeface="Arial" panose="020B0604020202020204" pitchFamily="34" charset="0"/>
              </a:rPr>
            </a:br>
            <a:br>
              <a:rPr lang="en-gb" sz="2000" b="0" spc="0" dirty="0">
                <a:ea typeface="+mn-ea"/>
                <a:cs typeface="Arial" panose="020B0604020202020204" pitchFamily="34" charset="0"/>
              </a:rPr>
            </a:br>
            <a:endParaRPr lang="en-gb" sz="2000" b="1" dirty="0"/>
          </a:p>
        </p:txBody>
      </p:sp>
      <p:sp>
        <p:nvSpPr>
          <p:cNvPr id="3" name="Content Placeholder 2">
            <a:extLst>
              <a:ext uri="{FF2B5EF4-FFF2-40B4-BE49-F238E27FC236}">
                <a16:creationId xmlns:a16="http://schemas.microsoft.com/office/drawing/2014/main" id="{4DA5A01A-393F-44B1-A527-BC60B74A1FF9}"/>
              </a:ext>
            </a:extLst>
          </p:cNvPr>
          <p:cNvSpPr>
            <a:spLocks noGrp="1"/>
          </p:cNvSpPr>
          <p:nvPr>
            <p:ph idx="1"/>
          </p:nvPr>
        </p:nvSpPr>
        <p:spPr>
          <a:xfrm>
            <a:off x="313057" y="2379306"/>
            <a:ext cx="4016116" cy="3593415"/>
          </a:xfrm>
        </p:spPr>
        <p:txBody>
          <a:bodyPr anchor="t">
            <a:normAutofit/>
          </a:bodyPr>
          <a:lstStyle/>
          <a:p>
            <a:pPr algn="l" rtl="0">
              <a:buClr>
                <a:schemeClr val="bg1"/>
              </a:buClr>
              <a:buFont typeface="Arial" panose="020B0604020202020204" pitchFamily="34" charset="0"/>
              <a:buChar char="•"/>
            </a:pPr>
            <a:r>
              <a:rPr lang="en-gb" sz="1800" b="0" i="0" u="none" baseline="0" dirty="0">
                <a:solidFill>
                  <a:srgbClr val="FFFFFF"/>
                </a:solidFill>
                <a:ea typeface="Arial" panose="020B0604020202020204" pitchFamily="34" charset="0"/>
                <a:cs typeface="Arial" panose="020B0604020202020204" pitchFamily="34" charset="0"/>
                <a:sym typeface="Arial" panose="020B0604020202020204" pitchFamily="34" charset="0"/>
              </a:rPr>
              <a:t>Every day, there are fires in eight Finnish homes.</a:t>
            </a:r>
          </a:p>
          <a:p>
            <a:pPr algn="l" rtl="0">
              <a:buClr>
                <a:schemeClr val="bg1"/>
              </a:buClr>
              <a:buFont typeface="Arial" panose="020B0604020202020204" pitchFamily="34" charset="0"/>
              <a:buChar char="•"/>
            </a:pPr>
            <a:r>
              <a:rPr lang="en-gb" sz="1800" b="0" i="0" u="none" baseline="0" dirty="0">
                <a:solidFill>
                  <a:srgbClr val="FFFFFF"/>
                </a:solidFill>
                <a:ea typeface="Arial" panose="020B0604020202020204" pitchFamily="34" charset="0"/>
                <a:cs typeface="Arial" panose="020B0604020202020204" pitchFamily="34" charset="0"/>
                <a:sym typeface="Arial" panose="020B0604020202020204" pitchFamily="34" charset="0"/>
              </a:rPr>
              <a:t>The most common causes include leaving the cooker unattended, using electrical appliances contrary to the instructions, leaving appliances unattended, using damaged appliances, handling open fires and smoking.</a:t>
            </a:r>
          </a:p>
          <a:p>
            <a:pPr algn="l" rtl="0">
              <a:buClr>
                <a:schemeClr val="bg1"/>
              </a:buClr>
              <a:buFont typeface="Arial" panose="020B0604020202020204" pitchFamily="34" charset="0"/>
              <a:buChar char="•"/>
            </a:pPr>
            <a:r>
              <a:rPr lang="en-gb" sz="1800" b="0" i="0" u="none" baseline="0" dirty="0">
                <a:solidFill>
                  <a:srgbClr val="FFFFFF"/>
                </a:solidFill>
                <a:ea typeface="Arial" panose="020B0604020202020204" pitchFamily="34" charset="0"/>
                <a:cs typeface="Arial" panose="020B0604020202020204" pitchFamily="34" charset="0"/>
                <a:sym typeface="Arial" panose="020B0604020202020204" pitchFamily="34" charset="0"/>
              </a:rPr>
              <a:t>Carelessness or intoxication often make fires more likely.</a:t>
            </a:r>
            <a:br>
              <a:rPr lang="en-gb" sz="1800" dirty="0">
                <a:solidFill>
                  <a:srgbClr val="FFFFFF"/>
                </a:solidFill>
                <a:cs typeface="Arial" panose="020B0604020202020204" pitchFamily="34" charset="0"/>
              </a:rPr>
            </a:br>
            <a:endParaRPr lang="en-gb" sz="1800" dirty="0">
              <a:solidFill>
                <a:srgbClr val="FFFFFF"/>
              </a:solidFill>
            </a:endParaRPr>
          </a:p>
        </p:txBody>
      </p:sp>
      <p:sp>
        <p:nvSpPr>
          <p:cNvPr id="4" name="Footer Placeholder 3">
            <a:extLst>
              <a:ext uri="{FF2B5EF4-FFF2-40B4-BE49-F238E27FC236}">
                <a16:creationId xmlns:a16="http://schemas.microsoft.com/office/drawing/2014/main" id="{B5A58FCD-1564-4183-B4A2-AC22F1E44D73}"/>
              </a:ext>
            </a:extLst>
          </p:cNvPr>
          <p:cNvSpPr>
            <a:spLocks noGrp="1"/>
          </p:cNvSpPr>
          <p:nvPr>
            <p:ph type="ftr" sz="quarter" idx="11"/>
          </p:nvPr>
        </p:nvSpPr>
        <p:spPr>
          <a:xfrm>
            <a:off x="3869268" y="6356350"/>
            <a:ext cx="5911517" cy="365125"/>
          </a:xfrm>
        </p:spPr>
        <p:txBody>
          <a:bodyPr>
            <a:normAutofit fontScale="92500"/>
          </a:bodyPr>
          <a:lstStyle/>
          <a:p>
            <a:pPr algn="l" rtl="0">
              <a:spcAft>
                <a:spcPts val="600"/>
              </a:spcAft>
            </a:pPr>
            <a:r>
              <a:rPr lang="en-gb" b="0" i="0" u="none" baseline="0"/>
              <a:t>Home safety coaching, Serious accidents among working age adults (2016), Safety Investigation Authority</a:t>
            </a:r>
            <a:endParaRPr lang="en-gb"/>
          </a:p>
        </p:txBody>
      </p:sp>
      <p:sp>
        <p:nvSpPr>
          <p:cNvPr id="5" name="Slide Number Placeholder 4">
            <a:extLst>
              <a:ext uri="{FF2B5EF4-FFF2-40B4-BE49-F238E27FC236}">
                <a16:creationId xmlns:a16="http://schemas.microsoft.com/office/drawing/2014/main" id="{AE092CDA-D7B8-47C9-95E3-F62EB255DD91}"/>
              </a:ext>
            </a:extLst>
          </p:cNvPr>
          <p:cNvSpPr>
            <a:spLocks noGrp="1"/>
          </p:cNvSpPr>
          <p:nvPr>
            <p:ph type="sldNum" sz="quarter" idx="12"/>
          </p:nvPr>
        </p:nvSpPr>
        <p:spPr>
          <a:xfrm>
            <a:off x="10634135" y="6356350"/>
            <a:ext cx="1530927" cy="365125"/>
          </a:xfrm>
        </p:spPr>
        <p:txBody>
          <a:bodyPr>
            <a:normAutofit/>
          </a:bodyPr>
          <a:lstStyle/>
          <a:p>
            <a:pPr algn="r" rtl="0">
              <a:spcAft>
                <a:spcPts val="600"/>
              </a:spcAft>
            </a:pPr>
            <a:fld id="{3EC19665-757B-4082-B394-D86A0A1D74C0}" type="slidenum">
              <a:rPr/>
              <a:pPr>
                <a:spcAft>
                  <a:spcPts val="600"/>
                </a:spcAft>
              </a:pPr>
              <a:t>2</a:t>
            </a:fld>
            <a:endParaRPr lang="en-gb"/>
          </a:p>
        </p:txBody>
      </p:sp>
      <p:graphicFrame>
        <p:nvGraphicFramePr>
          <p:cNvPr id="7" name="Kaavio 6">
            <a:extLst>
              <a:ext uri="{FF2B5EF4-FFF2-40B4-BE49-F238E27FC236}">
                <a16:creationId xmlns:a16="http://schemas.microsoft.com/office/drawing/2014/main" id="{4FC551AC-C3C5-712F-8288-857050726E56}"/>
              </a:ext>
            </a:extLst>
          </p:cNvPr>
          <p:cNvGraphicFramePr>
            <a:graphicFrameLocks/>
          </p:cNvGraphicFramePr>
          <p:nvPr>
            <p:extLst>
              <p:ext uri="{D42A27DB-BD31-4B8C-83A1-F6EECF244321}">
                <p14:modId xmlns:p14="http://schemas.microsoft.com/office/powerpoint/2010/main" val="2501379181"/>
              </p:ext>
            </p:extLst>
          </p:nvPr>
        </p:nvGraphicFramePr>
        <p:xfrm>
          <a:off x="5208785" y="761999"/>
          <a:ext cx="6072128" cy="3313044"/>
        </p:xfrm>
        <a:graphic>
          <a:graphicData uri="http://schemas.openxmlformats.org/drawingml/2006/chart">
            <c:chart xmlns:c="http://schemas.openxmlformats.org/drawingml/2006/chart" xmlns:r="http://schemas.openxmlformats.org/officeDocument/2006/relationships" r:id="rId3"/>
          </a:graphicData>
        </a:graphic>
      </p:graphicFrame>
      <p:sp>
        <p:nvSpPr>
          <p:cNvPr id="9" name="Tekstiruutu 8">
            <a:extLst>
              <a:ext uri="{FF2B5EF4-FFF2-40B4-BE49-F238E27FC236}">
                <a16:creationId xmlns:a16="http://schemas.microsoft.com/office/drawing/2014/main" id="{C34C8088-C908-0398-6988-A52EF49DAD36}"/>
              </a:ext>
            </a:extLst>
          </p:cNvPr>
          <p:cNvSpPr txBox="1"/>
          <p:nvPr/>
        </p:nvSpPr>
        <p:spPr>
          <a:xfrm>
            <a:off x="8935526" y="5649555"/>
            <a:ext cx="2824980" cy="523220"/>
          </a:xfrm>
          <a:prstGeom prst="rect">
            <a:avLst/>
          </a:prstGeom>
          <a:noFill/>
        </p:spPr>
        <p:txBody>
          <a:bodyPr wrap="square" rtlCol="0">
            <a:spAutoFit/>
          </a:bodyPr>
          <a:lstStyle/>
          <a:p>
            <a:pPr algn="l" rtl="0"/>
            <a:r>
              <a:rPr lang="en-gb" sz="1400" b="0" i="0" u="none" baseline="0" dirty="0"/>
              <a:t>Information: Emergency Services Academy Finland</a:t>
            </a:r>
          </a:p>
        </p:txBody>
      </p:sp>
      <p:pic>
        <p:nvPicPr>
          <p:cNvPr id="6" name="Kuva 4" descr="A picture containing text, clipart&#10;&#10;Description automatically generated">
            <a:extLst>
              <a:ext uri="{FF2B5EF4-FFF2-40B4-BE49-F238E27FC236}">
                <a16:creationId xmlns:a16="http://schemas.microsoft.com/office/drawing/2014/main" id="{1267B686-CE13-465E-A13B-CBC6FCED097A}"/>
              </a:ext>
            </a:extLst>
          </p:cNvPr>
          <p:cNvPicPr>
            <a:picLocks noChangeAspect="1"/>
          </p:cNvPicPr>
          <p:nvPr/>
        </p:nvPicPr>
        <p:blipFill>
          <a:blip r:embed="rId4"/>
          <a:stretch>
            <a:fillRect/>
          </a:stretch>
        </p:blipFill>
        <p:spPr>
          <a:xfrm>
            <a:off x="1275937" y="168839"/>
            <a:ext cx="1296225" cy="469881"/>
          </a:xfrm>
          <a:prstGeom prst="rect">
            <a:avLst/>
          </a:prstGeom>
        </p:spPr>
      </p:pic>
    </p:spTree>
    <p:extLst>
      <p:ext uri="{BB962C8B-B14F-4D97-AF65-F5344CB8AC3E}">
        <p14:creationId xmlns:p14="http://schemas.microsoft.com/office/powerpoint/2010/main" val="3765507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5" name="Rectangle 14">
            <a:extLst>
              <a:ext uri="{FF2B5EF4-FFF2-40B4-BE49-F238E27FC236}">
                <a16:creationId xmlns:a16="http://schemas.microsoft.com/office/drawing/2014/main" id="{0864E5C9-52C9-4572-AC75-548B9B9C2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7" name="Rectangle 16">
            <a:extLst>
              <a:ext uri="{FF2B5EF4-FFF2-40B4-BE49-F238E27FC236}">
                <a16:creationId xmlns:a16="http://schemas.microsoft.com/office/drawing/2014/main" id="{45CC6500-4DBD-4C34-BC14-2387FB483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71F03FC-1FAF-4670-AA50-8906566D81AC}"/>
              </a:ext>
            </a:extLst>
          </p:cNvPr>
          <p:cNvSpPr>
            <a:spLocks noGrp="1"/>
          </p:cNvSpPr>
          <p:nvPr>
            <p:ph type="title"/>
          </p:nvPr>
        </p:nvSpPr>
        <p:spPr>
          <a:xfrm>
            <a:off x="610580" y="501649"/>
            <a:ext cx="3258688" cy="2302002"/>
          </a:xfrm>
        </p:spPr>
        <p:txBody>
          <a:bodyPr vert="horz" lIns="91440" tIns="45720" rIns="91440" bIns="45720" rtlCol="0" anchor="b">
            <a:normAutofit/>
          </a:bodyPr>
          <a:lstStyle/>
          <a:p>
            <a:pPr algn="l" rtl="0"/>
            <a:r>
              <a:rPr lang="en-gb" sz="3200" b="1" i="0" u="none" spc="-100" baseline="0" dirty="0"/>
              <a:t>Fire deaths 2006–2021</a:t>
            </a:r>
            <a:endParaRPr lang="en-gb" sz="3200" b="1" spc="-100" dirty="0"/>
          </a:p>
        </p:txBody>
      </p:sp>
      <p:sp>
        <p:nvSpPr>
          <p:cNvPr id="19" name="Rectangle 18">
            <a:extLst>
              <a:ext uri="{FF2B5EF4-FFF2-40B4-BE49-F238E27FC236}">
                <a16:creationId xmlns:a16="http://schemas.microsoft.com/office/drawing/2014/main" id="{4E34A3B6-BAD2-4156-BDC6-4736248BF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E8D5A47B-83BF-40A9-9D57-8E800F323AB2}"/>
              </a:ext>
            </a:extLst>
          </p:cNvPr>
          <p:cNvSpPr>
            <a:spLocks noGrp="1"/>
          </p:cNvSpPr>
          <p:nvPr>
            <p:ph type="ftr" sz="quarter" idx="11"/>
          </p:nvPr>
        </p:nvSpPr>
        <p:spPr>
          <a:xfrm>
            <a:off x="3869268" y="6356350"/>
            <a:ext cx="5911517" cy="365125"/>
          </a:xfrm>
        </p:spPr>
        <p:txBody>
          <a:bodyPr vert="horz" lIns="91440" tIns="45720" rIns="91440" bIns="45720" rtlCol="0" anchor="ctr">
            <a:normAutofit/>
          </a:bodyPr>
          <a:lstStyle/>
          <a:p>
            <a:pPr algn="l" rtl="0">
              <a:spcAft>
                <a:spcPts val="600"/>
              </a:spcAft>
            </a:pPr>
            <a:r>
              <a:rPr lang="en-gb" b="0" i="0" u="none" kern="1200" baseline="0">
                <a:solidFill>
                  <a:schemeClr val="tx1">
                    <a:lumMod val="50000"/>
                    <a:lumOff val="50000"/>
                  </a:schemeClr>
                </a:solidFill>
                <a:latin typeface="+mn-lt"/>
                <a:ea typeface="+mn-ea"/>
                <a:cs typeface="+mn-cs"/>
              </a:rPr>
              <a:t>Home safety coaching</a:t>
            </a:r>
          </a:p>
        </p:txBody>
      </p:sp>
      <p:sp>
        <p:nvSpPr>
          <p:cNvPr id="5" name="Slide Number Placeholder 4">
            <a:extLst>
              <a:ext uri="{FF2B5EF4-FFF2-40B4-BE49-F238E27FC236}">
                <a16:creationId xmlns:a16="http://schemas.microsoft.com/office/drawing/2014/main" id="{F1CDBF08-8463-4944-BC46-B8C9E8070B50}"/>
              </a:ext>
            </a:extLst>
          </p:cNvPr>
          <p:cNvSpPr>
            <a:spLocks noGrp="1"/>
          </p:cNvSpPr>
          <p:nvPr>
            <p:ph type="sldNum" sz="quarter" idx="12"/>
          </p:nvPr>
        </p:nvSpPr>
        <p:spPr>
          <a:xfrm>
            <a:off x="10634135" y="6356350"/>
            <a:ext cx="1530927" cy="365125"/>
          </a:xfrm>
        </p:spPr>
        <p:txBody>
          <a:bodyPr vert="horz" lIns="91440" tIns="45720" rIns="91440" bIns="45720" rtlCol="0" anchor="ctr">
            <a:normAutofit/>
          </a:bodyPr>
          <a:lstStyle/>
          <a:p>
            <a:pPr algn="r" rtl="0">
              <a:spcAft>
                <a:spcPts val="600"/>
              </a:spcAft>
            </a:pPr>
            <a:fld id="{3EC19665-757B-4082-B394-D86A0A1D74C0}" type="slidenum">
              <a:rPr b="1" kern="1200">
                <a:solidFill>
                  <a:schemeClr val="accent1"/>
                </a:solidFill>
                <a:latin typeface="+mn-lt"/>
                <a:ea typeface="+mn-ea"/>
                <a:cs typeface="+mn-cs"/>
              </a:rPr>
              <a:pPr>
                <a:spcAft>
                  <a:spcPts val="600"/>
                </a:spcAft>
              </a:pPr>
              <a:t>3</a:t>
            </a:fld>
            <a:endParaRPr lang="en-gb" b="1" kern="1200" dirty="0">
              <a:solidFill>
                <a:schemeClr val="accent1"/>
              </a:solidFill>
              <a:latin typeface="+mn-lt"/>
              <a:ea typeface="+mn-ea"/>
              <a:cs typeface="+mn-cs"/>
            </a:endParaRPr>
          </a:p>
        </p:txBody>
      </p:sp>
      <p:graphicFrame>
        <p:nvGraphicFramePr>
          <p:cNvPr id="9" name="Kaavio 8">
            <a:extLst>
              <a:ext uri="{FF2B5EF4-FFF2-40B4-BE49-F238E27FC236}">
                <a16:creationId xmlns:a16="http://schemas.microsoft.com/office/drawing/2014/main" id="{46833971-F056-FE6F-12B7-9B0F649C0670}"/>
              </a:ext>
            </a:extLst>
          </p:cNvPr>
          <p:cNvGraphicFramePr/>
          <p:nvPr>
            <p:extLst>
              <p:ext uri="{D42A27DB-BD31-4B8C-83A1-F6EECF244321}">
                <p14:modId xmlns:p14="http://schemas.microsoft.com/office/powerpoint/2010/main" val="139561628"/>
              </p:ext>
            </p:extLst>
          </p:nvPr>
        </p:nvGraphicFramePr>
        <p:xfrm>
          <a:off x="4770873" y="2254710"/>
          <a:ext cx="7007696" cy="384433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kstiruutu 9">
            <a:extLst>
              <a:ext uri="{FF2B5EF4-FFF2-40B4-BE49-F238E27FC236}">
                <a16:creationId xmlns:a16="http://schemas.microsoft.com/office/drawing/2014/main" id="{29D686CD-A119-9D4B-27AA-CA44F41A1CD1}"/>
              </a:ext>
            </a:extLst>
          </p:cNvPr>
          <p:cNvSpPr txBox="1"/>
          <p:nvPr/>
        </p:nvSpPr>
        <p:spPr>
          <a:xfrm>
            <a:off x="4808168" y="1042713"/>
            <a:ext cx="7007696" cy="830997"/>
          </a:xfrm>
          <a:prstGeom prst="rect">
            <a:avLst/>
          </a:prstGeom>
          <a:noFill/>
        </p:spPr>
        <p:txBody>
          <a:bodyPr wrap="square" rtlCol="0">
            <a:spAutoFit/>
          </a:bodyPr>
          <a:lstStyle/>
          <a:p>
            <a:pPr algn="l" rtl="0"/>
            <a:r>
              <a:rPr lang="en-gb" sz="2400" b="0" i="0" u="none" baseline="0" dirty="0">
                <a:solidFill>
                  <a:schemeClr val="tx2"/>
                </a:solidFill>
              </a:rPr>
              <a:t>The annual number of fire deaths seems to have stabilised at between 40 and 50.</a:t>
            </a:r>
          </a:p>
        </p:txBody>
      </p:sp>
      <p:sp>
        <p:nvSpPr>
          <p:cNvPr id="12" name="Tekstiruutu 11">
            <a:extLst>
              <a:ext uri="{FF2B5EF4-FFF2-40B4-BE49-F238E27FC236}">
                <a16:creationId xmlns:a16="http://schemas.microsoft.com/office/drawing/2014/main" id="{3810D3FE-80A0-44A3-909C-2597E6BEBF76}"/>
              </a:ext>
            </a:extLst>
          </p:cNvPr>
          <p:cNvSpPr txBox="1"/>
          <p:nvPr/>
        </p:nvSpPr>
        <p:spPr>
          <a:xfrm>
            <a:off x="8971816" y="5702955"/>
            <a:ext cx="3324638" cy="523220"/>
          </a:xfrm>
          <a:prstGeom prst="rect">
            <a:avLst/>
          </a:prstGeom>
          <a:noFill/>
        </p:spPr>
        <p:txBody>
          <a:bodyPr wrap="square" rtlCol="0">
            <a:spAutoFit/>
          </a:bodyPr>
          <a:lstStyle/>
          <a:p>
            <a:pPr algn="l" rtl="0"/>
            <a:r>
              <a:rPr lang="en-gb" sz="1400" b="0" i="0" u="none" baseline="0" dirty="0"/>
              <a:t>Information: Emergency Services Academy Finland and SPEK</a:t>
            </a:r>
          </a:p>
        </p:txBody>
      </p:sp>
      <p:pic>
        <p:nvPicPr>
          <p:cNvPr id="3" name="Kuva 4" descr="A picture containing text, clipart&#10;&#10;Description automatically generated">
            <a:extLst>
              <a:ext uri="{FF2B5EF4-FFF2-40B4-BE49-F238E27FC236}">
                <a16:creationId xmlns:a16="http://schemas.microsoft.com/office/drawing/2014/main" id="{AF51EC8C-ED24-3BEF-DC57-EFA7C7DF6574}"/>
              </a:ext>
            </a:extLst>
          </p:cNvPr>
          <p:cNvPicPr>
            <a:picLocks noChangeAspect="1"/>
          </p:cNvPicPr>
          <p:nvPr/>
        </p:nvPicPr>
        <p:blipFill>
          <a:blip r:embed="rId4"/>
          <a:stretch>
            <a:fillRect/>
          </a:stretch>
        </p:blipFill>
        <p:spPr>
          <a:xfrm>
            <a:off x="1275937" y="168839"/>
            <a:ext cx="1296225" cy="469881"/>
          </a:xfrm>
          <a:prstGeom prst="rect">
            <a:avLst/>
          </a:prstGeom>
        </p:spPr>
      </p:pic>
      <p:pic>
        <p:nvPicPr>
          <p:cNvPr id="6" name="Picture 5">
            <a:extLst>
              <a:ext uri="{FF2B5EF4-FFF2-40B4-BE49-F238E27FC236}">
                <a16:creationId xmlns:a16="http://schemas.microsoft.com/office/drawing/2014/main" id="{0098EBD3-69C6-C8F3-9F54-2FFA1634BC65}"/>
              </a:ext>
            </a:extLst>
          </p:cNvPr>
          <p:cNvPicPr>
            <a:picLocks noChangeAspect="1"/>
          </p:cNvPicPr>
          <p:nvPr/>
        </p:nvPicPr>
        <p:blipFill>
          <a:blip r:embed="rId5"/>
          <a:stretch>
            <a:fillRect/>
          </a:stretch>
        </p:blipFill>
        <p:spPr>
          <a:xfrm>
            <a:off x="2175" y="1"/>
            <a:ext cx="1109361" cy="756721"/>
          </a:xfrm>
          <a:prstGeom prst="rect">
            <a:avLst/>
          </a:prstGeom>
        </p:spPr>
      </p:pic>
    </p:spTree>
    <p:extLst>
      <p:ext uri="{BB962C8B-B14F-4D97-AF65-F5344CB8AC3E}">
        <p14:creationId xmlns:p14="http://schemas.microsoft.com/office/powerpoint/2010/main" val="4152254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8D675-5651-42C1-AF2D-8CE9CC5FF49A}"/>
              </a:ext>
            </a:extLst>
          </p:cNvPr>
          <p:cNvSpPr>
            <a:spLocks noGrp="1"/>
          </p:cNvSpPr>
          <p:nvPr>
            <p:ph type="title"/>
          </p:nvPr>
        </p:nvSpPr>
        <p:spPr/>
        <p:txBody>
          <a:bodyPr>
            <a:normAutofit/>
          </a:bodyPr>
          <a:lstStyle/>
          <a:p>
            <a:pPr algn="l" rtl="0"/>
            <a:r>
              <a:rPr lang="en-gb" sz="3200" b="1" i="0" u="none" baseline="0" dirty="0"/>
              <a:t>Fire deaths</a:t>
            </a:r>
            <a:endParaRPr lang="en-gb" sz="3200" b="1" dirty="0"/>
          </a:p>
        </p:txBody>
      </p:sp>
      <p:sp>
        <p:nvSpPr>
          <p:cNvPr id="3" name="Content Placeholder 2">
            <a:extLst>
              <a:ext uri="{FF2B5EF4-FFF2-40B4-BE49-F238E27FC236}">
                <a16:creationId xmlns:a16="http://schemas.microsoft.com/office/drawing/2014/main" id="{1C5AF3E0-2C25-4B32-9C6D-5ACAB045EA4A}"/>
              </a:ext>
            </a:extLst>
          </p:cNvPr>
          <p:cNvSpPr>
            <a:spLocks noGrp="1"/>
          </p:cNvSpPr>
          <p:nvPr>
            <p:ph idx="1"/>
          </p:nvPr>
        </p:nvSpPr>
        <p:spPr/>
        <p:txBody>
          <a:bodyPr>
            <a:normAutofit/>
          </a:bodyPr>
          <a:lstStyle/>
          <a:p>
            <a:pPr algn="l" rtl="0">
              <a:lnSpc>
                <a:spcPct val="100000"/>
              </a:lnSpc>
            </a:pPr>
            <a:r>
              <a:rPr lang="en-gb" sz="1800" b="0" i="0" u="none" baseline="0" dirty="0"/>
              <a:t>Cigarettes remain the most common cause of fatal fires.</a:t>
            </a:r>
          </a:p>
          <a:p>
            <a:pPr algn="l" rtl="0">
              <a:lnSpc>
                <a:spcPct val="100000"/>
              </a:lnSpc>
            </a:pPr>
            <a:r>
              <a:rPr lang="en-gb" sz="1800" b="0" i="0" u="none" baseline="0" dirty="0"/>
              <a:t>One in three fatal fires involved the absence of a working smoke alarm.</a:t>
            </a:r>
          </a:p>
          <a:p>
            <a:pPr algn="l" rtl="0">
              <a:lnSpc>
                <a:spcPct val="100000"/>
              </a:lnSpc>
            </a:pPr>
            <a:r>
              <a:rPr lang="en-gb" sz="1800" b="0" i="0" u="none" baseline="0" dirty="0"/>
              <a:t>In fatal fires, the fire most often starts in the living room. (Living room 14, bedroom 8, kitchen 7)</a:t>
            </a:r>
          </a:p>
        </p:txBody>
      </p:sp>
      <p:sp>
        <p:nvSpPr>
          <p:cNvPr id="4" name="Footer Placeholder 3">
            <a:extLst>
              <a:ext uri="{FF2B5EF4-FFF2-40B4-BE49-F238E27FC236}">
                <a16:creationId xmlns:a16="http://schemas.microsoft.com/office/drawing/2014/main" id="{97B7EA02-2F2C-4923-B250-CACE70DDC1FF}"/>
              </a:ext>
            </a:extLst>
          </p:cNvPr>
          <p:cNvSpPr>
            <a:spLocks noGrp="1"/>
          </p:cNvSpPr>
          <p:nvPr>
            <p:ph type="ftr" sz="quarter" idx="11"/>
          </p:nvPr>
        </p:nvSpPr>
        <p:spPr/>
        <p:txBody>
          <a:bodyPr/>
          <a:lstStyle/>
          <a:p>
            <a:pPr algn="l" rtl="0"/>
            <a:r>
              <a:rPr lang="en-gb" b="0" i="0" u="none" baseline="0"/>
              <a:t>Home safety coaching, Emergency Services Academy Finland</a:t>
            </a:r>
          </a:p>
        </p:txBody>
      </p:sp>
      <p:sp>
        <p:nvSpPr>
          <p:cNvPr id="5" name="Slide Number Placeholder 4">
            <a:extLst>
              <a:ext uri="{FF2B5EF4-FFF2-40B4-BE49-F238E27FC236}">
                <a16:creationId xmlns:a16="http://schemas.microsoft.com/office/drawing/2014/main" id="{15EB439F-6402-4835-962F-A9CCFEF70956}"/>
              </a:ext>
            </a:extLst>
          </p:cNvPr>
          <p:cNvSpPr>
            <a:spLocks noGrp="1"/>
          </p:cNvSpPr>
          <p:nvPr>
            <p:ph type="sldNum" sz="quarter" idx="12"/>
          </p:nvPr>
        </p:nvSpPr>
        <p:spPr/>
        <p:txBody>
          <a:bodyPr/>
          <a:lstStyle/>
          <a:p>
            <a:pPr algn="r" rtl="0"/>
            <a:fld id="{3EC19665-757B-4082-B394-D86A0A1D74C0}" type="slidenum">
              <a:rPr/>
              <a:t>4</a:t>
            </a:fld>
            <a:endParaRPr lang="en-gb"/>
          </a:p>
        </p:txBody>
      </p:sp>
      <p:pic>
        <p:nvPicPr>
          <p:cNvPr id="6" name="Kuva 4" descr="A picture containing text, clipart&#10;&#10;Description automatically generated">
            <a:extLst>
              <a:ext uri="{FF2B5EF4-FFF2-40B4-BE49-F238E27FC236}">
                <a16:creationId xmlns:a16="http://schemas.microsoft.com/office/drawing/2014/main" id="{7A067C55-DB2A-3537-4386-5A061D2309BA}"/>
              </a:ext>
            </a:extLst>
          </p:cNvPr>
          <p:cNvPicPr>
            <a:picLocks noChangeAspect="1"/>
          </p:cNvPicPr>
          <p:nvPr/>
        </p:nvPicPr>
        <p:blipFill>
          <a:blip r:embed="rId3"/>
          <a:stretch>
            <a:fillRect/>
          </a:stretch>
        </p:blipFill>
        <p:spPr>
          <a:xfrm>
            <a:off x="1275937" y="168839"/>
            <a:ext cx="1296225" cy="469881"/>
          </a:xfrm>
          <a:prstGeom prst="rect">
            <a:avLst/>
          </a:prstGeom>
        </p:spPr>
      </p:pic>
    </p:spTree>
    <p:extLst>
      <p:ext uri="{BB962C8B-B14F-4D97-AF65-F5344CB8AC3E}">
        <p14:creationId xmlns:p14="http://schemas.microsoft.com/office/powerpoint/2010/main" val="244264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13" name="Rectangle 12">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3"/>
            <a:ext cx="7052486"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C30E77C-2F35-49C2-8DDE-8EAA325AFA8C}"/>
              </a:ext>
            </a:extLst>
          </p:cNvPr>
          <p:cNvSpPr>
            <a:spLocks noGrp="1"/>
          </p:cNvSpPr>
          <p:nvPr>
            <p:ph type="title"/>
          </p:nvPr>
        </p:nvSpPr>
        <p:spPr>
          <a:xfrm>
            <a:off x="289248" y="1123837"/>
            <a:ext cx="6451110" cy="1255469"/>
          </a:xfrm>
        </p:spPr>
        <p:txBody>
          <a:bodyPr>
            <a:normAutofit/>
          </a:bodyPr>
          <a:lstStyle/>
          <a:p>
            <a:pPr algn="l" rtl="0"/>
            <a:r>
              <a:rPr lang="en-gb" sz="3200" b="1" i="0" u="none" baseline="0" dirty="0"/>
              <a:t>Smoke alarm</a:t>
            </a:r>
            <a:endParaRPr lang="en-gb" sz="3200" b="1" dirty="0"/>
          </a:p>
        </p:txBody>
      </p:sp>
      <p:sp>
        <p:nvSpPr>
          <p:cNvPr id="3" name="Content Placeholder 2">
            <a:extLst>
              <a:ext uri="{FF2B5EF4-FFF2-40B4-BE49-F238E27FC236}">
                <a16:creationId xmlns:a16="http://schemas.microsoft.com/office/drawing/2014/main" id="{E803B3CD-9AF4-444D-9D0B-5204AB03C7AC}"/>
              </a:ext>
            </a:extLst>
          </p:cNvPr>
          <p:cNvSpPr>
            <a:spLocks noGrp="1"/>
          </p:cNvSpPr>
          <p:nvPr>
            <p:ph idx="1"/>
          </p:nvPr>
        </p:nvSpPr>
        <p:spPr>
          <a:xfrm>
            <a:off x="289248" y="2510395"/>
            <a:ext cx="6451109" cy="3274586"/>
          </a:xfrm>
        </p:spPr>
        <p:txBody>
          <a:bodyPr anchor="t">
            <a:normAutofit/>
          </a:bodyPr>
          <a:lstStyle/>
          <a:p>
            <a:pPr marL="0" lvl="0" indent="0" algn="l" defTabSz="457200" rtl="0">
              <a:lnSpc>
                <a:spcPct val="100000"/>
              </a:lnSpc>
              <a:spcBef>
                <a:spcPct val="20000"/>
              </a:spcBef>
              <a:buClrTx/>
              <a:buNone/>
              <a:defRPr/>
            </a:pPr>
            <a:r>
              <a:rPr lang="en-gb" sz="1800" b="0" i="0" u="none" baseline="0" dirty="0">
                <a:solidFill>
                  <a:schemeClr val="bg1"/>
                </a:solidFill>
                <a:ea typeface="Arial" panose="020B0604020202020204" pitchFamily="34" charset="0"/>
                <a:cs typeface="Arial" panose="020B0604020202020204" pitchFamily="34" charset="0"/>
                <a:sym typeface="Arial" panose="020B0604020202020204" pitchFamily="34" charset="0"/>
              </a:rPr>
              <a:t>Every floor of the home must have a functional smoke alarm for every 60 square metres of floor space.</a:t>
            </a:r>
          </a:p>
          <a:p>
            <a:pPr marL="342900" lvl="0" indent="-342900" algn="l" defTabSz="457200" rtl="0">
              <a:lnSpc>
                <a:spcPct val="100000"/>
              </a:lnSpc>
              <a:spcBef>
                <a:spcPct val="20000"/>
              </a:spcBef>
              <a:buClrTx/>
              <a:buFont typeface="Arial" panose="020B0604020202020204" pitchFamily="34" charset="0"/>
              <a:buChar char="•"/>
              <a:defRPr/>
            </a:pPr>
            <a:r>
              <a:rPr lang="en-gb" sz="1800" b="0" i="0" u="none" baseline="0" dirty="0">
                <a:solidFill>
                  <a:schemeClr val="bg1"/>
                </a:solidFill>
                <a:ea typeface="Arial"/>
                <a:cs typeface="Arial"/>
                <a:sym typeface="Arial"/>
              </a:rPr>
              <a:t>Attach the smoke alarm to the ceiling.</a:t>
            </a:r>
          </a:p>
          <a:p>
            <a:pPr marL="342900" lvl="0" indent="-342900" algn="l" defTabSz="457200" rtl="0">
              <a:lnSpc>
                <a:spcPct val="100000"/>
              </a:lnSpc>
              <a:spcBef>
                <a:spcPct val="20000"/>
              </a:spcBef>
              <a:buClrTx/>
              <a:buFont typeface="Arial" panose="020B0604020202020204" pitchFamily="34" charset="0"/>
              <a:buChar char="•"/>
              <a:defRPr/>
            </a:pPr>
            <a:r>
              <a:rPr lang="en-gb" sz="1800" b="0" i="0" u="none" baseline="0" dirty="0">
                <a:solidFill>
                  <a:schemeClr val="bg1"/>
                </a:solidFill>
                <a:ea typeface="Arial"/>
                <a:cs typeface="Arial"/>
                <a:sym typeface="Arial"/>
              </a:rPr>
              <a:t>Replace the smoke alarm battery once a year.</a:t>
            </a:r>
          </a:p>
          <a:p>
            <a:pPr marL="342900" lvl="0" indent="-342900" algn="l" defTabSz="457200" rtl="0">
              <a:lnSpc>
                <a:spcPct val="100000"/>
              </a:lnSpc>
              <a:spcBef>
                <a:spcPct val="20000"/>
              </a:spcBef>
              <a:buClrTx/>
              <a:buFont typeface="Arial" panose="020B0604020202020204" pitchFamily="34" charset="0"/>
              <a:buChar char="•"/>
              <a:defRPr/>
            </a:pPr>
            <a:r>
              <a:rPr lang="en-gb" sz="1800" b="0" i="0" u="none" baseline="0" dirty="0">
                <a:solidFill>
                  <a:schemeClr val="bg1"/>
                </a:solidFill>
                <a:ea typeface="Arial"/>
                <a:cs typeface="Arial"/>
                <a:sym typeface="Arial"/>
              </a:rPr>
              <a:t>Test the smoke alarm regularly by pressing the test button.</a:t>
            </a:r>
          </a:p>
          <a:p>
            <a:pPr marL="342900" lvl="0" indent="-342900" algn="l" defTabSz="457200" rtl="0">
              <a:lnSpc>
                <a:spcPct val="100000"/>
              </a:lnSpc>
              <a:spcBef>
                <a:spcPct val="20000"/>
              </a:spcBef>
              <a:buClrTx/>
              <a:buFont typeface="Arial" panose="020B0604020202020204" pitchFamily="34" charset="0"/>
              <a:buChar char="•"/>
              <a:defRPr/>
            </a:pPr>
            <a:r>
              <a:rPr lang="en-gb" sz="1800" b="0" i="0" u="none" baseline="0" dirty="0">
                <a:solidFill>
                  <a:schemeClr val="bg1"/>
                </a:solidFill>
                <a:ea typeface="Arial"/>
                <a:cs typeface="Arial"/>
                <a:sym typeface="Arial"/>
              </a:rPr>
              <a:t>Usually, the occupant is responsible for the operation of the smoke alarms.</a:t>
            </a:r>
          </a:p>
          <a:p>
            <a:pPr marL="342900" lvl="0" indent="-342900" algn="l" defTabSz="457200" rtl="0">
              <a:lnSpc>
                <a:spcPct val="100000"/>
              </a:lnSpc>
              <a:spcBef>
                <a:spcPct val="20000"/>
              </a:spcBef>
              <a:buClrTx/>
              <a:buFont typeface="Arial" panose="020B0604020202020204" pitchFamily="34" charset="0"/>
              <a:buChar char="•"/>
              <a:defRPr/>
            </a:pPr>
            <a:r>
              <a:rPr lang="en-gb" sz="1800" b="0" i="0" u="none" baseline="0" dirty="0">
                <a:solidFill>
                  <a:schemeClr val="bg1"/>
                </a:solidFill>
                <a:ea typeface="Arial"/>
                <a:cs typeface="Arial"/>
                <a:sym typeface="Arial"/>
              </a:rPr>
              <a:t>The smoke alarm must be replaced after 10 years at the latest.</a:t>
            </a:r>
          </a:p>
        </p:txBody>
      </p:sp>
      <p:sp>
        <p:nvSpPr>
          <p:cNvPr id="15" name="Rectangle 14">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562E2B1F-BCE8-46CC-B42D-BD5E58D79E79}"/>
              </a:ext>
            </a:extLst>
          </p:cNvPr>
          <p:cNvSpPr>
            <a:spLocks noGrp="1"/>
          </p:cNvSpPr>
          <p:nvPr>
            <p:ph type="ftr" sz="quarter" idx="11"/>
          </p:nvPr>
        </p:nvSpPr>
        <p:spPr>
          <a:xfrm>
            <a:off x="3869268" y="6356350"/>
            <a:ext cx="5911517" cy="365125"/>
          </a:xfrm>
        </p:spPr>
        <p:txBody>
          <a:bodyPr>
            <a:normAutofit/>
          </a:bodyPr>
          <a:lstStyle/>
          <a:p>
            <a:pPr algn="l" rtl="0">
              <a:spcAft>
                <a:spcPts val="600"/>
              </a:spcAft>
            </a:pPr>
            <a:r>
              <a:rPr lang="en-gb" b="0" i="0" u="none" baseline="0"/>
              <a:t>Home safety coaching, photo: SPEK archive</a:t>
            </a:r>
          </a:p>
        </p:txBody>
      </p:sp>
      <p:sp>
        <p:nvSpPr>
          <p:cNvPr id="5" name="Slide Number Placeholder 4">
            <a:extLst>
              <a:ext uri="{FF2B5EF4-FFF2-40B4-BE49-F238E27FC236}">
                <a16:creationId xmlns:a16="http://schemas.microsoft.com/office/drawing/2014/main" id="{17392B7A-017E-4084-A642-DCFD80C85AB9}"/>
              </a:ext>
            </a:extLst>
          </p:cNvPr>
          <p:cNvSpPr>
            <a:spLocks noGrp="1"/>
          </p:cNvSpPr>
          <p:nvPr>
            <p:ph type="sldNum" sz="quarter" idx="12"/>
          </p:nvPr>
        </p:nvSpPr>
        <p:spPr>
          <a:xfrm>
            <a:off x="10634135" y="6356350"/>
            <a:ext cx="1530927" cy="365125"/>
          </a:xfrm>
        </p:spPr>
        <p:txBody>
          <a:bodyPr>
            <a:normAutofit/>
          </a:bodyPr>
          <a:lstStyle/>
          <a:p>
            <a:pPr algn="r" rtl="0">
              <a:spcAft>
                <a:spcPts val="600"/>
              </a:spcAft>
            </a:pPr>
            <a:fld id="{3EC19665-757B-4082-B394-D86A0A1D74C0}" type="slidenum">
              <a:rPr/>
              <a:pPr>
                <a:spcAft>
                  <a:spcPts val="600"/>
                </a:spcAft>
              </a:pPr>
              <a:t>5</a:t>
            </a:fld>
            <a:endParaRPr lang="en-gb" dirty="0"/>
          </a:p>
        </p:txBody>
      </p:sp>
      <p:pic>
        <p:nvPicPr>
          <p:cNvPr id="12" name="Kuva 2">
            <a:extLst>
              <a:ext uri="{FF2B5EF4-FFF2-40B4-BE49-F238E27FC236}">
                <a16:creationId xmlns:a16="http://schemas.microsoft.com/office/drawing/2014/main" id="{F5DBF058-6A73-4538-A154-E30AC738C62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552944" y="905421"/>
            <a:ext cx="3778286" cy="503771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Kuva 4" descr="A picture containing text, clipart&#10;&#10;Description automatically generated">
            <a:extLst>
              <a:ext uri="{FF2B5EF4-FFF2-40B4-BE49-F238E27FC236}">
                <a16:creationId xmlns:a16="http://schemas.microsoft.com/office/drawing/2014/main" id="{C9704943-AD90-51BF-70B8-492B004C5BDC}"/>
              </a:ext>
            </a:extLst>
          </p:cNvPr>
          <p:cNvPicPr>
            <a:picLocks noChangeAspect="1"/>
          </p:cNvPicPr>
          <p:nvPr/>
        </p:nvPicPr>
        <p:blipFill>
          <a:blip r:embed="rId4"/>
          <a:stretch>
            <a:fillRect/>
          </a:stretch>
        </p:blipFill>
        <p:spPr>
          <a:xfrm>
            <a:off x="1275937" y="168839"/>
            <a:ext cx="1296225" cy="469881"/>
          </a:xfrm>
          <a:prstGeom prst="rect">
            <a:avLst/>
          </a:prstGeom>
        </p:spPr>
      </p:pic>
      <p:pic>
        <p:nvPicPr>
          <p:cNvPr id="9" name="Picture 5" descr="Kuva, joka sisältää kohteen siluetti, ripustin&#10;&#10;Kuvaus luotu automaattisesti">
            <a:extLst>
              <a:ext uri="{FF2B5EF4-FFF2-40B4-BE49-F238E27FC236}">
                <a16:creationId xmlns:a16="http://schemas.microsoft.com/office/drawing/2014/main" id="{07F4E58F-13A1-9FF9-B302-364BA4C8A9B8}"/>
              </a:ext>
            </a:extLst>
          </p:cNvPr>
          <p:cNvPicPr>
            <a:picLocks noChangeAspect="1"/>
          </p:cNvPicPr>
          <p:nvPr/>
        </p:nvPicPr>
        <p:blipFill>
          <a:blip r:embed="rId5"/>
          <a:stretch>
            <a:fillRect/>
          </a:stretch>
        </p:blipFill>
        <p:spPr>
          <a:xfrm>
            <a:off x="2175" y="1"/>
            <a:ext cx="1109361" cy="756721"/>
          </a:xfrm>
          <a:prstGeom prst="rect">
            <a:avLst/>
          </a:prstGeom>
        </p:spPr>
      </p:pic>
    </p:spTree>
    <p:extLst>
      <p:ext uri="{BB962C8B-B14F-4D97-AF65-F5344CB8AC3E}">
        <p14:creationId xmlns:p14="http://schemas.microsoft.com/office/powerpoint/2010/main" val="948888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3"/>
            <a:ext cx="7052486"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C30E77C-2F35-49C2-8DDE-8EAA325AFA8C}"/>
              </a:ext>
            </a:extLst>
          </p:cNvPr>
          <p:cNvSpPr>
            <a:spLocks noGrp="1"/>
          </p:cNvSpPr>
          <p:nvPr>
            <p:ph type="title"/>
          </p:nvPr>
        </p:nvSpPr>
        <p:spPr>
          <a:xfrm>
            <a:off x="289248" y="1123837"/>
            <a:ext cx="6451110" cy="1255469"/>
          </a:xfrm>
        </p:spPr>
        <p:txBody>
          <a:bodyPr>
            <a:normAutofit/>
          </a:bodyPr>
          <a:lstStyle/>
          <a:p>
            <a:pPr rtl="0"/>
            <a:r>
              <a:rPr lang="en-gb" sz="3200" b="1" i="0" u="none" baseline="0" dirty="0"/>
              <a:t>Responsibility for smoke alarms</a:t>
            </a:r>
            <a:endParaRPr lang="en-gb" sz="3200" b="1" dirty="0"/>
          </a:p>
        </p:txBody>
      </p:sp>
      <p:sp>
        <p:nvSpPr>
          <p:cNvPr id="3" name="Content Placeholder 2">
            <a:extLst>
              <a:ext uri="{FF2B5EF4-FFF2-40B4-BE49-F238E27FC236}">
                <a16:creationId xmlns:a16="http://schemas.microsoft.com/office/drawing/2014/main" id="{E803B3CD-9AF4-444D-9D0B-5204AB03C7AC}"/>
              </a:ext>
            </a:extLst>
          </p:cNvPr>
          <p:cNvSpPr>
            <a:spLocks noGrp="1"/>
          </p:cNvSpPr>
          <p:nvPr>
            <p:ph idx="1"/>
          </p:nvPr>
        </p:nvSpPr>
        <p:spPr>
          <a:xfrm>
            <a:off x="289248" y="2510395"/>
            <a:ext cx="6451109" cy="3274586"/>
          </a:xfrm>
        </p:spPr>
        <p:txBody>
          <a:bodyPr anchor="t">
            <a:normAutofit lnSpcReduction="10000"/>
          </a:bodyPr>
          <a:lstStyle/>
          <a:p>
            <a:pPr rtl="0">
              <a:lnSpc>
                <a:spcPct val="100000"/>
              </a:lnSpc>
              <a:buClr>
                <a:schemeClr val="bg1"/>
              </a:buClr>
              <a:buFont typeface="Arial" panose="020B0604020202020204" pitchFamily="34" charset="0"/>
              <a:buChar char="•"/>
            </a:pPr>
            <a:r>
              <a:rPr lang="en-gb" sz="1800" b="0" i="0" u="none" baseline="0" dirty="0">
                <a:solidFill>
                  <a:srgbClr val="FFFFFF"/>
                </a:solidFill>
                <a:ea typeface="Arial" panose="020B0604020202020204" pitchFamily="34" charset="0"/>
                <a:cs typeface="Arial" panose="020B0604020202020204" pitchFamily="34" charset="0"/>
                <a:sym typeface="Arial" panose="020B0604020202020204" pitchFamily="34" charset="0"/>
              </a:rPr>
              <a:t>Battery-powered smoke alarms are the responsibility of the resident.</a:t>
            </a:r>
          </a:p>
          <a:p>
            <a:pPr rtl="0">
              <a:lnSpc>
                <a:spcPct val="100000"/>
              </a:lnSpc>
              <a:buClr>
                <a:schemeClr val="bg1"/>
              </a:buClr>
              <a:buFont typeface="Arial" panose="020B0604020202020204" pitchFamily="34" charset="0"/>
              <a:buChar char="•"/>
            </a:pPr>
            <a:r>
              <a:rPr lang="en-gb" sz="1800" b="0" i="0" u="none" baseline="0" dirty="0">
                <a:solidFill>
                  <a:srgbClr val="FFFFFF"/>
                </a:solidFill>
                <a:ea typeface="Arial" panose="020B0604020202020204" pitchFamily="34" charset="0"/>
                <a:cs typeface="Arial" panose="020B0604020202020204" pitchFamily="34" charset="0"/>
                <a:sym typeface="Arial" panose="020B0604020202020204" pitchFamily="34" charset="0"/>
              </a:rPr>
              <a:t>In blocks of flats and terraced houses, the maintenance of smoke alarms connected to the power grid is the responsibility of the housing company.</a:t>
            </a:r>
          </a:p>
          <a:p>
            <a:pPr rtl="0">
              <a:lnSpc>
                <a:spcPct val="100000"/>
              </a:lnSpc>
              <a:buClr>
                <a:schemeClr val="bg1"/>
              </a:buClr>
              <a:buFont typeface="Arial" panose="020B0604020202020204" pitchFamily="34" charset="0"/>
              <a:buChar char="•"/>
            </a:pPr>
            <a:r>
              <a:rPr lang="en-gb" sz="1800" b="0" i="0" u="none" baseline="0" dirty="0">
                <a:solidFill>
                  <a:srgbClr val="FFFFFF"/>
                </a:solidFill>
                <a:ea typeface="Arial" panose="020B0604020202020204" pitchFamily="34" charset="0"/>
                <a:cs typeface="Arial" panose="020B0604020202020204" pitchFamily="34" charset="0"/>
                <a:sym typeface="Arial" panose="020B0604020202020204" pitchFamily="34" charset="0"/>
              </a:rPr>
              <a:t>The ongoing change in regulations aims to make housing companies always responsible for ensuring that there are enough working smoke alarms in their dwellings.</a:t>
            </a:r>
          </a:p>
          <a:p>
            <a:pPr rtl="0">
              <a:lnSpc>
                <a:spcPct val="100000"/>
              </a:lnSpc>
              <a:buClr>
                <a:schemeClr val="bg1"/>
              </a:buClr>
              <a:buFont typeface="Arial" panose="020B0604020202020204" pitchFamily="34" charset="0"/>
              <a:buChar char="•"/>
            </a:pPr>
            <a:r>
              <a:rPr lang="en-gb" sz="1800" b="0" i="0" u="none" baseline="0" dirty="0">
                <a:solidFill>
                  <a:srgbClr val="FFFFFF"/>
                </a:solidFill>
                <a:ea typeface="Arial" panose="020B0604020202020204" pitchFamily="34" charset="0"/>
                <a:cs typeface="Arial" panose="020B0604020202020204" pitchFamily="34" charset="0"/>
                <a:sym typeface="Arial" panose="020B0604020202020204" pitchFamily="34" charset="0"/>
              </a:rPr>
              <a:t>In detached houses, smoke alarms are the responsibility of the owner.</a:t>
            </a:r>
            <a:endParaRPr lang="en-gb" altLang="fi-FI" sz="1800" dirty="0">
              <a:solidFill>
                <a:srgbClr val="FFFFFF"/>
              </a:solidFill>
              <a:cs typeface="Arial"/>
            </a:endParaRPr>
          </a:p>
        </p:txBody>
      </p:sp>
      <p:pic>
        <p:nvPicPr>
          <p:cNvPr id="6" name="Kuva 21" descr="Kuva, joka sisältää kohteen sisä, pieni, huone, istuminen&#10;&#10;Kuvaus luotu automaattisesti">
            <a:extLst>
              <a:ext uri="{FF2B5EF4-FFF2-40B4-BE49-F238E27FC236}">
                <a16:creationId xmlns:a16="http://schemas.microsoft.com/office/drawing/2014/main" id="{BF06E394-52D2-7AF1-6D8C-1A9753E1EE28}"/>
              </a:ext>
            </a:extLst>
          </p:cNvPr>
          <p:cNvPicPr>
            <a:picLocks noChangeAspect="1"/>
          </p:cNvPicPr>
          <p:nvPr/>
        </p:nvPicPr>
        <p:blipFill rotWithShape="1">
          <a:blip r:embed="rId3"/>
          <a:srcRect r="16714"/>
          <a:stretch/>
        </p:blipFill>
        <p:spPr>
          <a:xfrm rot="5400000">
            <a:off x="7344232" y="1535135"/>
            <a:ext cx="4195710" cy="3778286"/>
          </a:xfrm>
          <a:prstGeom prst="rect">
            <a:avLst/>
          </a:prstGeom>
        </p:spPr>
      </p:pic>
      <p:sp>
        <p:nvSpPr>
          <p:cNvPr id="19" name="Rectangle 18">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562E2B1F-BCE8-46CC-B42D-BD5E58D79E79}"/>
              </a:ext>
            </a:extLst>
          </p:cNvPr>
          <p:cNvSpPr>
            <a:spLocks noGrp="1"/>
          </p:cNvSpPr>
          <p:nvPr>
            <p:ph type="ftr" sz="quarter" idx="11"/>
          </p:nvPr>
        </p:nvSpPr>
        <p:spPr>
          <a:xfrm>
            <a:off x="3869268" y="6356350"/>
            <a:ext cx="5911517" cy="365125"/>
          </a:xfrm>
        </p:spPr>
        <p:txBody>
          <a:bodyPr>
            <a:normAutofit/>
          </a:bodyPr>
          <a:lstStyle/>
          <a:p>
            <a:pPr rtl="0">
              <a:spcAft>
                <a:spcPts val="600"/>
              </a:spcAft>
            </a:pPr>
            <a:r>
              <a:rPr lang="en-gb" b="0" i="0" u="none" baseline="0"/>
              <a:t>Home safety coaching, photo: SPEK archive</a:t>
            </a:r>
          </a:p>
        </p:txBody>
      </p:sp>
      <p:sp>
        <p:nvSpPr>
          <p:cNvPr id="5" name="Slide Number Placeholder 4">
            <a:extLst>
              <a:ext uri="{FF2B5EF4-FFF2-40B4-BE49-F238E27FC236}">
                <a16:creationId xmlns:a16="http://schemas.microsoft.com/office/drawing/2014/main" id="{17392B7A-017E-4084-A642-DCFD80C85AB9}"/>
              </a:ext>
            </a:extLst>
          </p:cNvPr>
          <p:cNvSpPr>
            <a:spLocks noGrp="1"/>
          </p:cNvSpPr>
          <p:nvPr>
            <p:ph type="sldNum" sz="quarter" idx="12"/>
          </p:nvPr>
        </p:nvSpPr>
        <p:spPr>
          <a:xfrm>
            <a:off x="10634135" y="6356350"/>
            <a:ext cx="1530927" cy="365125"/>
          </a:xfrm>
        </p:spPr>
        <p:txBody>
          <a:bodyPr>
            <a:normAutofit/>
          </a:bodyPr>
          <a:lstStyle/>
          <a:p>
            <a:pPr rtl="0">
              <a:spcAft>
                <a:spcPts val="600"/>
              </a:spcAft>
            </a:pPr>
            <a:fld id="{3EC19665-757B-4082-B394-D86A0A1D74C0}" type="slidenum">
              <a:rPr/>
              <a:pPr rtl="0">
                <a:spcAft>
                  <a:spcPts val="600"/>
                </a:spcAft>
              </a:pPr>
              <a:t>6</a:t>
            </a:fld>
            <a:endParaRPr lang="en-gb"/>
          </a:p>
        </p:txBody>
      </p:sp>
      <p:pic>
        <p:nvPicPr>
          <p:cNvPr id="7" name="Kuva 4" descr="A picture containing text, clipart&#10;&#10;Description automatically generated">
            <a:extLst>
              <a:ext uri="{FF2B5EF4-FFF2-40B4-BE49-F238E27FC236}">
                <a16:creationId xmlns:a16="http://schemas.microsoft.com/office/drawing/2014/main" id="{951425EE-D260-9487-75A9-0BF7B11852EF}"/>
              </a:ext>
            </a:extLst>
          </p:cNvPr>
          <p:cNvPicPr>
            <a:picLocks noChangeAspect="1"/>
          </p:cNvPicPr>
          <p:nvPr/>
        </p:nvPicPr>
        <p:blipFill>
          <a:blip r:embed="rId4"/>
          <a:stretch>
            <a:fillRect/>
          </a:stretch>
        </p:blipFill>
        <p:spPr>
          <a:xfrm>
            <a:off x="1275937" y="168839"/>
            <a:ext cx="1296225" cy="469881"/>
          </a:xfrm>
          <a:prstGeom prst="rect">
            <a:avLst/>
          </a:prstGeom>
        </p:spPr>
      </p:pic>
      <p:pic>
        <p:nvPicPr>
          <p:cNvPr id="9" name="Picture 5">
            <a:extLst>
              <a:ext uri="{FF2B5EF4-FFF2-40B4-BE49-F238E27FC236}">
                <a16:creationId xmlns:a16="http://schemas.microsoft.com/office/drawing/2014/main" id="{CC11875C-A184-BA83-B389-B826926C2E74}"/>
              </a:ext>
            </a:extLst>
          </p:cNvPr>
          <p:cNvPicPr>
            <a:picLocks noChangeAspect="1"/>
          </p:cNvPicPr>
          <p:nvPr/>
        </p:nvPicPr>
        <p:blipFill>
          <a:blip r:embed="rId5"/>
          <a:stretch>
            <a:fillRect/>
          </a:stretch>
        </p:blipFill>
        <p:spPr>
          <a:xfrm>
            <a:off x="2175" y="1"/>
            <a:ext cx="1109361" cy="756721"/>
          </a:xfrm>
          <a:prstGeom prst="rect">
            <a:avLst/>
          </a:prstGeom>
        </p:spPr>
      </p:pic>
    </p:spTree>
    <p:extLst>
      <p:ext uri="{BB962C8B-B14F-4D97-AF65-F5344CB8AC3E}">
        <p14:creationId xmlns:p14="http://schemas.microsoft.com/office/powerpoint/2010/main" val="1248969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13A95FF-1A75-49AA-86AE-EED61BD0E4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Content Placeholder 10">
            <a:extLst>
              <a:ext uri="{FF2B5EF4-FFF2-40B4-BE49-F238E27FC236}">
                <a16:creationId xmlns:a16="http://schemas.microsoft.com/office/drawing/2014/main" id="{583F7432-F22E-4E26-8307-A1782D7E6E64}"/>
              </a:ext>
            </a:extLst>
          </p:cNvPr>
          <p:cNvSpPr>
            <a:spLocks noGrp="1"/>
          </p:cNvSpPr>
          <p:nvPr>
            <p:ph idx="1"/>
          </p:nvPr>
        </p:nvSpPr>
        <p:spPr>
          <a:xfrm>
            <a:off x="289249" y="994611"/>
            <a:ext cx="4016116" cy="4790370"/>
          </a:xfrm>
        </p:spPr>
        <p:txBody>
          <a:bodyPr anchor="t">
            <a:normAutofit/>
          </a:bodyPr>
          <a:lstStyle/>
          <a:p>
            <a:pPr marL="0" indent="0" algn="l" rtl="0">
              <a:buNone/>
            </a:pPr>
            <a:r>
              <a:rPr lang="en-gb" sz="3200" b="1" i="0" u="none" spc="-60" baseline="0" dirty="0">
                <a:solidFill>
                  <a:srgbClr val="FFFFFF"/>
                </a:solidFill>
                <a:latin typeface="+mj-lt"/>
                <a:ea typeface="Arial" panose="020B0604020202020204" pitchFamily="34" charset="0"/>
                <a:cs typeface="Arial" panose="020B0604020202020204" pitchFamily="34" charset="0"/>
                <a:sym typeface="Arial" panose="020B0604020202020204" pitchFamily="34" charset="0"/>
              </a:rPr>
              <a:t>Open fires and smoking</a:t>
            </a:r>
            <a:endParaRPr lang="en-gb" sz="3200" dirty="0">
              <a:solidFill>
                <a:srgbClr val="FFFFFF"/>
              </a:solidFill>
              <a:latin typeface="+mj-lt"/>
            </a:endParaRPr>
          </a:p>
        </p:txBody>
      </p:sp>
      <p:pic>
        <p:nvPicPr>
          <p:cNvPr id="7" name="Kuva 2">
            <a:extLst>
              <a:ext uri="{FF2B5EF4-FFF2-40B4-BE49-F238E27FC236}">
                <a16:creationId xmlns:a16="http://schemas.microsoft.com/office/drawing/2014/main" id="{A61AB106-B67C-4E5E-BAEC-CF7924D9FB7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5451" r="1" b="1"/>
          <a:stretch/>
        </p:blipFill>
        <p:spPr bwMode="auto">
          <a:xfrm>
            <a:off x="5137463" y="759599"/>
            <a:ext cx="6193767" cy="53306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54E98637-288C-4478-8426-05C78B0338CB}"/>
              </a:ext>
            </a:extLst>
          </p:cNvPr>
          <p:cNvSpPr>
            <a:spLocks noGrp="1"/>
          </p:cNvSpPr>
          <p:nvPr>
            <p:ph type="ftr" sz="quarter" idx="11"/>
          </p:nvPr>
        </p:nvSpPr>
        <p:spPr>
          <a:xfrm>
            <a:off x="3869268" y="6356350"/>
            <a:ext cx="5911517" cy="365125"/>
          </a:xfrm>
        </p:spPr>
        <p:txBody>
          <a:bodyPr vert="horz" lIns="91440" tIns="45720" rIns="91440" bIns="45720" rtlCol="0">
            <a:normAutofit/>
          </a:bodyPr>
          <a:lstStyle/>
          <a:p>
            <a:pPr algn="l" rtl="0">
              <a:spcAft>
                <a:spcPts val="600"/>
              </a:spcAft>
            </a:pPr>
            <a:r>
              <a:rPr lang="en-gb" b="0" i="0" u="none" kern="1200" baseline="0">
                <a:latin typeface="+mn-lt"/>
                <a:ea typeface="+mn-ea"/>
                <a:cs typeface="+mn-cs"/>
              </a:rPr>
              <a:t>Home safety coaching</a:t>
            </a:r>
            <a:endParaRPr lang="en-gb" kern="1200" dirty="0">
              <a:latin typeface="+mn-lt"/>
              <a:ea typeface="+mn-ea"/>
              <a:cs typeface="+mn-cs"/>
            </a:endParaRPr>
          </a:p>
        </p:txBody>
      </p:sp>
      <p:sp>
        <p:nvSpPr>
          <p:cNvPr id="5" name="Slide Number Placeholder 4">
            <a:extLst>
              <a:ext uri="{FF2B5EF4-FFF2-40B4-BE49-F238E27FC236}">
                <a16:creationId xmlns:a16="http://schemas.microsoft.com/office/drawing/2014/main" id="{3DC01D8D-E5C1-4A89-A2BA-C6F13A9483CD}"/>
              </a:ext>
            </a:extLst>
          </p:cNvPr>
          <p:cNvSpPr>
            <a:spLocks noGrp="1"/>
          </p:cNvSpPr>
          <p:nvPr>
            <p:ph type="sldNum" sz="quarter" idx="12"/>
          </p:nvPr>
        </p:nvSpPr>
        <p:spPr>
          <a:xfrm>
            <a:off x="10634135" y="6356350"/>
            <a:ext cx="1530927" cy="365125"/>
          </a:xfrm>
        </p:spPr>
        <p:txBody>
          <a:bodyPr vert="horz" lIns="91440" tIns="45720" rIns="91440" bIns="45720" rtlCol="0">
            <a:normAutofit/>
          </a:bodyPr>
          <a:lstStyle/>
          <a:p>
            <a:pPr algn="r" rtl="0">
              <a:spcAft>
                <a:spcPts val="600"/>
              </a:spcAft>
            </a:pPr>
            <a:fld id="{3EC19665-757B-4082-B394-D86A0A1D74C0}" type="slidenum">
              <a:rPr/>
              <a:pPr>
                <a:spcAft>
                  <a:spcPts val="600"/>
                </a:spcAft>
              </a:pPr>
              <a:t>7</a:t>
            </a:fld>
            <a:endParaRPr lang="en-gb"/>
          </a:p>
        </p:txBody>
      </p:sp>
      <p:sp>
        <p:nvSpPr>
          <p:cNvPr id="2" name="Rectangle 1">
            <a:extLst>
              <a:ext uri="{FF2B5EF4-FFF2-40B4-BE49-F238E27FC236}">
                <a16:creationId xmlns:a16="http://schemas.microsoft.com/office/drawing/2014/main" id="{394D1777-8CAE-4545-9FFA-9940468AEC8F}"/>
              </a:ext>
            </a:extLst>
          </p:cNvPr>
          <p:cNvSpPr/>
          <p:nvPr/>
        </p:nvSpPr>
        <p:spPr>
          <a:xfrm>
            <a:off x="91517" y="2526536"/>
            <a:ext cx="4411579" cy="2252924"/>
          </a:xfrm>
          <a:prstGeom prst="rect">
            <a:avLst/>
          </a:prstGeom>
        </p:spPr>
        <p:txBody>
          <a:bodyPr wrap="square">
            <a:spAutoFit/>
          </a:bodyPr>
          <a:lstStyle/>
          <a:p>
            <a:pPr marL="342900" lvl="0" indent="-342900" algn="l" rtl="0">
              <a:spcBef>
                <a:spcPct val="20000"/>
              </a:spcBef>
              <a:buFont typeface="Arial" panose="020B0604020202020204" pitchFamily="34" charset="0"/>
              <a:buChar char="•"/>
            </a:pPr>
            <a:r>
              <a:rPr lang="en-gb" b="0" i="0" u="none" baseline="0" dirty="0">
                <a:solidFill>
                  <a:schemeClr val="bg1"/>
                </a:solidFill>
                <a:ea typeface="Arial" panose="020B0604020202020204" pitchFamily="34" charset="0"/>
                <a:cs typeface="Arial" panose="020B0604020202020204" pitchFamily="34" charset="0"/>
                <a:sym typeface="Arial" panose="020B0604020202020204" pitchFamily="34" charset="0"/>
              </a:rPr>
              <a:t>Never leave burning candles unattended.</a:t>
            </a:r>
          </a:p>
          <a:p>
            <a:pPr marL="342900" lvl="0" indent="-342900" algn="l" rtl="0">
              <a:spcBef>
                <a:spcPct val="20000"/>
              </a:spcBef>
              <a:buFont typeface="Arial" panose="020B0604020202020204" pitchFamily="34" charset="0"/>
              <a:buChar char="•"/>
            </a:pPr>
            <a:r>
              <a:rPr lang="en-gb" b="0" i="0" u="none" baseline="0" dirty="0">
                <a:solidFill>
                  <a:schemeClr val="bg1"/>
                </a:solidFill>
                <a:ea typeface="Arial" panose="020B0604020202020204" pitchFamily="34" charset="0"/>
                <a:cs typeface="Arial" panose="020B0604020202020204" pitchFamily="34" charset="0"/>
                <a:sym typeface="Arial" panose="020B0604020202020204" pitchFamily="34" charset="0"/>
              </a:rPr>
              <a:t>Use LED candles instead, they are safer.</a:t>
            </a:r>
          </a:p>
          <a:p>
            <a:pPr marL="342900" lvl="0" indent="-342900" algn="l" rtl="0">
              <a:spcBef>
                <a:spcPct val="20000"/>
              </a:spcBef>
              <a:buFont typeface="Arial" panose="020B0604020202020204" pitchFamily="34" charset="0"/>
              <a:buChar char="•"/>
            </a:pPr>
            <a:r>
              <a:rPr lang="en-gb" b="0" i="0" u="none" baseline="0" dirty="0">
                <a:solidFill>
                  <a:schemeClr val="bg1"/>
                </a:solidFill>
                <a:ea typeface="Arial" panose="020B0604020202020204" pitchFamily="34" charset="0"/>
                <a:cs typeface="Arial" panose="020B0604020202020204" pitchFamily="34" charset="0"/>
                <a:sym typeface="Arial" panose="020B0604020202020204" pitchFamily="34" charset="0"/>
              </a:rPr>
              <a:t>Outdoor candles may not be used indoors or on balconies or decks.</a:t>
            </a:r>
          </a:p>
          <a:p>
            <a:pPr marL="342900" lvl="0" indent="-342900" algn="l" rtl="0">
              <a:spcBef>
                <a:spcPct val="20000"/>
              </a:spcBef>
              <a:buFont typeface="Arial" panose="020B0604020202020204" pitchFamily="34" charset="0"/>
              <a:buChar char="•"/>
            </a:pPr>
            <a:r>
              <a:rPr lang="en-gb" b="0" i="0" u="none" baseline="0" dirty="0">
                <a:solidFill>
                  <a:schemeClr val="bg1"/>
                </a:solidFill>
                <a:ea typeface="Arial" panose="020B0604020202020204" pitchFamily="34" charset="0"/>
                <a:cs typeface="Arial" panose="020B0604020202020204" pitchFamily="34" charset="0"/>
                <a:sym typeface="Arial" panose="020B0604020202020204" pitchFamily="34" charset="0"/>
              </a:rPr>
              <a:t>Put out cigarette butts carefully.</a:t>
            </a:r>
          </a:p>
          <a:p>
            <a:pPr marL="342900" lvl="0" indent="-342900" algn="l" rtl="0">
              <a:spcBef>
                <a:spcPct val="20000"/>
              </a:spcBef>
              <a:buFont typeface="Arial" panose="020B0604020202020204" pitchFamily="34" charset="0"/>
              <a:buChar char="•"/>
            </a:pPr>
            <a:r>
              <a:rPr lang="en-gb" b="0" i="0" u="none" baseline="0" dirty="0">
                <a:solidFill>
                  <a:schemeClr val="bg1"/>
                </a:solidFill>
                <a:ea typeface="Arial" panose="020B0604020202020204" pitchFamily="34" charset="0"/>
                <a:cs typeface="Arial" panose="020B0604020202020204" pitchFamily="34" charset="0"/>
                <a:sym typeface="Arial" panose="020B0604020202020204" pitchFamily="34" charset="0"/>
              </a:rPr>
              <a:t>Smoking in bed or on the sofa is also potentially life-threatening.</a:t>
            </a:r>
          </a:p>
        </p:txBody>
      </p:sp>
      <p:pic>
        <p:nvPicPr>
          <p:cNvPr id="3" name="Kuva 4" descr="A picture containing text, clipart&#10;&#10;Description automatically generated">
            <a:extLst>
              <a:ext uri="{FF2B5EF4-FFF2-40B4-BE49-F238E27FC236}">
                <a16:creationId xmlns:a16="http://schemas.microsoft.com/office/drawing/2014/main" id="{E9847E87-8521-F4A9-1608-14CDC17E2189}"/>
              </a:ext>
            </a:extLst>
          </p:cNvPr>
          <p:cNvPicPr>
            <a:picLocks noChangeAspect="1"/>
          </p:cNvPicPr>
          <p:nvPr/>
        </p:nvPicPr>
        <p:blipFill>
          <a:blip r:embed="rId4"/>
          <a:stretch>
            <a:fillRect/>
          </a:stretch>
        </p:blipFill>
        <p:spPr>
          <a:xfrm>
            <a:off x="1275937" y="168839"/>
            <a:ext cx="1296225" cy="469881"/>
          </a:xfrm>
          <a:prstGeom prst="rect">
            <a:avLst/>
          </a:prstGeom>
        </p:spPr>
      </p:pic>
    </p:spTree>
    <p:extLst>
      <p:ext uri="{BB962C8B-B14F-4D97-AF65-F5344CB8AC3E}">
        <p14:creationId xmlns:p14="http://schemas.microsoft.com/office/powerpoint/2010/main" val="717988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7D856-4D54-9198-DCDC-EB3B7D083034}"/>
              </a:ext>
            </a:extLst>
          </p:cNvPr>
          <p:cNvSpPr>
            <a:spLocks noGrp="1"/>
          </p:cNvSpPr>
          <p:nvPr>
            <p:ph type="title"/>
          </p:nvPr>
        </p:nvSpPr>
        <p:spPr>
          <a:xfrm>
            <a:off x="252918" y="1123837"/>
            <a:ext cx="3115923" cy="4601183"/>
          </a:xfrm>
        </p:spPr>
        <p:txBody>
          <a:bodyPr>
            <a:normAutofit/>
          </a:bodyPr>
          <a:lstStyle/>
          <a:p>
            <a:r>
              <a:rPr lang="en-gb" sz="3200" b="1" i="0" u="none" baseline="0" dirty="0"/>
              <a:t>Energy crisis </a:t>
            </a:r>
            <a:r>
              <a:rPr lang="en-gb" sz="3200" b="1" i="0" u="none" baseline="0" dirty="0">
                <a:solidFill>
                  <a:srgbClr val="C00000"/>
                </a:solidFill>
              </a:rPr>
              <a:t>extra – </a:t>
            </a:r>
            <a:br>
              <a:rPr lang="en-gb" sz="3200" dirty="0">
                <a:solidFill>
                  <a:srgbClr val="C00000"/>
                </a:solidFill>
              </a:rPr>
            </a:br>
            <a:br>
              <a:rPr lang="en-gb" sz="3200" dirty="0">
                <a:solidFill>
                  <a:srgbClr val="C00000"/>
                </a:solidFill>
              </a:rPr>
            </a:br>
            <a:r>
              <a:rPr lang="en-gb" sz="3200" b="1" i="0" u="none" baseline="0" dirty="0">
                <a:solidFill>
                  <a:schemeClr val="bg1"/>
                </a:solidFill>
              </a:rPr>
              <a:t>supplementary heating</a:t>
            </a:r>
            <a:endParaRPr lang="fi-FI" sz="3200" dirty="0"/>
          </a:p>
        </p:txBody>
      </p:sp>
      <p:sp>
        <p:nvSpPr>
          <p:cNvPr id="3" name="Content Placeholder 2">
            <a:extLst>
              <a:ext uri="{FF2B5EF4-FFF2-40B4-BE49-F238E27FC236}">
                <a16:creationId xmlns:a16="http://schemas.microsoft.com/office/drawing/2014/main" id="{F922E6E9-245F-236F-F11F-66A1AD5557E9}"/>
              </a:ext>
            </a:extLst>
          </p:cNvPr>
          <p:cNvSpPr>
            <a:spLocks noGrp="1"/>
          </p:cNvSpPr>
          <p:nvPr>
            <p:ph idx="1"/>
          </p:nvPr>
        </p:nvSpPr>
        <p:spPr/>
        <p:txBody>
          <a:bodyPr/>
          <a:lstStyle/>
          <a:p>
            <a:pPr marL="0" indent="0" algn="l" rtl="0">
              <a:lnSpc>
                <a:spcPct val="100000"/>
              </a:lnSpc>
              <a:buNone/>
            </a:pPr>
            <a:r>
              <a:rPr lang="en-gb" sz="1800" b="1" i="0" u="none" baseline="0" dirty="0">
                <a:ea typeface="Arial" panose="020B0604020202020204" pitchFamily="34" charset="0"/>
                <a:cs typeface="Arial" panose="020B0604020202020204" pitchFamily="34" charset="0"/>
                <a:sym typeface="Arial" panose="020B0604020202020204" pitchFamily="34" charset="0"/>
              </a:rPr>
              <a:t>Fireplaces</a:t>
            </a:r>
          </a:p>
          <a:p>
            <a:pPr algn="l" rtl="0">
              <a:lnSpc>
                <a:spcPct val="100000"/>
              </a:lnSpc>
              <a:buFont typeface="Arial" panose="020B0604020202020204" pitchFamily="34" charset="0"/>
              <a:buChar char="•"/>
            </a:pPr>
            <a:r>
              <a:rPr lang="en-gb" sz="1800" b="0" i="0" u="none" baseline="0" dirty="0">
                <a:ea typeface="Arial" panose="020B0604020202020204" pitchFamily="34" charset="0"/>
                <a:cs typeface="Arial" panose="020B0604020202020204" pitchFamily="34" charset="0"/>
                <a:sym typeface="Arial" panose="020B0604020202020204" pitchFamily="34" charset="0"/>
              </a:rPr>
              <a:t>Fireplaces that have not been used for a long time must be swept.</a:t>
            </a:r>
          </a:p>
          <a:p>
            <a:pPr lvl="1" algn="l" rtl="0">
              <a:lnSpc>
                <a:spcPct val="100000"/>
              </a:lnSpc>
              <a:buFont typeface="Arial" panose="020B0604020202020204" pitchFamily="34" charset="0"/>
              <a:buChar char="•"/>
            </a:pPr>
            <a:r>
              <a:rPr lang="en-gb" sz="1800" b="0" i="0" u="none" baseline="0" dirty="0">
                <a:ea typeface="Arial" panose="020B0604020202020204" pitchFamily="34" charset="0"/>
                <a:cs typeface="Arial" panose="020B0604020202020204" pitchFamily="34" charset="0"/>
                <a:sym typeface="Arial" panose="020B0604020202020204" pitchFamily="34" charset="0"/>
              </a:rPr>
              <a:t>Fireplaces in year-round use must be swept annually.</a:t>
            </a:r>
            <a:endParaRPr lang="en-gb" altLang="fi-FI" sz="1800" dirty="0">
              <a:cs typeface="Arial" panose="020B0604020202020204" pitchFamily="34" charset="0"/>
            </a:endParaRPr>
          </a:p>
          <a:p>
            <a:pPr marL="0" indent="0" algn="l" rtl="0">
              <a:lnSpc>
                <a:spcPct val="100000"/>
              </a:lnSpc>
              <a:buNone/>
            </a:pPr>
            <a:r>
              <a:rPr lang="en-gb" sz="1800" b="1" i="0" u="none" baseline="0" dirty="0"/>
              <a:t>Gas appliances</a:t>
            </a:r>
          </a:p>
          <a:p>
            <a:pPr algn="l" rtl="0">
              <a:lnSpc>
                <a:spcPct val="100000"/>
              </a:lnSpc>
              <a:buFont typeface="Arial" panose="020B0604020202020204" pitchFamily="34" charset="0"/>
              <a:buChar char="•"/>
            </a:pPr>
            <a:r>
              <a:rPr lang="en-gb" sz="1800" b="0" i="0" u="none" baseline="0" dirty="0"/>
              <a:t>Gas appliances must be suitable for the intended use. Some heaters are designed as supplementary heaters for indoor use and others for outdoor use only.</a:t>
            </a:r>
            <a:endParaRPr lang="en-gb" altLang="fi-FI" sz="1800" dirty="0">
              <a:cs typeface="Arial" panose="020B0604020202020204" pitchFamily="34" charset="0"/>
            </a:endParaRPr>
          </a:p>
          <a:p>
            <a:pPr algn="l" rtl="0">
              <a:lnSpc>
                <a:spcPct val="100000"/>
              </a:lnSpc>
              <a:buFont typeface="Arial" panose="020B0604020202020204" pitchFamily="34" charset="0"/>
              <a:buChar char="•"/>
            </a:pPr>
            <a:r>
              <a:rPr lang="en-gb" sz="1800" b="0" i="0" u="none" baseline="0" dirty="0"/>
              <a:t>It is important to properly maintain a gas appliance kept in storage. The maintenance includes checking that the appliance is clean, the installation has no </a:t>
            </a:r>
            <a:r>
              <a:rPr lang="en-GB" sz="1800" b="0" i="0" u="none" baseline="0" dirty="0"/>
              <a:t>leaks,</a:t>
            </a:r>
            <a:r>
              <a:rPr lang="en-gb" sz="1800" b="0" i="0" u="none" baseline="0" dirty="0"/>
              <a:t> and the hose is in good condition.</a:t>
            </a:r>
          </a:p>
          <a:p>
            <a:endParaRPr lang="fi-FI" dirty="0"/>
          </a:p>
        </p:txBody>
      </p:sp>
      <p:sp>
        <p:nvSpPr>
          <p:cNvPr id="4" name="Footer Placeholder 3">
            <a:extLst>
              <a:ext uri="{FF2B5EF4-FFF2-40B4-BE49-F238E27FC236}">
                <a16:creationId xmlns:a16="http://schemas.microsoft.com/office/drawing/2014/main" id="{13B2C6B2-B08E-5D00-D03F-D2668C3558BF}"/>
              </a:ext>
            </a:extLst>
          </p:cNvPr>
          <p:cNvSpPr>
            <a:spLocks noGrp="1"/>
          </p:cNvSpPr>
          <p:nvPr>
            <p:ph type="ftr" sz="quarter" idx="11"/>
          </p:nvPr>
        </p:nvSpPr>
        <p:spPr/>
        <p:txBody>
          <a:bodyPr/>
          <a:lstStyle/>
          <a:p>
            <a:r>
              <a:rPr lang="fi-FI"/>
              <a:t>Kodin turvallisuusvalmennus</a:t>
            </a:r>
          </a:p>
        </p:txBody>
      </p:sp>
      <p:sp>
        <p:nvSpPr>
          <p:cNvPr id="5" name="Slide Number Placeholder 4">
            <a:extLst>
              <a:ext uri="{FF2B5EF4-FFF2-40B4-BE49-F238E27FC236}">
                <a16:creationId xmlns:a16="http://schemas.microsoft.com/office/drawing/2014/main" id="{061426E4-A1B7-50F7-C639-EB5CF036D6F5}"/>
              </a:ext>
            </a:extLst>
          </p:cNvPr>
          <p:cNvSpPr>
            <a:spLocks noGrp="1"/>
          </p:cNvSpPr>
          <p:nvPr>
            <p:ph type="sldNum" sz="quarter" idx="12"/>
          </p:nvPr>
        </p:nvSpPr>
        <p:spPr/>
        <p:txBody>
          <a:bodyPr/>
          <a:lstStyle/>
          <a:p>
            <a:fld id="{3EC19665-757B-4082-B394-D86A0A1D74C0}" type="slidenum">
              <a:rPr lang="fi-FI" smtClean="0"/>
              <a:t>8</a:t>
            </a:fld>
            <a:endParaRPr lang="fi-FI"/>
          </a:p>
        </p:txBody>
      </p:sp>
      <p:pic>
        <p:nvPicPr>
          <p:cNvPr id="6" name="Kuva 4" descr="A picture containing text, clipart&#10;&#10;Description automatically generated">
            <a:extLst>
              <a:ext uri="{FF2B5EF4-FFF2-40B4-BE49-F238E27FC236}">
                <a16:creationId xmlns:a16="http://schemas.microsoft.com/office/drawing/2014/main" id="{C52B9034-8670-1DB9-4C6E-84F3C4BF0525}"/>
              </a:ext>
            </a:extLst>
          </p:cNvPr>
          <p:cNvPicPr>
            <a:picLocks noChangeAspect="1"/>
          </p:cNvPicPr>
          <p:nvPr/>
        </p:nvPicPr>
        <p:blipFill>
          <a:blip r:embed="rId2"/>
          <a:stretch>
            <a:fillRect/>
          </a:stretch>
        </p:blipFill>
        <p:spPr>
          <a:xfrm>
            <a:off x="1275937" y="168839"/>
            <a:ext cx="1296225" cy="469881"/>
          </a:xfrm>
          <a:prstGeom prst="rect">
            <a:avLst/>
          </a:prstGeom>
        </p:spPr>
      </p:pic>
    </p:spTree>
    <p:extLst>
      <p:ext uri="{BB962C8B-B14F-4D97-AF65-F5344CB8AC3E}">
        <p14:creationId xmlns:p14="http://schemas.microsoft.com/office/powerpoint/2010/main" val="3654473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F82B3-18BC-9816-79C0-82DDC275B083}"/>
              </a:ext>
            </a:extLst>
          </p:cNvPr>
          <p:cNvSpPr>
            <a:spLocks noGrp="1"/>
          </p:cNvSpPr>
          <p:nvPr>
            <p:ph type="title"/>
          </p:nvPr>
        </p:nvSpPr>
        <p:spPr/>
        <p:txBody>
          <a:bodyPr>
            <a:normAutofit/>
          </a:bodyPr>
          <a:lstStyle/>
          <a:p>
            <a:r>
              <a:rPr lang="en-gb" sz="3200" b="1" i="0" u="none" baseline="0" dirty="0"/>
              <a:t>Energy crisis </a:t>
            </a:r>
            <a:r>
              <a:rPr lang="en-gb" sz="3200" b="1" i="0" u="none" baseline="0" dirty="0">
                <a:solidFill>
                  <a:srgbClr val="C00000"/>
                </a:solidFill>
              </a:rPr>
              <a:t>extra – </a:t>
            </a:r>
            <a:br>
              <a:rPr lang="en-gb" sz="3200" dirty="0">
                <a:solidFill>
                  <a:srgbClr val="C00000"/>
                </a:solidFill>
              </a:rPr>
            </a:br>
            <a:r>
              <a:rPr lang="en-gb" sz="3200" b="1" i="0" u="none" baseline="0" dirty="0">
                <a:solidFill>
                  <a:schemeClr val="bg1"/>
                </a:solidFill>
              </a:rPr>
              <a:t>carbon monoxide detector</a:t>
            </a:r>
            <a:endParaRPr lang="fi-FI" sz="3200" dirty="0"/>
          </a:p>
        </p:txBody>
      </p:sp>
      <p:sp>
        <p:nvSpPr>
          <p:cNvPr id="3" name="Content Placeholder 2">
            <a:extLst>
              <a:ext uri="{FF2B5EF4-FFF2-40B4-BE49-F238E27FC236}">
                <a16:creationId xmlns:a16="http://schemas.microsoft.com/office/drawing/2014/main" id="{5B7E1D0C-5ECA-6858-7715-A6F569F94224}"/>
              </a:ext>
            </a:extLst>
          </p:cNvPr>
          <p:cNvSpPr>
            <a:spLocks noGrp="1"/>
          </p:cNvSpPr>
          <p:nvPr>
            <p:ph idx="1"/>
          </p:nvPr>
        </p:nvSpPr>
        <p:spPr/>
        <p:txBody>
          <a:bodyPr>
            <a:normAutofit/>
          </a:bodyPr>
          <a:lstStyle/>
          <a:p>
            <a:pPr marL="0" indent="0">
              <a:lnSpc>
                <a:spcPct val="100000"/>
              </a:lnSpc>
              <a:buNone/>
            </a:pPr>
            <a:r>
              <a:rPr lang="en-gb" sz="1800" b="0" i="0" u="none" baseline="0" dirty="0"/>
              <a:t>The use of a fireplace or gas appliance may pose a risk of carbon monoxide gas building up.</a:t>
            </a:r>
          </a:p>
          <a:p>
            <a:pPr algn="l" rtl="0">
              <a:lnSpc>
                <a:spcPct val="100000"/>
              </a:lnSpc>
            </a:pPr>
            <a:endParaRPr lang="en-gb" sz="1800" b="1" i="0" u="none" baseline="0" dirty="0"/>
          </a:p>
          <a:p>
            <a:pPr marL="0" indent="0" algn="l" rtl="0">
              <a:lnSpc>
                <a:spcPct val="100000"/>
              </a:lnSpc>
              <a:buNone/>
            </a:pPr>
            <a:r>
              <a:rPr lang="en-gb" sz="1800" b="1" i="0" u="none" baseline="0" dirty="0"/>
              <a:t>How to place a carbon monoxide detector</a:t>
            </a:r>
          </a:p>
          <a:p>
            <a:pPr marL="285750" indent="-285750" algn="l" rtl="0">
              <a:lnSpc>
                <a:spcPct val="100000"/>
              </a:lnSpc>
              <a:buFont typeface="Arial" panose="020B0604020202020204" pitchFamily="34" charset="0"/>
              <a:buChar char="•"/>
            </a:pPr>
            <a:r>
              <a:rPr lang="en-gb" sz="1800" b="0" i="0" u="none" baseline="0" dirty="0"/>
              <a:t>Place the detector in the room where the fireplace or gas heater is located.</a:t>
            </a:r>
          </a:p>
          <a:p>
            <a:pPr marL="285750" indent="-285750" algn="l" rtl="0">
              <a:lnSpc>
                <a:spcPct val="100000"/>
              </a:lnSpc>
              <a:buFont typeface="Arial" panose="020B0604020202020204" pitchFamily="34" charset="0"/>
              <a:buChar char="•"/>
            </a:pPr>
            <a:r>
              <a:rPr lang="en-gb" sz="1800" b="0" i="0" u="none" baseline="0" dirty="0"/>
              <a:t>Make sure that the alarm sound of the carbon monoxide detector can be heard in the rooms where people spend time.</a:t>
            </a:r>
          </a:p>
          <a:p>
            <a:pPr marL="285750" indent="-285750" algn="l" rtl="0">
              <a:lnSpc>
                <a:spcPct val="100000"/>
              </a:lnSpc>
              <a:buFont typeface="Arial" panose="020B0604020202020204" pitchFamily="34" charset="0"/>
              <a:buChar char="•"/>
            </a:pPr>
            <a:r>
              <a:rPr lang="en-gb" sz="1800" b="0" i="0" u="none" baseline="0" dirty="0"/>
              <a:t>If you place the detector on the ceiling, place it at least 300 mm away from the walls.</a:t>
            </a:r>
          </a:p>
          <a:p>
            <a:pPr marL="285750" indent="-285750" algn="l" rtl="0">
              <a:lnSpc>
                <a:spcPct val="100000"/>
              </a:lnSpc>
              <a:buFont typeface="Arial" panose="020B0604020202020204" pitchFamily="34" charset="0"/>
              <a:buChar char="•"/>
            </a:pPr>
            <a:r>
              <a:rPr lang="en-gb" sz="1800" b="0" i="0" u="none" baseline="0" dirty="0"/>
              <a:t>In the case of a combination smoke alarm and carbon monoxide detector, install the device on the ceiling.</a:t>
            </a:r>
          </a:p>
          <a:p>
            <a:pPr marL="285750" indent="-285750" algn="l" rtl="0">
              <a:lnSpc>
                <a:spcPct val="100000"/>
              </a:lnSpc>
              <a:buFont typeface="Arial" panose="020B0604020202020204" pitchFamily="34" charset="0"/>
              <a:buChar char="•"/>
            </a:pPr>
            <a:r>
              <a:rPr lang="en-gb" sz="1800" b="0" i="0" u="none" baseline="0" dirty="0"/>
              <a:t>Note that a wall-mounted detector must be at least 150 mm from the ceiling, as the corner of the wall and ceiling can form a pocket of still air.</a:t>
            </a:r>
          </a:p>
          <a:p>
            <a:endParaRPr lang="fi-FI" dirty="0"/>
          </a:p>
        </p:txBody>
      </p:sp>
      <p:sp>
        <p:nvSpPr>
          <p:cNvPr id="4" name="Footer Placeholder 3">
            <a:extLst>
              <a:ext uri="{FF2B5EF4-FFF2-40B4-BE49-F238E27FC236}">
                <a16:creationId xmlns:a16="http://schemas.microsoft.com/office/drawing/2014/main" id="{38F5E057-11D0-9AFB-4F7E-BC1A331EF91A}"/>
              </a:ext>
            </a:extLst>
          </p:cNvPr>
          <p:cNvSpPr>
            <a:spLocks noGrp="1"/>
          </p:cNvSpPr>
          <p:nvPr>
            <p:ph type="ftr" sz="quarter" idx="11"/>
          </p:nvPr>
        </p:nvSpPr>
        <p:spPr/>
        <p:txBody>
          <a:bodyPr/>
          <a:lstStyle/>
          <a:p>
            <a:r>
              <a:rPr lang="fi-FI"/>
              <a:t>Kodin turvallisuusvalmennus</a:t>
            </a:r>
          </a:p>
        </p:txBody>
      </p:sp>
      <p:sp>
        <p:nvSpPr>
          <p:cNvPr id="5" name="Slide Number Placeholder 4">
            <a:extLst>
              <a:ext uri="{FF2B5EF4-FFF2-40B4-BE49-F238E27FC236}">
                <a16:creationId xmlns:a16="http://schemas.microsoft.com/office/drawing/2014/main" id="{CC3D0448-ADCD-6ED4-B152-1233B2EA33C0}"/>
              </a:ext>
            </a:extLst>
          </p:cNvPr>
          <p:cNvSpPr>
            <a:spLocks noGrp="1"/>
          </p:cNvSpPr>
          <p:nvPr>
            <p:ph type="sldNum" sz="quarter" idx="12"/>
          </p:nvPr>
        </p:nvSpPr>
        <p:spPr/>
        <p:txBody>
          <a:bodyPr/>
          <a:lstStyle/>
          <a:p>
            <a:fld id="{3EC19665-757B-4082-B394-D86A0A1D74C0}" type="slidenum">
              <a:rPr lang="fi-FI" smtClean="0"/>
              <a:t>9</a:t>
            </a:fld>
            <a:endParaRPr lang="fi-FI"/>
          </a:p>
        </p:txBody>
      </p:sp>
      <p:pic>
        <p:nvPicPr>
          <p:cNvPr id="6" name="Kuva 4" descr="A picture containing text, clipart&#10;&#10;Description automatically generated">
            <a:extLst>
              <a:ext uri="{FF2B5EF4-FFF2-40B4-BE49-F238E27FC236}">
                <a16:creationId xmlns:a16="http://schemas.microsoft.com/office/drawing/2014/main" id="{6B9985C7-14E2-559C-B389-A10D72A6795E}"/>
              </a:ext>
            </a:extLst>
          </p:cNvPr>
          <p:cNvPicPr>
            <a:picLocks noChangeAspect="1"/>
          </p:cNvPicPr>
          <p:nvPr/>
        </p:nvPicPr>
        <p:blipFill>
          <a:blip r:embed="rId2"/>
          <a:stretch>
            <a:fillRect/>
          </a:stretch>
        </p:blipFill>
        <p:spPr>
          <a:xfrm>
            <a:off x="1275937" y="168839"/>
            <a:ext cx="1296225" cy="469881"/>
          </a:xfrm>
          <a:prstGeom prst="rect">
            <a:avLst/>
          </a:prstGeom>
        </p:spPr>
      </p:pic>
    </p:spTree>
    <p:extLst>
      <p:ext uri="{BB962C8B-B14F-4D97-AF65-F5344CB8AC3E}">
        <p14:creationId xmlns:p14="http://schemas.microsoft.com/office/powerpoint/2010/main" val="1582723050"/>
      </p:ext>
    </p:extLst>
  </p:cSld>
  <p:clrMapOvr>
    <a:masterClrMapping/>
  </p:clrMapOvr>
</p:sld>
</file>

<file path=ppt/theme/theme1.xml><?xml version="1.0" encoding="utf-8"?>
<a:theme xmlns:a="http://schemas.openxmlformats.org/drawingml/2006/main" name="Fra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1f34a3f-8cef-4d58-91c0-b71399955b23">
      <Terms xmlns="http://schemas.microsoft.com/office/infopath/2007/PartnerControls"/>
    </lcf76f155ced4ddcb4097134ff3c332f>
    <TaxCatchAll xmlns="672109ba-20b3-4268-a09c-ddb1ec7e71a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72A30B0CBC4BD146A4417078D797F170" ma:contentTypeVersion="10" ma:contentTypeDescription="Skapa ett nytt dokument." ma:contentTypeScope="" ma:versionID="be23665dc3e0fefa864e8dcc7ba6bdcd">
  <xsd:schema xmlns:xsd="http://www.w3.org/2001/XMLSchema" xmlns:xs="http://www.w3.org/2001/XMLSchema" xmlns:p="http://schemas.microsoft.com/office/2006/metadata/properties" xmlns:ns2="c1f34a3f-8cef-4d58-91c0-b71399955b23" xmlns:ns3="672109ba-20b3-4268-a09c-ddb1ec7e71a1" targetNamespace="http://schemas.microsoft.com/office/2006/metadata/properties" ma:root="true" ma:fieldsID="bf2b6d37f73c2a03bf395a0a4a91e37a" ns2:_="" ns3:_="">
    <xsd:import namespace="c1f34a3f-8cef-4d58-91c0-b71399955b23"/>
    <xsd:import namespace="672109ba-20b3-4268-a09c-ddb1ec7e71a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f34a3f-8cef-4d58-91c0-b71399955b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Bildmarkeringar" ma:readOnly="false" ma:fieldId="{5cf76f15-5ced-4ddc-b409-7134ff3c332f}" ma:taxonomyMulti="true" ma:sspId="96f175c9-e67d-4b16-ad58-edcda44168a7"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2109ba-20b3-4268-a09c-ddb1ec7e71a1"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b0bf0e6e-6d56-4639-9ab5-85b4cfd28b9a}" ma:internalName="TaxCatchAll" ma:showField="CatchAllData" ma:web="672109ba-20b3-4268-a09c-ddb1ec7e71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C0F490-5742-4062-A869-1D43AA9DB067}">
  <ds:schemaRefs>
    <ds:schemaRef ds:uri="http://schemas.microsoft.com/office/2006/metadata/properties"/>
    <ds:schemaRef ds:uri="http://schemas.microsoft.com/office/infopath/2007/PartnerControls"/>
    <ds:schemaRef ds:uri="c1f34a3f-8cef-4d58-91c0-b71399955b23"/>
    <ds:schemaRef ds:uri="672109ba-20b3-4268-a09c-ddb1ec7e71a1"/>
  </ds:schemaRefs>
</ds:datastoreItem>
</file>

<file path=customXml/itemProps2.xml><?xml version="1.0" encoding="utf-8"?>
<ds:datastoreItem xmlns:ds="http://schemas.openxmlformats.org/officeDocument/2006/customXml" ds:itemID="{08562515-F0A3-42F0-A090-6A36943FF65C}">
  <ds:schemaRefs>
    <ds:schemaRef ds:uri="http://schemas.microsoft.com/sharepoint/v3/contenttype/forms"/>
  </ds:schemaRefs>
</ds:datastoreItem>
</file>

<file path=customXml/itemProps3.xml><?xml version="1.0" encoding="utf-8"?>
<ds:datastoreItem xmlns:ds="http://schemas.openxmlformats.org/officeDocument/2006/customXml" ds:itemID="{CEFD175B-45D0-4F0F-9338-E0611DD9D5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f34a3f-8cef-4d58-91c0-b71399955b23"/>
    <ds:schemaRef ds:uri="672109ba-20b3-4268-a09c-ddb1ec7e71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643</TotalTime>
  <Words>2290</Words>
  <Application>Microsoft Office PowerPoint</Application>
  <PresentationFormat>Laajakuva</PresentationFormat>
  <Paragraphs>219</Paragraphs>
  <Slides>18</Slides>
  <Notes>12</Notes>
  <HiddenSlides>0</HiddenSlides>
  <MMClips>0</MMClips>
  <ScaleCrop>false</ScaleCrop>
  <HeadingPairs>
    <vt:vector size="4" baseType="variant">
      <vt:variant>
        <vt:lpstr>Teema</vt:lpstr>
      </vt:variant>
      <vt:variant>
        <vt:i4>1</vt:i4>
      </vt:variant>
      <vt:variant>
        <vt:lpstr>Dian otsikot</vt:lpstr>
      </vt:variant>
      <vt:variant>
        <vt:i4>18</vt:i4>
      </vt:variant>
    </vt:vector>
  </HeadingPairs>
  <TitlesOfParts>
    <vt:vector size="19" baseType="lpstr">
      <vt:lpstr>Frame</vt:lpstr>
      <vt:lpstr>Prevention of home and leisure accidents – Fire accidents</vt:lpstr>
      <vt:lpstr>Number of residential fires in Finland   </vt:lpstr>
      <vt:lpstr>Fire deaths 2006–2021</vt:lpstr>
      <vt:lpstr>Fire deaths</vt:lpstr>
      <vt:lpstr>Smoke alarm</vt:lpstr>
      <vt:lpstr>Responsibility for smoke alarms</vt:lpstr>
      <vt:lpstr>PowerPoint-esitys</vt:lpstr>
      <vt:lpstr>Energy crisis extra –   supplementary heating</vt:lpstr>
      <vt:lpstr>Energy crisis extra –  carbon monoxide detector</vt:lpstr>
      <vt:lpstr>Electrical appliances</vt:lpstr>
      <vt:lpstr>Cooker</vt:lpstr>
      <vt:lpstr>Rechargeable devices</vt:lpstr>
      <vt:lpstr>Sauna</vt:lpstr>
      <vt:lpstr>Extinguishing equipment at home</vt:lpstr>
      <vt:lpstr>If there is a fire in the dwelling where you are</vt:lpstr>
      <vt:lpstr>When there is a fire in another flat in a block of flats</vt:lpstr>
      <vt:lpstr>More information</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Koti- ja vapaa-ajan tapaturmien ehkäisy – Palotapaturmat</dc:title>
  <dc:creator>Kopperi Eeva</dc:creator>
  <cp:lastModifiedBy>Karhunen Iida</cp:lastModifiedBy>
  <cp:revision>26</cp:revision>
  <dcterms:created xsi:type="dcterms:W3CDTF">2021-08-23T13:17:34Z</dcterms:created>
  <dcterms:modified xsi:type="dcterms:W3CDTF">2023-10-26T07:00:52Z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0x01010072A30B0CBC4BD146A4417078D797F170</vt:lpwstr>
  </property>
  <property fmtid="{D5CDD505-2E9C-101B-9397-08002B2CF9AE}" pid="3" name="MediaServiceImageTags">
    <vt:lpwstr/>
  </property>
</Properties>
</file>