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sldIdLst>
    <p:sldId id="362" r:id="rId5"/>
    <p:sldId id="364" r:id="rId6"/>
    <p:sldId id="366" r:id="rId7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79"/>
    <a:srgbClr val="FF0000"/>
    <a:srgbClr val="BEA996"/>
    <a:srgbClr val="7F18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80B640-DDC5-9446-9481-F2B90DD5BB64}" v="33" dt="2025-08-26T11:18:23.0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74"/>
    <p:restoredTop sz="96301"/>
  </p:normalViewPr>
  <p:slideViewPr>
    <p:cSldViewPr snapToGrid="0" snapToObjects="1">
      <p:cViewPr varScale="1">
        <p:scale>
          <a:sx n="120" d="100"/>
          <a:sy n="120" d="100"/>
        </p:scale>
        <p:origin x="19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86ED7-E594-284A-BCB0-7DD2E0F5F816}" type="datetimeFigureOut">
              <a:rPr lang="fi-FI" smtClean="0"/>
              <a:t>29.9.2025</a:t>
            </a:fld>
            <a:endParaRPr lang="fi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1C9AF-C8A2-E248-9C2D-AAFE8E0C60B5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30937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34DE3F7-DC73-574E-BBEF-067A7B976E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C8940-CA53-B241-B3C6-97DCD388C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3244"/>
            <a:ext cx="9144000" cy="2681191"/>
          </a:xfrm>
          <a:prstGeom prst="rect">
            <a:avLst/>
          </a:prstGeom>
        </p:spPr>
        <p:txBody>
          <a:bodyPr anchor="b"/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2D6800-9BC3-F541-B95C-B3A42CD5E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5382"/>
            <a:ext cx="9144000" cy="72842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fi-FI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5E0F3C-DB79-0649-9FDA-521305556C69}"/>
              </a:ext>
            </a:extLst>
          </p:cNvPr>
          <p:cNvSpPr/>
          <p:nvPr userDrawn="1"/>
        </p:nvSpPr>
        <p:spPr>
          <a:xfrm>
            <a:off x="10182386" y="0"/>
            <a:ext cx="2009614" cy="102324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7EB11A1A-3BEF-D744-B65C-229074E7AF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8079" y="194472"/>
            <a:ext cx="1638228" cy="63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91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A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E267E-97C1-F248-9AFC-610387D73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763489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CA65FCB3-5C68-DF4D-B3D0-601410673B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D694F22-1DF2-BA4B-86A9-3FCCF15BE1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082700"/>
            <a:ext cx="5157787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3FD0F4A-62D2-D935-BC88-590E264F576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65863" y="763121"/>
            <a:ext cx="5083175" cy="485298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6721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JA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1430214"/>
            <a:ext cx="4068792" cy="5427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C9842C-3555-7E45-9644-0950E85E0A2A}"/>
              </a:ext>
            </a:extLst>
          </p:cNvPr>
          <p:cNvSpPr/>
          <p:nvPr userDrawn="1"/>
        </p:nvSpPr>
        <p:spPr>
          <a:xfrm>
            <a:off x="4068792" y="1430215"/>
            <a:ext cx="4068792" cy="54277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8123208" y="1430214"/>
            <a:ext cx="4068792" cy="54277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201F7B3-E497-3049-89EB-99DA34C19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429917"/>
            <a:ext cx="10515600" cy="78175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00C0C4A-6664-F44A-825B-15E820DCE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2681800"/>
            <a:ext cx="3562350" cy="3890449"/>
          </a:xfrm>
        </p:spPr>
        <p:txBody>
          <a:bodyPr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Font typeface="Arial" panose="020B0604020202020204" pitchFamily="34" charset="0"/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BA4081A-9EBF-214E-887F-4F3D6CBC04D7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2672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AF164FC-7E76-C94C-8284-BB996EB9F5C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267201" y="2681800"/>
            <a:ext cx="3562350" cy="389044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5EFE7FF-BFC1-754C-A2F8-6DE833B6B70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439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43901" y="2681800"/>
            <a:ext cx="3562350" cy="389044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614705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JA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1430214"/>
            <a:ext cx="4068792" cy="54277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>
              <a:solidFill>
                <a:schemeClr val="bg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C9842C-3555-7E45-9644-0950E85E0A2A}"/>
              </a:ext>
            </a:extLst>
          </p:cNvPr>
          <p:cNvSpPr/>
          <p:nvPr userDrawn="1"/>
        </p:nvSpPr>
        <p:spPr>
          <a:xfrm>
            <a:off x="4068792" y="1430215"/>
            <a:ext cx="4068792" cy="54277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8123208" y="1430214"/>
            <a:ext cx="4068792" cy="54277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201F7B3-E497-3049-89EB-99DA34C19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429917"/>
            <a:ext cx="10515600" cy="78175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00C0C4A-6664-F44A-825B-15E820DCE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2681800"/>
            <a:ext cx="3562350" cy="3890449"/>
          </a:xfrm>
          <a:solidFill>
            <a:schemeClr val="accent6"/>
          </a:solidFill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BA4081A-9EBF-214E-887F-4F3D6CBC04D7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2672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AF164FC-7E76-C94C-8284-BB996EB9F5C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267201" y="2681800"/>
            <a:ext cx="3562350" cy="389044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5EFE7FF-BFC1-754C-A2F8-6DE833B6B70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439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43901" y="2681800"/>
            <a:ext cx="3562350" cy="389044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54933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JAKO VÄR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406879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C9842C-3555-7E45-9644-0950E85E0A2A}"/>
              </a:ext>
            </a:extLst>
          </p:cNvPr>
          <p:cNvSpPr/>
          <p:nvPr userDrawn="1"/>
        </p:nvSpPr>
        <p:spPr>
          <a:xfrm>
            <a:off x="4068792" y="0"/>
            <a:ext cx="40687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8123208" y="0"/>
            <a:ext cx="406879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AF164FC-7E76-C94C-8284-BB996EB9F5C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2672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439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072938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JAKO KÄYTTÖESIMER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406879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8123208" y="0"/>
            <a:ext cx="40687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439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68763" y="0"/>
            <a:ext cx="4054475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502189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JAKO KÄYTTÖESIMERKK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406879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4054418" y="0"/>
            <a:ext cx="40687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294159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3210" y="-1"/>
            <a:ext cx="4122769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88851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VÄR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6096000" y="0"/>
            <a:ext cx="609600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5562596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62701" y="1483775"/>
            <a:ext cx="5562598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492305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KÄYTTÖESIMER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-41334" y="0"/>
            <a:ext cx="613733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218104" y="1483775"/>
            <a:ext cx="5562764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8646" y="-1"/>
            <a:ext cx="6137334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7699974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KÄYTTÖESIMERKK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14104" y="1483776"/>
            <a:ext cx="5562764" cy="339560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1"/>
            <a:ext cx="6054666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 dirty="0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B518D5C-77B1-D94E-AB1E-CA9DE01788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6314104" y="5063883"/>
            <a:ext cx="5562764" cy="790817"/>
          </a:xfrm>
        </p:spPr>
        <p:txBody>
          <a:bodyPr anchor="t"/>
          <a:lstStyle>
            <a:lvl1pPr marL="0" indent="0">
              <a:buNone/>
              <a:defRPr sz="1500" b="1" i="0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1500" b="0" i="0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43301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BULLET LIS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1"/>
            <a:ext cx="6054666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DFA2BD3-67AE-CE40-81F5-ED91F37452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8596" y="594194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AA2085A-3AF4-184B-AC8F-B15DE17501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99389" y="1913405"/>
            <a:ext cx="5181601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861670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OMA KUVAVALIN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group of people walking on a dirt path&#10;&#10;Description automatically generated with medium confidence">
            <a:extLst>
              <a:ext uri="{FF2B5EF4-FFF2-40B4-BE49-F238E27FC236}">
                <a16:creationId xmlns:a16="http://schemas.microsoft.com/office/drawing/2014/main" id="{A926111C-0DA8-4AC2-9D64-685C0A6089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8191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85E0F3C-DB79-0649-9FDA-521305556C69}"/>
              </a:ext>
            </a:extLst>
          </p:cNvPr>
          <p:cNvSpPr/>
          <p:nvPr userDrawn="1"/>
        </p:nvSpPr>
        <p:spPr>
          <a:xfrm>
            <a:off x="10182386" y="0"/>
            <a:ext cx="2009614" cy="102324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7EB11A1A-3BEF-D744-B65C-229074E7AF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8079" y="194472"/>
            <a:ext cx="1638228" cy="6343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DC6D6EFD-CA23-ED3F-2613-7D17BDA510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3244"/>
            <a:ext cx="9144000" cy="2681191"/>
          </a:xfrm>
          <a:prstGeom prst="rect">
            <a:avLst/>
          </a:prstGeom>
        </p:spPr>
        <p:txBody>
          <a:bodyPr anchor="b"/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41D5C1B7-F23F-FCAF-9CB6-47CA1E3BE5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5382"/>
            <a:ext cx="9144000" cy="72842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857903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BULLET LI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37334" y="-1"/>
            <a:ext cx="6054666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DFA2BD3-67AE-CE40-81F5-ED91F37452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6280" y="621087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AA2085A-3AF4-184B-AC8F-B15DE17501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7073" y="1940298"/>
            <a:ext cx="5181601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986201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BULLET LIST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0" y="15969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1"/>
            <a:ext cx="3953435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DFA2BD3-67AE-CE40-81F5-ED91F37452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16007" y="795899"/>
            <a:ext cx="7114112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AA2085A-3AF4-184B-AC8F-B15DE17501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17594" y="2115110"/>
            <a:ext cx="7114112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7454584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FB4A7CF-52A9-2744-A095-A908B8D40A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4347C94-D7F6-5149-B2B6-878580DA36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85225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KUVATEKST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92CC56C-5124-B44F-BB14-8E822851C08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618DDC4-4CB8-9F41-A4F3-94272928F7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503" y="6129789"/>
            <a:ext cx="9863378" cy="543711"/>
          </a:xfrm>
        </p:spPr>
        <p:txBody>
          <a:bodyPr/>
          <a:lstStyle>
            <a:lvl1pPr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buNone/>
              <a:defRPr sz="1800" b="0" i="0">
                <a:latin typeface="Georgia" panose="02040502050405020303" pitchFamily="18" charset="0"/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E15EFB3B-362E-B54E-8F33-0414F89DD3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591978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315948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KUVAA KUVATEKST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15B939-FDDC-D043-B727-03F8A4AE38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618DDC4-4CB8-9F41-A4F3-94272928F7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503" y="6129789"/>
            <a:ext cx="9863378" cy="543711"/>
          </a:xfrm>
        </p:spPr>
        <p:txBody>
          <a:bodyPr/>
          <a:lstStyle>
            <a:lvl1pPr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buNone/>
              <a:defRPr sz="1800" b="0" i="0">
                <a:latin typeface="Georgia" panose="02040502050405020303" pitchFamily="18" charset="0"/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E15EFB3B-362E-B54E-8F33-0414F89DD3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951095" cy="591978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 dirty="0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3688C02F-996C-014B-A63A-A5E9141B60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86006" y="0"/>
            <a:ext cx="6096000" cy="591978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3073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7ACA1C-0C0D-034E-8DD7-F83206FDF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84354" y="1483776"/>
            <a:ext cx="10223292" cy="339560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200" b="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3200" b="0" i="1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823114" y="5346074"/>
            <a:ext cx="3384532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1500" b="0" i="0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5650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BRÄNDIKUVA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C869AD-BD96-C14A-AEB2-942F637BC6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84354" y="863844"/>
            <a:ext cx="10223292" cy="339560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200" b="0" i="1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3200" b="0" i="1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823114" y="5532684"/>
            <a:ext cx="3384532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1500" b="0" i="0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619831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OTSIKKO 1">
    <p:bg>
      <p:bgPr>
        <a:solidFill>
          <a:srgbClr val="BEA9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E7B409-AC43-514B-A8E4-5299EA4812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C8940-CA53-B241-B3C6-97DCD388C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88404"/>
            <a:ext cx="9144000" cy="268119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7022526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OTSIKKO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1AA8F9-A1F0-F148-9941-A3CB0FBABEE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C8940-CA53-B241-B3C6-97DCD388C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88404"/>
            <a:ext cx="9144000" cy="268119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38928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090E76-AB31-4B40-9E6F-0CB05B0EAC7E}"/>
              </a:ext>
            </a:extLst>
          </p:cNvPr>
          <p:cNvSpPr/>
          <p:nvPr userDrawn="1"/>
        </p:nvSpPr>
        <p:spPr>
          <a:xfrm>
            <a:off x="0" y="0"/>
            <a:ext cx="12192000" cy="59203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9095"/>
            <a:ext cx="10515600" cy="57552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771F2C8-4C72-9543-8994-0E84699E66F4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38199" y="2004918"/>
            <a:ext cx="10515599" cy="341135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3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</a:defRPr>
            </a:lvl3pPr>
            <a:lvl4pPr marL="1371600" indent="0">
              <a:buNone/>
              <a:defRPr sz="3000" b="1">
                <a:solidFill>
                  <a:schemeClr val="bg1"/>
                </a:solidFill>
              </a:defRPr>
            </a:lvl4pPr>
            <a:lvl5pPr marL="1828800" indent="0">
              <a:buNone/>
              <a:defRPr sz="3000" b="1">
                <a:solidFill>
                  <a:schemeClr val="bg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468596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TÖ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CAAC1F-E6E6-C340-9D7F-D43AF530997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CB073-26A7-F544-9A4D-31072FFBA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2631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8DF1F-C7B8-5B46-B3C4-EC48EEFA1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07581"/>
            <a:ext cx="10515600" cy="2875824"/>
          </a:xfrm>
        </p:spPr>
        <p:txBody>
          <a:bodyPr/>
          <a:lstStyle>
            <a:lvl1pP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>
              <a:buFont typeface="+mj-lt"/>
              <a:buAutoNum type="arabicPeriod"/>
              <a:defRPr>
                <a:solidFill>
                  <a:schemeClr val="bg1"/>
                </a:solidFill>
              </a:defRPr>
            </a:lvl4pPr>
            <a:lvl5pPr>
              <a:buFont typeface="+mj-lt"/>
              <a:buAutoNum type="arabi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5003562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TT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090E76-AB31-4B40-9E6F-0CB05B0EAC7E}"/>
              </a:ext>
            </a:extLst>
          </p:cNvPr>
          <p:cNvSpPr/>
          <p:nvPr userDrawn="1"/>
        </p:nvSpPr>
        <p:spPr>
          <a:xfrm>
            <a:off x="0" y="0"/>
            <a:ext cx="12192000" cy="59203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9095"/>
            <a:ext cx="10515600" cy="57552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39FDE1E-3511-2C4E-BFC7-4C76B43B31DA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38199" y="2004918"/>
            <a:ext cx="5130115" cy="331869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B674FD2-0BD4-BF49-9017-115079CE1EAB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225745" y="2004918"/>
            <a:ext cx="5130115" cy="331869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7998132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RMAA TAUS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1AA8F9-A1F0-F148-9941-A3CB0FBABEE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508329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ÄNDI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9DCB8AE-9890-DE43-B3F1-9FA29E70D77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409482" y="1483776"/>
            <a:ext cx="3467386" cy="3395608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23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1"/>
            <a:ext cx="4068792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 dirty="0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B518D5C-77B1-D94E-AB1E-CA9DE01788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409481" y="5063883"/>
            <a:ext cx="3467386" cy="790817"/>
          </a:xfrm>
        </p:spPr>
        <p:txBody>
          <a:bodyPr anchor="t"/>
          <a:lstStyle>
            <a:lvl1pPr marL="0" indent="0" algn="ctr">
              <a:buNone/>
              <a:defRPr sz="15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66C1485E-F86C-854C-8F4D-CB20D9A8E2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92314" y="-1"/>
            <a:ext cx="4068792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9341690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ÄNDI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655B871-CB14-7146-97D4-FC529108C6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779489" y="1483776"/>
            <a:ext cx="4572000" cy="3395608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23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B518D5C-77B1-D94E-AB1E-CA9DE01788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6874" y="6039200"/>
            <a:ext cx="1638228" cy="63430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79489" y="5063883"/>
            <a:ext cx="4572000" cy="790817"/>
          </a:xfrm>
        </p:spPr>
        <p:txBody>
          <a:bodyPr anchor="t"/>
          <a:lstStyle>
            <a:lvl1pPr marL="0" indent="0" algn="ctr">
              <a:buNone/>
              <a:defRPr sz="15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66C1485E-F86C-854C-8F4D-CB20D9A8E2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3208" y="-1"/>
            <a:ext cx="4068792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91C178-6E34-F148-940F-05E15C7B661F}"/>
              </a:ext>
            </a:extLst>
          </p:cNvPr>
          <p:cNvSpPr/>
          <p:nvPr userDrawn="1"/>
        </p:nvSpPr>
        <p:spPr>
          <a:xfrm>
            <a:off x="6094538" y="0"/>
            <a:ext cx="202866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2F3DEC-9E8C-FE4C-B57C-8D3E6F47D213}"/>
              </a:ext>
            </a:extLst>
          </p:cNvPr>
          <p:cNvSpPr/>
          <p:nvPr userDrawn="1"/>
        </p:nvSpPr>
        <p:spPr>
          <a:xfrm>
            <a:off x="8128935" y="0"/>
            <a:ext cx="2028669" cy="6858000"/>
          </a:xfrm>
          <a:prstGeom prst="rect">
            <a:avLst/>
          </a:prstGeom>
          <a:solidFill>
            <a:schemeClr val="accent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804587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A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D76D147-9687-9344-8C8D-BD2F363645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5E0F3C-DB79-0649-9FDA-521305556C69}"/>
              </a:ext>
            </a:extLst>
          </p:cNvPr>
          <p:cNvSpPr/>
          <p:nvPr userDrawn="1"/>
        </p:nvSpPr>
        <p:spPr>
          <a:xfrm>
            <a:off x="10182386" y="0"/>
            <a:ext cx="2009614" cy="102324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7EB11A1A-3BEF-D744-B65C-229074E7AF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8079" y="194472"/>
            <a:ext cx="1638228" cy="6343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2B85F9E-919D-2A4C-BFCD-A5FBB3C69DD3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326065" y="5346074"/>
            <a:ext cx="2175325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44D3AE2-5E57-E440-BDFF-C77D11465E32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6279127" y="5346074"/>
            <a:ext cx="2175325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177CB89-4E83-6D49-8E76-46F59C95AD76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9232189" y="5346074"/>
            <a:ext cx="2175325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57435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5389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YHYT KITEYT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9491"/>
            <a:ext cx="10515600" cy="369543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5400"/>
            </a:lvl1pPr>
          </a:lstStyle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71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9491"/>
            <a:ext cx="10515600" cy="369543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800" b="0">
                <a:latin typeface="Georgia" panose="02040502050405020303" pitchFamily="18" charset="0"/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17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0498"/>
            <a:ext cx="10515600" cy="7817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399F695-8668-224C-8AFC-D44698FF566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8199" y="2317115"/>
            <a:ext cx="10515600" cy="2800486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0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58B2654-D836-4347-9069-004B90A0A553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38199" y="1867410"/>
            <a:ext cx="10515600" cy="336550"/>
          </a:xfrm>
        </p:spPr>
        <p:txBody>
          <a:bodyPr anchor="t"/>
          <a:lstStyle>
            <a:lvl1pPr marL="0" indent="0">
              <a:buNone/>
              <a:defRPr sz="23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4733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0836"/>
            <a:ext cx="10515600" cy="7817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25BBE2-965C-4042-BAD8-4FC805621B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933819"/>
            <a:ext cx="10515600" cy="29448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575455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KAKSI KOLUM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E267E-97C1-F248-9AFC-610387D73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810725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47243B-BAA3-D940-A23E-6F1DF1E6D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810725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A65FCB3-5C68-DF4D-B3D0-601410673B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005237" y="5933897"/>
            <a:ext cx="2133656" cy="845150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6078FF3-7CF2-B747-84A2-136E76FC7CC5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8199" y="2129936"/>
            <a:ext cx="5181602" cy="3534125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0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5D56223-2B0B-BF47-A473-46887AC2D849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189688" y="2129936"/>
            <a:ext cx="5181602" cy="3534125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0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6746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A KAKSI KOLUM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E267E-97C1-F248-9AFC-610387D73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857618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47243B-BAA3-D940-A23E-6F1DF1E6D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857618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CA65FCB3-5C68-DF4D-B3D0-601410673B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D694F22-1DF2-BA4B-86A9-3FCCF15BE1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176829"/>
            <a:ext cx="5157787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5A15A47-6782-C54A-93D2-C9A0760099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72993" y="2176829"/>
            <a:ext cx="5181601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21151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F7963-B688-6345-9742-540145AD6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11" name="Title Placeholder 10">
            <a:extLst>
              <a:ext uri="{FF2B5EF4-FFF2-40B4-BE49-F238E27FC236}">
                <a16:creationId xmlns:a16="http://schemas.microsoft.com/office/drawing/2014/main" id="{13ADB4FF-36A8-5847-9E28-618A7E399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noProof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923731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2" r:id="rId5"/>
    <p:sldLayoutId id="2147483664" r:id="rId6"/>
    <p:sldLayoutId id="2147483665" r:id="rId7"/>
    <p:sldLayoutId id="2147483653" r:id="rId8"/>
    <p:sldLayoutId id="2147483692" r:id="rId9"/>
    <p:sldLayoutId id="2147483703" r:id="rId10"/>
    <p:sldLayoutId id="2147483667" r:id="rId11"/>
    <p:sldLayoutId id="2147483699" r:id="rId12"/>
    <p:sldLayoutId id="2147483668" r:id="rId13"/>
    <p:sldLayoutId id="2147483669" r:id="rId14"/>
    <p:sldLayoutId id="2147483691" r:id="rId15"/>
    <p:sldLayoutId id="2147483672" r:id="rId16"/>
    <p:sldLayoutId id="2147483671" r:id="rId17"/>
    <p:sldLayoutId id="2147483673" r:id="rId18"/>
    <p:sldLayoutId id="2147483701" r:id="rId19"/>
    <p:sldLayoutId id="2147483702" r:id="rId20"/>
    <p:sldLayoutId id="2147483704" r:id="rId21"/>
    <p:sldLayoutId id="2147483674" r:id="rId22"/>
    <p:sldLayoutId id="2147483675" r:id="rId23"/>
    <p:sldLayoutId id="2147483676" r:id="rId24"/>
    <p:sldLayoutId id="2147483678" r:id="rId25"/>
    <p:sldLayoutId id="2147483679" r:id="rId26"/>
    <p:sldLayoutId id="2147483681" r:id="rId27"/>
    <p:sldLayoutId id="2147483680" r:id="rId28"/>
    <p:sldLayoutId id="2147483684" r:id="rId29"/>
    <p:sldLayoutId id="2147483686" r:id="rId30"/>
    <p:sldLayoutId id="2147483705" r:id="rId31"/>
    <p:sldLayoutId id="2147483687" r:id="rId32"/>
    <p:sldLayoutId id="2147483688" r:id="rId33"/>
    <p:sldLayoutId id="2147483689" r:id="rId34"/>
    <p:sldLayoutId id="2147483706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A60D3F1-7506-C993-10B1-4018D13A8C1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7002" y="0"/>
            <a:ext cx="358705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E374A83-E01D-88EE-625B-8D5D904CC60E}"/>
              </a:ext>
            </a:extLst>
          </p:cNvPr>
          <p:cNvSpPr txBox="1">
            <a:spLocks/>
          </p:cNvSpPr>
          <p:nvPr/>
        </p:nvSpPr>
        <p:spPr>
          <a:xfrm>
            <a:off x="3859350" y="1046268"/>
            <a:ext cx="2078796" cy="11511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GB" sz="1200" dirty="0">
                <a:solidFill>
                  <a:srgbClr val="241F20"/>
                </a:solidFill>
              </a:rPr>
              <a:t>Meet new people and things without prejudice. Approach every encounter as an opportunity to learn something new and develop. </a:t>
            </a:r>
            <a:endParaRPr lang="en-GB" sz="1200" dirty="0"/>
          </a:p>
          <a:p>
            <a:br>
              <a:rPr lang="fi-FI" sz="1200" dirty="0"/>
            </a:br>
            <a:endParaRPr lang="fi-FI" sz="1200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A85D4F0-3FD1-32BE-9725-337C76300404}"/>
              </a:ext>
            </a:extLst>
          </p:cNvPr>
          <p:cNvSpPr txBox="1">
            <a:spLocks/>
          </p:cNvSpPr>
          <p:nvPr/>
        </p:nvSpPr>
        <p:spPr>
          <a:xfrm>
            <a:off x="3865546" y="646129"/>
            <a:ext cx="1748750" cy="336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>
                <a:solidFill>
                  <a:srgbClr val="241F20"/>
                </a:solidFill>
              </a:rPr>
              <a:t>Be open</a:t>
            </a:r>
            <a:endParaRPr lang="en-GB" sz="18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C4133CA-055D-2A6E-114C-B4D219ED5FBA}"/>
              </a:ext>
            </a:extLst>
          </p:cNvPr>
          <p:cNvSpPr txBox="1">
            <a:spLocks/>
          </p:cNvSpPr>
          <p:nvPr/>
        </p:nvSpPr>
        <p:spPr>
          <a:xfrm>
            <a:off x="6818261" y="1046268"/>
            <a:ext cx="2101182" cy="11511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GB" sz="1200" dirty="0">
                <a:solidFill>
                  <a:srgbClr val="241F20"/>
                </a:solidFill>
              </a:rPr>
              <a:t>Pay attention to your </a:t>
            </a:r>
            <a:br>
              <a:rPr lang="en-GB" sz="1200" dirty="0">
                <a:solidFill>
                  <a:srgbClr val="241F20"/>
                </a:solidFill>
              </a:rPr>
            </a:br>
            <a:r>
              <a:rPr lang="en-GB" sz="1200" dirty="0">
                <a:solidFill>
                  <a:srgbClr val="241F20"/>
                </a:solidFill>
              </a:rPr>
              <a:t>choice of words and value the opinion of others. </a:t>
            </a:r>
            <a:br>
              <a:rPr lang="en-GB" sz="1200" dirty="0">
                <a:solidFill>
                  <a:srgbClr val="241F20"/>
                </a:solidFill>
              </a:rPr>
            </a:br>
            <a:r>
              <a:rPr lang="en-GB" sz="1200" dirty="0">
                <a:solidFill>
                  <a:srgbClr val="241F20"/>
                </a:solidFill>
              </a:rPr>
              <a:t>Do not mock, embarrass </a:t>
            </a:r>
            <a:br>
              <a:rPr lang="en-GB" sz="1200" dirty="0">
                <a:solidFill>
                  <a:srgbClr val="241F20"/>
                </a:solidFill>
              </a:rPr>
            </a:br>
            <a:r>
              <a:rPr lang="en-GB" sz="1200" dirty="0">
                <a:solidFill>
                  <a:srgbClr val="241F20"/>
                </a:solidFill>
              </a:rPr>
              <a:t>or judge anyone with your words or behaviour.</a:t>
            </a:r>
            <a:endParaRPr lang="en-GB" sz="120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E3AB684-1570-E29B-DDA4-9727A73BDE33}"/>
              </a:ext>
            </a:extLst>
          </p:cNvPr>
          <p:cNvSpPr txBox="1">
            <a:spLocks/>
          </p:cNvSpPr>
          <p:nvPr/>
        </p:nvSpPr>
        <p:spPr>
          <a:xfrm>
            <a:off x="6818261" y="646129"/>
            <a:ext cx="2524714" cy="336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>
                <a:solidFill>
                  <a:srgbClr val="241F20"/>
                </a:solidFill>
              </a:rPr>
              <a:t>Respect </a:t>
            </a:r>
            <a:endParaRPr lang="en-GB" sz="1800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2F3024-3DB2-5174-64A8-B7C220E5DC30}"/>
              </a:ext>
            </a:extLst>
          </p:cNvPr>
          <p:cNvSpPr txBox="1">
            <a:spLocks/>
          </p:cNvSpPr>
          <p:nvPr/>
        </p:nvSpPr>
        <p:spPr>
          <a:xfrm>
            <a:off x="9598689" y="1334881"/>
            <a:ext cx="2132416" cy="7199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GB" sz="1200" dirty="0">
                <a:solidFill>
                  <a:srgbClr val="241F20"/>
                </a:solidFill>
              </a:rPr>
              <a:t>Also take responsibility for the experience of others. Listen, compliment and encourage. </a:t>
            </a:r>
            <a:endParaRPr lang="en-GB" sz="1200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FD9114D-D406-32F7-E458-AB2E0E80888C}"/>
              </a:ext>
            </a:extLst>
          </p:cNvPr>
          <p:cNvSpPr txBox="1">
            <a:spLocks/>
          </p:cNvSpPr>
          <p:nvPr/>
        </p:nvSpPr>
        <p:spPr>
          <a:xfrm>
            <a:off x="9598689" y="646129"/>
            <a:ext cx="2524714" cy="336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>
                <a:solidFill>
                  <a:srgbClr val="241F20"/>
                </a:solidFill>
              </a:rPr>
              <a:t>Create a positive atmosphere</a:t>
            </a:r>
            <a:endParaRPr lang="en-GB" sz="1800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D08E80E6-BDA7-5DC6-00F9-28D352FEA05A}"/>
              </a:ext>
            </a:extLst>
          </p:cNvPr>
          <p:cNvSpPr txBox="1">
            <a:spLocks/>
          </p:cNvSpPr>
          <p:nvPr/>
        </p:nvSpPr>
        <p:spPr>
          <a:xfrm>
            <a:off x="3859352" y="3091934"/>
            <a:ext cx="2481927" cy="12283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GB" sz="1200" dirty="0">
                <a:solidFill>
                  <a:srgbClr val="241F20"/>
                </a:solidFill>
              </a:rPr>
              <a:t>Do not make assumptions based on external characteristics, skin colour, ethnicity, religion, gender, age or speech. Do not make assumptions about gender, background or functional ability. </a:t>
            </a:r>
            <a:endParaRPr lang="en-GB" sz="1200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B40E8B4-77D2-0F12-7574-B81A6DA724B6}"/>
              </a:ext>
            </a:extLst>
          </p:cNvPr>
          <p:cNvSpPr txBox="1">
            <a:spLocks/>
          </p:cNvSpPr>
          <p:nvPr/>
        </p:nvSpPr>
        <p:spPr>
          <a:xfrm>
            <a:off x="3859350" y="2691795"/>
            <a:ext cx="2318197" cy="336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>
                <a:solidFill>
                  <a:srgbClr val="241F20"/>
                </a:solidFill>
              </a:rPr>
              <a:t>Avoid assumptions</a:t>
            </a:r>
            <a:endParaRPr lang="en-GB" sz="1800" dirty="0"/>
          </a:p>
          <a:p>
            <a:br>
              <a:rPr lang="fi-FI" sz="1800" b="1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</a:br>
            <a:endParaRPr lang="fi-FI" sz="1800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CDDBBBC-0C54-7C1B-2A31-2D1B5AEDC9FA}"/>
              </a:ext>
            </a:extLst>
          </p:cNvPr>
          <p:cNvSpPr txBox="1">
            <a:spLocks/>
          </p:cNvSpPr>
          <p:nvPr/>
        </p:nvSpPr>
        <p:spPr>
          <a:xfrm>
            <a:off x="6818261" y="3092503"/>
            <a:ext cx="2356896" cy="11511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GB" sz="1200" dirty="0">
                <a:solidFill>
                  <a:srgbClr val="241F20"/>
                </a:solidFill>
              </a:rPr>
              <a:t>Respect the personal space, privacy and personal autonomy of others. Make sure that everyone is heard and give everyone the opportunity to participate. </a:t>
            </a:r>
            <a:endParaRPr lang="en-GB" sz="1200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0D530244-5FA6-0094-3EBA-E0269DA37B62}"/>
              </a:ext>
            </a:extLst>
          </p:cNvPr>
          <p:cNvSpPr txBox="1">
            <a:spLocks/>
          </p:cNvSpPr>
          <p:nvPr/>
        </p:nvSpPr>
        <p:spPr>
          <a:xfrm>
            <a:off x="6818261" y="2692364"/>
            <a:ext cx="2524714" cy="336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>
                <a:solidFill>
                  <a:srgbClr val="241F20"/>
                </a:solidFill>
              </a:rPr>
              <a:t>Give space</a:t>
            </a:r>
            <a:endParaRPr lang="en-GB" sz="1800" dirty="0"/>
          </a:p>
          <a:p>
            <a:br>
              <a:rPr lang="fi-FI" sz="1800" b="1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</a:br>
            <a:endParaRPr lang="fi-FI" sz="1800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35D29E2B-AC8D-DAD4-0652-9289C8FDDA6D}"/>
              </a:ext>
            </a:extLst>
          </p:cNvPr>
          <p:cNvSpPr txBox="1">
            <a:spLocks/>
          </p:cNvSpPr>
          <p:nvPr/>
        </p:nvSpPr>
        <p:spPr>
          <a:xfrm>
            <a:off x="9598689" y="3092503"/>
            <a:ext cx="2074598" cy="11511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GB" sz="1200" dirty="0">
                <a:solidFill>
                  <a:srgbClr val="241F20"/>
                </a:solidFill>
              </a:rPr>
              <a:t>Do not stand idly by if you witness harassment or other inappropriate treatment. </a:t>
            </a:r>
            <a:endParaRPr lang="en-GB" sz="120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53441D1-EC30-38A9-9AE2-ADE417AB3010}"/>
              </a:ext>
            </a:extLst>
          </p:cNvPr>
          <p:cNvSpPr txBox="1">
            <a:spLocks/>
          </p:cNvSpPr>
          <p:nvPr/>
        </p:nvSpPr>
        <p:spPr>
          <a:xfrm>
            <a:off x="9598689" y="2692364"/>
            <a:ext cx="2524714" cy="336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>
                <a:solidFill>
                  <a:srgbClr val="241F20"/>
                </a:solidFill>
              </a:rPr>
              <a:t>Intervene</a:t>
            </a:r>
            <a:endParaRPr lang="en-GB" sz="1800" dirty="0"/>
          </a:p>
          <a:p>
            <a:br>
              <a:rPr lang="fi-FI" sz="1400" dirty="0"/>
            </a:br>
            <a:endParaRPr lang="fi-FI" sz="1800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63627746-02DB-9109-2460-2AF72FE8D7D1}"/>
              </a:ext>
            </a:extLst>
          </p:cNvPr>
          <p:cNvSpPr txBox="1">
            <a:spLocks/>
          </p:cNvSpPr>
          <p:nvPr/>
        </p:nvSpPr>
        <p:spPr>
          <a:xfrm>
            <a:off x="6818261" y="5236163"/>
            <a:ext cx="2058459" cy="11511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GB" sz="1200" dirty="0">
                <a:solidFill>
                  <a:srgbClr val="241F20"/>
                </a:solidFill>
              </a:rPr>
              <a:t>Have fun! Ask questions and search for information if you find anything confusing. </a:t>
            </a:r>
            <a:endParaRPr lang="en-GB" sz="1200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2B6E1560-38CD-D015-91B9-4027088AED38}"/>
              </a:ext>
            </a:extLst>
          </p:cNvPr>
          <p:cNvSpPr txBox="1">
            <a:spLocks/>
          </p:cNvSpPr>
          <p:nvPr/>
        </p:nvSpPr>
        <p:spPr>
          <a:xfrm>
            <a:off x="6818261" y="4836024"/>
            <a:ext cx="2524714" cy="336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>
                <a:solidFill>
                  <a:srgbClr val="241F20"/>
                </a:solidFill>
              </a:rPr>
              <a:t>Enjoy</a:t>
            </a:r>
            <a:br>
              <a:rPr lang="en-GB" sz="1400" dirty="0"/>
            </a:br>
            <a:endParaRPr lang="en-GB" sz="1800" dirty="0"/>
          </a:p>
          <a:p>
            <a:br>
              <a:rPr lang="en-GB" sz="1400" dirty="0"/>
            </a:br>
            <a:endParaRPr lang="fi-FI" sz="1800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4C61806-F3A9-3AF8-CA71-2FF68C48FE6E}"/>
              </a:ext>
            </a:extLst>
          </p:cNvPr>
          <p:cNvCxnSpPr>
            <a:cxnSpLocks/>
          </p:cNvCxnSpPr>
          <p:nvPr/>
        </p:nvCxnSpPr>
        <p:spPr>
          <a:xfrm>
            <a:off x="3657381" y="2549244"/>
            <a:ext cx="8294901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AB4D9FC-BA33-F6A6-FFE9-B6B425AB7B5C}"/>
              </a:ext>
            </a:extLst>
          </p:cNvPr>
          <p:cNvCxnSpPr>
            <a:cxnSpLocks/>
          </p:cNvCxnSpPr>
          <p:nvPr/>
        </p:nvCxnSpPr>
        <p:spPr>
          <a:xfrm>
            <a:off x="15326539" y="-3373739"/>
            <a:ext cx="0" cy="4122955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DBE3D08-8763-7CA3-F350-12B32B80F29E}"/>
              </a:ext>
            </a:extLst>
          </p:cNvPr>
          <p:cNvCxnSpPr>
            <a:cxnSpLocks/>
          </p:cNvCxnSpPr>
          <p:nvPr/>
        </p:nvCxnSpPr>
        <p:spPr>
          <a:xfrm>
            <a:off x="3657381" y="4648666"/>
            <a:ext cx="8294901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3DE19CE-3BC7-0F90-8ECD-465560EC63D5}"/>
              </a:ext>
            </a:extLst>
          </p:cNvPr>
          <p:cNvCxnSpPr>
            <a:cxnSpLocks/>
          </p:cNvCxnSpPr>
          <p:nvPr/>
        </p:nvCxnSpPr>
        <p:spPr>
          <a:xfrm>
            <a:off x="6335403" y="272143"/>
            <a:ext cx="0" cy="626857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D23A6C1-EE97-8499-6821-5F76225B4A4D}"/>
              </a:ext>
            </a:extLst>
          </p:cNvPr>
          <p:cNvCxnSpPr>
            <a:cxnSpLocks/>
          </p:cNvCxnSpPr>
          <p:nvPr/>
        </p:nvCxnSpPr>
        <p:spPr>
          <a:xfrm>
            <a:off x="9175157" y="272143"/>
            <a:ext cx="0" cy="626857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0187B6-F678-B86F-21E3-2CF75969E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937" y="3429000"/>
            <a:ext cx="2998857" cy="966506"/>
          </a:xfrm>
        </p:spPr>
        <p:txBody>
          <a:bodyPr/>
          <a:lstStyle/>
          <a:p>
            <a:r>
              <a:rPr lang="en-US" dirty="0">
                <a:solidFill>
                  <a:srgbClr val="004B79"/>
                </a:solidFill>
              </a:rPr>
              <a:t>Principles for safer spaces</a:t>
            </a:r>
            <a:endParaRPr lang="fi-FI" sz="2800" dirty="0">
              <a:solidFill>
                <a:srgbClr val="004B79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C4A3C4-1B2B-2031-6626-0FC3D09B93F8}"/>
              </a:ext>
            </a:extLst>
          </p:cNvPr>
          <p:cNvSpPr txBox="1"/>
          <p:nvPr/>
        </p:nvSpPr>
        <p:spPr>
          <a:xfrm>
            <a:off x="319710" y="4651387"/>
            <a:ext cx="30180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4B79"/>
                </a:solidFill>
              </a:rPr>
              <a:t>We are responsible together for ensuring that everyone feels good and safe in all Red Cross activities. We follow these principles for safer spaces.</a:t>
            </a:r>
            <a:endParaRPr lang="en-US" sz="1100" dirty="0">
              <a:solidFill>
                <a:srgbClr val="004B79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C556415-88F4-6BF4-31A6-8DCF916A0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58" y="1528580"/>
            <a:ext cx="1988331" cy="150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356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A60D3F1-7506-C993-10B1-4018D13A8C1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06728" y="0"/>
            <a:ext cx="3845407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0187B6-F678-B86F-21E3-2CF75969E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7455" y="2503535"/>
            <a:ext cx="2871329" cy="1123995"/>
          </a:xfrm>
        </p:spPr>
        <p:txBody>
          <a:bodyPr/>
          <a:lstStyle/>
          <a:p>
            <a:r>
              <a:rPr lang="en-US" sz="2800" dirty="0">
                <a:solidFill>
                  <a:srgbClr val="004B79"/>
                </a:solidFill>
              </a:rPr>
              <a:t>Principles for safer spaces</a:t>
            </a:r>
            <a:endParaRPr lang="fi-FI" sz="2400" dirty="0">
              <a:solidFill>
                <a:srgbClr val="004B79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AB4D9FC-BA33-F6A6-FFE9-B6B425AB7B5C}"/>
              </a:ext>
            </a:extLst>
          </p:cNvPr>
          <p:cNvCxnSpPr>
            <a:cxnSpLocks/>
          </p:cNvCxnSpPr>
          <p:nvPr/>
        </p:nvCxnSpPr>
        <p:spPr>
          <a:xfrm>
            <a:off x="15326539" y="-3373739"/>
            <a:ext cx="0" cy="4122955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93155CFF-AB1B-A017-2CC7-05A092F25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875" y="1070475"/>
            <a:ext cx="1732703" cy="13074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58EDED-0939-17EC-775F-8FF821302A68}"/>
              </a:ext>
            </a:extLst>
          </p:cNvPr>
          <p:cNvSpPr txBox="1"/>
          <p:nvPr/>
        </p:nvSpPr>
        <p:spPr>
          <a:xfrm>
            <a:off x="387454" y="3890377"/>
            <a:ext cx="305297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004B79"/>
                </a:solidFill>
              </a:rPr>
              <a:t>We are responsible together for ensuring that everyone feels good and safe in all Red Cross activities. We follow these principles for safer spaces.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4DCAAC1D-5016-64F8-64AB-589423DDB4E9}"/>
              </a:ext>
            </a:extLst>
          </p:cNvPr>
          <p:cNvSpPr txBox="1">
            <a:spLocks/>
          </p:cNvSpPr>
          <p:nvPr/>
        </p:nvSpPr>
        <p:spPr>
          <a:xfrm>
            <a:off x="4535600" y="1150202"/>
            <a:ext cx="2801518" cy="1863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GB" sz="1700" dirty="0">
                <a:solidFill>
                  <a:srgbClr val="241F20"/>
                </a:solidFill>
              </a:rPr>
              <a:t>Meet new people and things without prejudice. Approach every encounter as an opportunity to learn something new and develop. </a:t>
            </a:r>
          </a:p>
          <a:p>
            <a:pPr fontAlgn="base"/>
            <a:endParaRPr lang="en-GB" sz="1700" dirty="0" err="1">
              <a:solidFill>
                <a:srgbClr val="241F20"/>
              </a:solidFill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4816B0F-903D-D9C6-C2CC-49F32416E2E9}"/>
              </a:ext>
            </a:extLst>
          </p:cNvPr>
          <p:cNvSpPr txBox="1">
            <a:spLocks/>
          </p:cNvSpPr>
          <p:nvPr/>
        </p:nvSpPr>
        <p:spPr>
          <a:xfrm>
            <a:off x="4535599" y="548327"/>
            <a:ext cx="2524714" cy="336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000" b="1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Be open</a:t>
            </a:r>
          </a:p>
          <a:p>
            <a:endParaRPr lang="en-GB" sz="3000" b="1" i="0" dirty="0">
              <a:solidFill>
                <a:srgbClr val="241F2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7BE88A4B-BE5E-690E-B8F4-7E81C924D211}"/>
              </a:ext>
            </a:extLst>
          </p:cNvPr>
          <p:cNvSpPr txBox="1">
            <a:spLocks/>
          </p:cNvSpPr>
          <p:nvPr/>
        </p:nvSpPr>
        <p:spPr>
          <a:xfrm>
            <a:off x="8653821" y="1150202"/>
            <a:ext cx="2846809" cy="17382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GB" sz="1700" dirty="0">
                <a:solidFill>
                  <a:srgbClr val="241F20"/>
                </a:solidFill>
              </a:rPr>
              <a:t>Pay attention to your </a:t>
            </a:r>
            <a:br>
              <a:rPr lang="en-GB" sz="1700" dirty="0">
                <a:solidFill>
                  <a:srgbClr val="241F20"/>
                </a:solidFill>
              </a:rPr>
            </a:br>
            <a:r>
              <a:rPr lang="en-GB" sz="1700" dirty="0">
                <a:solidFill>
                  <a:srgbClr val="241F20"/>
                </a:solidFill>
              </a:rPr>
              <a:t>choice of words and value </a:t>
            </a:r>
            <a:br>
              <a:rPr lang="en-GB" sz="1700" dirty="0">
                <a:solidFill>
                  <a:srgbClr val="241F20"/>
                </a:solidFill>
              </a:rPr>
            </a:br>
            <a:r>
              <a:rPr lang="en-GB" sz="1700" dirty="0">
                <a:solidFill>
                  <a:srgbClr val="241F20"/>
                </a:solidFill>
              </a:rPr>
              <a:t>the opinion of others. </a:t>
            </a:r>
            <a:br>
              <a:rPr lang="en-GB" sz="1700" dirty="0">
                <a:solidFill>
                  <a:srgbClr val="241F20"/>
                </a:solidFill>
              </a:rPr>
            </a:br>
            <a:r>
              <a:rPr lang="en-GB" sz="1700" dirty="0">
                <a:solidFill>
                  <a:srgbClr val="241F20"/>
                </a:solidFill>
              </a:rPr>
              <a:t>Do not mock, embarrass </a:t>
            </a:r>
            <a:br>
              <a:rPr lang="en-GB" sz="1700" dirty="0">
                <a:solidFill>
                  <a:srgbClr val="241F20"/>
                </a:solidFill>
              </a:rPr>
            </a:br>
            <a:r>
              <a:rPr lang="en-GB" sz="1700" dirty="0">
                <a:solidFill>
                  <a:srgbClr val="241F20"/>
                </a:solidFill>
              </a:rPr>
              <a:t>or judge anyone with your words or behaviour. </a:t>
            </a:r>
          </a:p>
          <a:p>
            <a:pPr fontAlgn="base"/>
            <a:endParaRPr lang="en-GB" sz="1700" dirty="0" err="1">
              <a:solidFill>
                <a:srgbClr val="241F20"/>
              </a:solidFill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89B1CFF-F589-C720-427C-66C61C316EC6}"/>
              </a:ext>
            </a:extLst>
          </p:cNvPr>
          <p:cNvSpPr txBox="1">
            <a:spLocks/>
          </p:cNvSpPr>
          <p:nvPr/>
        </p:nvSpPr>
        <p:spPr>
          <a:xfrm>
            <a:off x="8653821" y="548327"/>
            <a:ext cx="2524714" cy="336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000" b="1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Respect </a:t>
            </a:r>
          </a:p>
          <a:p>
            <a:endParaRPr lang="en-GB" sz="3000" b="1" i="0" dirty="0" err="1">
              <a:solidFill>
                <a:srgbClr val="241F2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9D1ADA9E-90DC-E89C-4C9A-CE71173EC663}"/>
              </a:ext>
            </a:extLst>
          </p:cNvPr>
          <p:cNvSpPr txBox="1">
            <a:spLocks/>
          </p:cNvSpPr>
          <p:nvPr/>
        </p:nvSpPr>
        <p:spPr>
          <a:xfrm>
            <a:off x="4535600" y="4342786"/>
            <a:ext cx="2945044" cy="18193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GB" sz="1700" b="0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Also take responsibility for the experience of others. Listen, compliment and encourage. </a:t>
            </a:r>
          </a:p>
          <a:p>
            <a:pPr fontAlgn="base"/>
            <a:endParaRPr lang="en-GB" sz="1700" b="0" i="0" dirty="0">
              <a:solidFill>
                <a:srgbClr val="241F2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8CE7B1C-F053-E896-65C5-1472E1C4C1C1}"/>
              </a:ext>
            </a:extLst>
          </p:cNvPr>
          <p:cNvSpPr txBox="1">
            <a:spLocks/>
          </p:cNvSpPr>
          <p:nvPr/>
        </p:nvSpPr>
        <p:spPr>
          <a:xfrm>
            <a:off x="4535599" y="3235402"/>
            <a:ext cx="3365807" cy="10962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000" b="1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Create a positive atmosphere</a:t>
            </a:r>
          </a:p>
          <a:p>
            <a:endParaRPr lang="en-GB" sz="3000" b="1" i="0" dirty="0">
              <a:solidFill>
                <a:srgbClr val="241F2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D116D064-0DBC-1121-2D5A-9E9C39B759C9}"/>
              </a:ext>
            </a:extLst>
          </p:cNvPr>
          <p:cNvSpPr txBox="1">
            <a:spLocks/>
          </p:cNvSpPr>
          <p:nvPr/>
        </p:nvSpPr>
        <p:spPr>
          <a:xfrm>
            <a:off x="8653822" y="4224215"/>
            <a:ext cx="3497138" cy="16125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GB" sz="1700" dirty="0">
                <a:solidFill>
                  <a:srgbClr val="241F20"/>
                </a:solidFill>
              </a:rPr>
              <a:t>Do not make assumptions based on external characteristics, skin colour, ethnicity, religion, gender, age or speech. Do not make assumptions about gender, background or functional ability. </a:t>
            </a:r>
          </a:p>
          <a:p>
            <a:pPr fontAlgn="base"/>
            <a:endParaRPr lang="en-GB" sz="1700" dirty="0" err="1">
              <a:solidFill>
                <a:srgbClr val="241F20"/>
              </a:solidFill>
            </a:endParaRP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66E6249A-D458-4373-2A58-D3DE01E6D780}"/>
              </a:ext>
            </a:extLst>
          </p:cNvPr>
          <p:cNvSpPr txBox="1">
            <a:spLocks/>
          </p:cNvSpPr>
          <p:nvPr/>
        </p:nvSpPr>
        <p:spPr>
          <a:xfrm>
            <a:off x="8653821" y="3235402"/>
            <a:ext cx="3150724" cy="406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000" b="1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Avoid assumptions</a:t>
            </a:r>
          </a:p>
          <a:p>
            <a:endParaRPr lang="en-GB" sz="3000" b="1" i="0" dirty="0" err="1">
              <a:solidFill>
                <a:srgbClr val="241F20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1936D50-C090-E7B9-064F-6EC1E7D1B289}"/>
              </a:ext>
            </a:extLst>
          </p:cNvPr>
          <p:cNvCxnSpPr>
            <a:cxnSpLocks/>
          </p:cNvCxnSpPr>
          <p:nvPr/>
        </p:nvCxnSpPr>
        <p:spPr>
          <a:xfrm>
            <a:off x="4024581" y="2978552"/>
            <a:ext cx="7841956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295078A-1E4B-8EE0-8785-20A9A7B91D6E}"/>
              </a:ext>
            </a:extLst>
          </p:cNvPr>
          <p:cNvCxnSpPr>
            <a:cxnSpLocks/>
          </p:cNvCxnSpPr>
          <p:nvPr/>
        </p:nvCxnSpPr>
        <p:spPr>
          <a:xfrm>
            <a:off x="7902191" y="548327"/>
            <a:ext cx="0" cy="5094162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311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A60D3F1-7506-C993-10B1-4018D13A8C1F}"/>
              </a:ext>
            </a:extLst>
          </p:cNvPr>
          <p:cNvSpPr/>
          <p:nvPr/>
        </p:nvSpPr>
        <p:spPr>
          <a:xfrm>
            <a:off x="-106728" y="0"/>
            <a:ext cx="3845407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AB4D9FC-BA33-F6A6-FFE9-B6B425AB7B5C}"/>
              </a:ext>
            </a:extLst>
          </p:cNvPr>
          <p:cNvCxnSpPr>
            <a:cxnSpLocks/>
          </p:cNvCxnSpPr>
          <p:nvPr/>
        </p:nvCxnSpPr>
        <p:spPr>
          <a:xfrm>
            <a:off x="15326539" y="-3373739"/>
            <a:ext cx="0" cy="4122955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761F75C4-A455-C273-F967-F27DFCD10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7455" y="2503535"/>
            <a:ext cx="2871329" cy="1123995"/>
          </a:xfrm>
        </p:spPr>
        <p:txBody>
          <a:bodyPr/>
          <a:lstStyle/>
          <a:p>
            <a:r>
              <a:rPr lang="en-US" sz="2800" dirty="0">
                <a:solidFill>
                  <a:srgbClr val="004B79"/>
                </a:solidFill>
              </a:rPr>
              <a:t>Principles for safer spaces</a:t>
            </a:r>
            <a:endParaRPr lang="fi-FI" sz="2400" dirty="0">
              <a:solidFill>
                <a:srgbClr val="004B79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45BEADE-6DD1-3F1F-7EEE-1B37D0DB4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875" y="1070475"/>
            <a:ext cx="1732703" cy="130744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E7376F9-DCAC-B83C-A6CF-F02FF453FC90}"/>
              </a:ext>
            </a:extLst>
          </p:cNvPr>
          <p:cNvSpPr txBox="1"/>
          <p:nvPr/>
        </p:nvSpPr>
        <p:spPr>
          <a:xfrm>
            <a:off x="387454" y="3890377"/>
            <a:ext cx="307583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004B79"/>
                </a:solidFill>
              </a:rPr>
              <a:t>We are responsible together for ensuring that everyone feels good and safe in all Red Cross activities. We follow these principles for safer spaces.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24BBE260-9413-A765-FFCD-9C8029A08A9E}"/>
              </a:ext>
            </a:extLst>
          </p:cNvPr>
          <p:cNvSpPr txBox="1">
            <a:spLocks/>
          </p:cNvSpPr>
          <p:nvPr/>
        </p:nvSpPr>
        <p:spPr>
          <a:xfrm>
            <a:off x="4535599" y="1150202"/>
            <a:ext cx="3033185" cy="1863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GB" sz="1700" dirty="0">
                <a:solidFill>
                  <a:srgbClr val="241F20"/>
                </a:solidFill>
              </a:rPr>
              <a:t>Respect the personal space, privacy and personal autonomy of others. Make sure that everyone is heard and give everyone the opportunity to participate. </a:t>
            </a:r>
          </a:p>
          <a:p>
            <a:pPr fontAlgn="base"/>
            <a:endParaRPr lang="en-GB" sz="1700" dirty="0" err="1">
              <a:solidFill>
                <a:srgbClr val="241F20"/>
              </a:solidFill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6C34593-44FC-DE00-B48A-7BC376C22F54}"/>
              </a:ext>
            </a:extLst>
          </p:cNvPr>
          <p:cNvSpPr txBox="1">
            <a:spLocks/>
          </p:cNvSpPr>
          <p:nvPr/>
        </p:nvSpPr>
        <p:spPr>
          <a:xfrm>
            <a:off x="4535599" y="548327"/>
            <a:ext cx="2524714" cy="336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Give space</a:t>
            </a:r>
          </a:p>
          <a:p>
            <a:endParaRPr lang="en-GB" sz="2800" b="1" i="0" dirty="0">
              <a:solidFill>
                <a:srgbClr val="241F2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B5ED433-05B8-0579-7F77-872F819B1DC5}"/>
              </a:ext>
            </a:extLst>
          </p:cNvPr>
          <p:cNvSpPr txBox="1">
            <a:spLocks/>
          </p:cNvSpPr>
          <p:nvPr/>
        </p:nvSpPr>
        <p:spPr>
          <a:xfrm>
            <a:off x="8653822" y="1150202"/>
            <a:ext cx="2745072" cy="19878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GB" sz="1800" dirty="0">
                <a:solidFill>
                  <a:srgbClr val="241F20"/>
                </a:solidFill>
              </a:rPr>
              <a:t>Do not stand idly by if you witness harassment or other inappropriate treatment. </a:t>
            </a:r>
          </a:p>
          <a:p>
            <a:pPr fontAlgn="base"/>
            <a:endParaRPr lang="en-GB" sz="1800" dirty="0">
              <a:solidFill>
                <a:srgbClr val="241F20"/>
              </a:solidFill>
            </a:endParaRPr>
          </a:p>
          <a:p>
            <a:pPr fontAlgn="base"/>
            <a:endParaRPr lang="en-GB" sz="1800" dirty="0">
              <a:solidFill>
                <a:srgbClr val="241F20"/>
              </a:solidFill>
            </a:endParaRPr>
          </a:p>
          <a:p>
            <a:pPr fontAlgn="base"/>
            <a:endParaRPr lang="en-GB" sz="1800" dirty="0">
              <a:solidFill>
                <a:srgbClr val="241F20"/>
              </a:solidFill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32FCF49-8750-6695-9A75-A310979724DF}"/>
              </a:ext>
            </a:extLst>
          </p:cNvPr>
          <p:cNvSpPr txBox="1">
            <a:spLocks/>
          </p:cNvSpPr>
          <p:nvPr/>
        </p:nvSpPr>
        <p:spPr>
          <a:xfrm>
            <a:off x="8653821" y="548327"/>
            <a:ext cx="2524714" cy="336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Intervene</a:t>
            </a:r>
          </a:p>
          <a:p>
            <a:endParaRPr lang="en-GB" sz="2800" b="1" i="0" dirty="0" err="1">
              <a:solidFill>
                <a:srgbClr val="241F2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BD16B72-4959-6D47-0B35-280D848FAD8B}"/>
              </a:ext>
            </a:extLst>
          </p:cNvPr>
          <p:cNvSpPr txBox="1">
            <a:spLocks/>
          </p:cNvSpPr>
          <p:nvPr/>
        </p:nvSpPr>
        <p:spPr>
          <a:xfrm>
            <a:off x="4535600" y="4150647"/>
            <a:ext cx="2945044" cy="18193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GB" sz="1800" b="0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Have fun! Ask questions and search for information if you find anything confusing. </a:t>
            </a:r>
          </a:p>
          <a:p>
            <a:pPr fontAlgn="base"/>
            <a:endParaRPr lang="en-GB" sz="1800" b="0" i="0" dirty="0" err="1">
              <a:solidFill>
                <a:srgbClr val="241F2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2FA6B600-5465-A047-B011-8799BB7A54A3}"/>
              </a:ext>
            </a:extLst>
          </p:cNvPr>
          <p:cNvSpPr txBox="1">
            <a:spLocks/>
          </p:cNvSpPr>
          <p:nvPr/>
        </p:nvSpPr>
        <p:spPr>
          <a:xfrm>
            <a:off x="4535599" y="3539007"/>
            <a:ext cx="3365807" cy="10962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Enjoy</a:t>
            </a:r>
            <a:br>
              <a:rPr lang="en-GB" sz="2800" b="1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</a:br>
            <a:endParaRPr lang="en-GB" sz="2800" b="1" i="0" dirty="0">
              <a:solidFill>
                <a:srgbClr val="241F20"/>
              </a:solidFill>
              <a:effectLst/>
              <a:latin typeface="Arial" panose="020B0604020202020204" pitchFamily="34" charset="0"/>
            </a:endParaRPr>
          </a:p>
          <a:p>
            <a:endParaRPr lang="en-GB" sz="2800" b="1" i="0" dirty="0">
              <a:solidFill>
                <a:srgbClr val="241F20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6BEB0C-9813-BF68-9C45-7E240ECDDB70}"/>
              </a:ext>
            </a:extLst>
          </p:cNvPr>
          <p:cNvCxnSpPr>
            <a:cxnSpLocks/>
          </p:cNvCxnSpPr>
          <p:nvPr/>
        </p:nvCxnSpPr>
        <p:spPr>
          <a:xfrm>
            <a:off x="4024581" y="3138083"/>
            <a:ext cx="7841956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C59DA32-1007-FFCD-813B-9D8362687358}"/>
              </a:ext>
            </a:extLst>
          </p:cNvPr>
          <p:cNvCxnSpPr>
            <a:cxnSpLocks/>
          </p:cNvCxnSpPr>
          <p:nvPr/>
        </p:nvCxnSpPr>
        <p:spPr>
          <a:xfrm>
            <a:off x="7902191" y="548327"/>
            <a:ext cx="0" cy="5421665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41346"/>
      </p:ext>
    </p:extLst>
  </p:cSld>
  <p:clrMapOvr>
    <a:masterClrMapping/>
  </p:clrMapOvr>
</p:sld>
</file>

<file path=ppt/theme/theme1.xml><?xml version="1.0" encoding="utf-8"?>
<a:theme xmlns:a="http://schemas.openxmlformats.org/drawingml/2006/main" name="SPR">
  <a:themeElements>
    <a:clrScheme name="Punainen Risti 2023 1">
      <a:dk1>
        <a:srgbClr val="000000"/>
      </a:dk1>
      <a:lt1>
        <a:srgbClr val="FFFFFF"/>
      </a:lt1>
      <a:dk2>
        <a:srgbClr val="C3DFF6"/>
      </a:dk2>
      <a:lt2>
        <a:srgbClr val="6D6E70"/>
      </a:lt2>
      <a:accent1>
        <a:srgbClr val="CC0000"/>
      </a:accent1>
      <a:accent2>
        <a:srgbClr val="E6E7E8"/>
      </a:accent2>
      <a:accent3>
        <a:srgbClr val="9F9FA3"/>
      </a:accent3>
      <a:accent4>
        <a:srgbClr val="6D6E70"/>
      </a:accent4>
      <a:accent5>
        <a:srgbClr val="E2D7AC"/>
      </a:accent5>
      <a:accent6>
        <a:srgbClr val="E8E2D8"/>
      </a:accent6>
      <a:hlink>
        <a:srgbClr val="3850A2"/>
      </a:hlink>
      <a:folHlink>
        <a:srgbClr val="7F181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R PowerPoint pohja FI, päivitetty 9 2023" id="{8114EBF6-03CE-994B-B789-D222ED7C9CC2}" vid="{23E5A2AB-AEBC-6343-B4FA-9DAD832CEE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39EE3AB03DEF48BF36911C85958661" ma:contentTypeVersion="18" ma:contentTypeDescription="Create a new document." ma:contentTypeScope="" ma:versionID="439ee19bb6ab784f40a954667bffafa0">
  <xsd:schema xmlns:xsd="http://www.w3.org/2001/XMLSchema" xmlns:xs="http://www.w3.org/2001/XMLSchema" xmlns:p="http://schemas.microsoft.com/office/2006/metadata/properties" xmlns:ns1="http://schemas.microsoft.com/sharepoint/v3" xmlns:ns2="8d157744-6e4c-4427-bbe4-883b1cb26336" xmlns:ns3="5b401864-204a-4a0f-ad07-221d04756dae" targetNamespace="http://schemas.microsoft.com/office/2006/metadata/properties" ma:root="true" ma:fieldsID="1ee8ed985f5837461925c63597aa62e3" ns1:_="" ns2:_="" ns3:_="">
    <xsd:import namespace="http://schemas.microsoft.com/sharepoint/v3"/>
    <xsd:import namespace="8d157744-6e4c-4427-bbe4-883b1cb26336"/>
    <xsd:import namespace="5b401864-204a-4a0f-ad07-221d04756d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157744-6e4c-4427-bbe4-883b1cb263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96f175c9-e67d-4b16-ad58-edcda44168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401864-204a-4a0f-ad07-221d04756da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16c4336b-3718-4ede-8bea-82aaef7e6f96}" ma:internalName="TaxCatchAll" ma:showField="CatchAllData" ma:web="5b401864-204a-4a0f-ad07-221d04756d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8d157744-6e4c-4427-bbe4-883b1cb26336">
      <Terms xmlns="http://schemas.microsoft.com/office/infopath/2007/PartnerControls"/>
    </lcf76f155ced4ddcb4097134ff3c332f>
    <_ip_UnifiedCompliancePolicyProperties xmlns="http://schemas.microsoft.com/sharepoint/v3" xsi:nil="true"/>
    <TaxCatchAll xmlns="5b401864-204a-4a0f-ad07-221d04756dae" xsi:nil="true"/>
  </documentManagement>
</p:properties>
</file>

<file path=customXml/itemProps1.xml><?xml version="1.0" encoding="utf-8"?>
<ds:datastoreItem xmlns:ds="http://schemas.openxmlformats.org/officeDocument/2006/customXml" ds:itemID="{DFF97E24-878F-418C-ABA9-56DA38E351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E5AF17-AE68-4269-B5BC-A5381FD2B5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d157744-6e4c-4427-bbe4-883b1cb26336"/>
    <ds:schemaRef ds:uri="5b401864-204a-4a0f-ad07-221d04756d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4062D14-046A-4EC9-AD75-51159F71FE2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8d157744-6e4c-4427-bbe4-883b1cb26336"/>
    <ds:schemaRef ds:uri="5b401864-204a-4a0f-ad07-221d04756da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SPR</Template>
  <TotalTime>7403</TotalTime>
  <Words>436</Words>
  <Application>Microsoft Office PowerPoint</Application>
  <PresentationFormat>Laajakuva</PresentationFormat>
  <Paragraphs>40</Paragraphs>
  <Slides>3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4" baseType="lpstr">
      <vt:lpstr>SPR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Salminen Tuuli</dc:creator>
  <cp:lastModifiedBy>Runne Nea</cp:lastModifiedBy>
  <cp:revision>18</cp:revision>
  <dcterms:created xsi:type="dcterms:W3CDTF">2023-10-09T08:07:18Z</dcterms:created>
  <dcterms:modified xsi:type="dcterms:W3CDTF">2025-09-29T08:15:15Z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0x0101002039EE3AB03DEF48BF36911C85958661</vt:lpwstr>
  </property>
</Properties>
</file>