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60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234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5"/>
          <p:cNvSpPr>
            <a:spLocks noChangeArrowheads="1"/>
          </p:cNvSpPr>
          <p:nvPr/>
        </p:nvSpPr>
        <p:spPr bwMode="auto">
          <a:xfrm>
            <a:off x="153396" y="1405292"/>
            <a:ext cx="8831779" cy="4631994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lIns="80147" tIns="40074" rIns="80147" bIns="40074" anchor="ctr"/>
          <a:lstStyle/>
          <a:p>
            <a:pPr>
              <a:defRPr/>
            </a:pPr>
            <a:endParaRPr lang="en-US"/>
          </a:p>
        </p:txBody>
      </p:sp>
      <p:sp>
        <p:nvSpPr>
          <p:cNvPr id="5" name="Rectangle 30"/>
          <p:cNvSpPr>
            <a:spLocks noChangeArrowheads="1"/>
          </p:cNvSpPr>
          <p:nvPr/>
        </p:nvSpPr>
        <p:spPr bwMode="auto">
          <a:xfrm>
            <a:off x="153396" y="6201429"/>
            <a:ext cx="8831779" cy="483789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lIns="80147" tIns="40074" rIns="80147" bIns="40074" anchor="ctr"/>
          <a:lstStyle/>
          <a:p>
            <a:pPr>
              <a:defRPr/>
            </a:pPr>
            <a:endParaRPr lang="en-US"/>
          </a:p>
        </p:txBody>
      </p:sp>
      <p:sp>
        <p:nvSpPr>
          <p:cNvPr id="8" name="Text Box 32"/>
          <p:cNvSpPr txBox="1">
            <a:spLocks noChangeArrowheads="1"/>
          </p:cNvSpPr>
          <p:nvPr/>
        </p:nvSpPr>
        <p:spPr bwMode="auto">
          <a:xfrm>
            <a:off x="570143" y="6287820"/>
            <a:ext cx="3831887" cy="3075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1220" tIns="45609" rIns="91220" bIns="45609">
            <a:spAutoFit/>
          </a:bodyPr>
          <a:lstStyle/>
          <a:p>
            <a:pPr defTabSz="912787">
              <a:defRPr/>
            </a:pPr>
            <a:r>
              <a:rPr lang="fi-FI" sz="1400" dirty="0" smtClean="0">
                <a:solidFill>
                  <a:schemeClr val="bg1"/>
                </a:solidFill>
                <a:latin typeface="Verdana" pitchFamily="34" charset="0"/>
              </a:rPr>
              <a:t>Kasvatamme uutta auttajien sukupolvea</a:t>
            </a:r>
            <a:endParaRPr lang="fi-FI" sz="1400" dirty="0">
              <a:solidFill>
                <a:schemeClr val="bg1"/>
              </a:solidFill>
              <a:latin typeface="Verdana" pitchFamily="34" charset="0"/>
            </a:endParaRPr>
          </a:p>
        </p:txBody>
      </p:sp>
      <p:pic>
        <p:nvPicPr>
          <p:cNvPr id="9" name="Picture 39" descr="PR_pu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77012" y="483790"/>
            <a:ext cx="1495945" cy="4881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Text Box 33"/>
          <p:cNvSpPr txBox="1">
            <a:spLocks noChangeArrowheads="1"/>
          </p:cNvSpPr>
          <p:nvPr/>
        </p:nvSpPr>
        <p:spPr bwMode="auto">
          <a:xfrm>
            <a:off x="5560247" y="6341094"/>
            <a:ext cx="2922660" cy="2390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84027" tIns="42013" rIns="84027" bIns="42013">
            <a:spAutoFit/>
          </a:bodyPr>
          <a:lstStyle/>
          <a:p>
            <a:pPr algn="r" defTabSz="840432">
              <a:defRPr/>
            </a:pPr>
            <a:r>
              <a:rPr lang="fi-FI" sz="1000" b="0" dirty="0" smtClean="0">
                <a:solidFill>
                  <a:schemeClr val="bg1"/>
                </a:solidFill>
                <a:latin typeface="Verdana" pitchFamily="34" charset="0"/>
              </a:rPr>
              <a:t>Suomen</a:t>
            </a:r>
            <a:r>
              <a:rPr lang="fi-FI" sz="1000" b="0" baseline="0" dirty="0" smtClean="0">
                <a:solidFill>
                  <a:schemeClr val="bg1"/>
                </a:solidFill>
                <a:latin typeface="Verdana" pitchFamily="34" charset="0"/>
              </a:rPr>
              <a:t> Punainen Risti</a:t>
            </a:r>
            <a:endParaRPr lang="fi-FI" sz="1000" b="0" dirty="0">
              <a:solidFill>
                <a:schemeClr val="bg1"/>
              </a:solidFill>
              <a:latin typeface="Verdana" pitchFamily="34" charset="0"/>
            </a:endParaRPr>
          </a:p>
        </p:txBody>
      </p:sp>
      <p:sp>
        <p:nvSpPr>
          <p:cNvPr id="6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23535" y="3919268"/>
            <a:ext cx="7772943" cy="1750856"/>
          </a:xfrm>
        </p:spPr>
        <p:txBody>
          <a:bodyPr/>
          <a:lstStyle>
            <a:lvl1pPr marL="0" indent="0">
              <a:buFont typeface="Times" charset="0"/>
              <a:buNone/>
              <a:defRPr sz="26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subtitle style</a:t>
            </a:r>
            <a:endParaRPr lang="fi-FI"/>
          </a:p>
        </p:txBody>
      </p:sp>
      <p:sp>
        <p:nvSpPr>
          <p:cNvPr id="7" name="Rectangle 29"/>
          <p:cNvSpPr>
            <a:spLocks noGrp="1" noChangeArrowheads="1"/>
          </p:cNvSpPr>
          <p:nvPr>
            <p:ph type="ctrTitle" sz="quarter"/>
          </p:nvPr>
        </p:nvSpPr>
        <p:spPr>
          <a:xfrm>
            <a:off x="416748" y="2285041"/>
            <a:ext cx="7772943" cy="1470085"/>
          </a:xfrm>
        </p:spPr>
        <p:txBody>
          <a:bodyPr lIns="80147" tIns="40074" rIns="80147" bIns="40074"/>
          <a:lstStyle>
            <a:lvl1pPr>
              <a:lnSpc>
                <a:spcPts val="4383"/>
              </a:lnSpc>
              <a:defRPr sz="3500" b="1">
                <a:solidFill>
                  <a:schemeClr val="accent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472137922"/>
      </p:ext>
    </p:extLst>
  </p:cSld>
  <p:clrMapOvr>
    <a:masterClrMapping/>
  </p:clrMapOvr>
  <p:transition>
    <p:cover dir="r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1973163"/>
      </p:ext>
    </p:extLst>
  </p:cSld>
  <p:clrMapOvr>
    <a:masterClrMapping/>
  </p:clrMapOvr>
  <p:transition>
    <p:cover dir="r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44876" y="208778"/>
            <a:ext cx="2068803" cy="582850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35753" y="208778"/>
            <a:ext cx="6078805" cy="582850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0164703"/>
      </p:ext>
    </p:extLst>
  </p:cSld>
  <p:clrMapOvr>
    <a:masterClrMapping/>
  </p:clrMapOvr>
  <p:transition>
    <p:cover dir="r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9845598"/>
      </p:ext>
    </p:extLst>
  </p:cSld>
  <p:clrMapOvr>
    <a:masterClrMapping/>
  </p:clrMapOvr>
  <p:transition>
    <p:cover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87230644"/>
      </p:ext>
    </p:extLst>
  </p:cSld>
  <p:clrMapOvr>
    <a:masterClrMapping/>
  </p:clrMapOvr>
  <p:transition>
    <p:cover dir="r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35752" y="1729259"/>
            <a:ext cx="4073804" cy="4308027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39874" y="1729259"/>
            <a:ext cx="4073804" cy="4308027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3937879"/>
      </p:ext>
    </p:extLst>
  </p:cSld>
  <p:clrMapOvr>
    <a:masterClrMapping/>
  </p:clrMapOvr>
  <p:transition>
    <p:cover dir="r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472" y="275012"/>
            <a:ext cx="8229057" cy="114324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472" y="1534879"/>
            <a:ext cx="4039867" cy="639293"/>
          </a:xfrm>
        </p:spPr>
        <p:txBody>
          <a:bodyPr anchor="b"/>
          <a:lstStyle>
            <a:lvl1pPr marL="0" indent="0">
              <a:buNone/>
              <a:defRPr sz="2100" b="1"/>
            </a:lvl1pPr>
            <a:lvl2pPr marL="400736" indent="0">
              <a:buNone/>
              <a:defRPr sz="1800" b="1"/>
            </a:lvl2pPr>
            <a:lvl3pPr marL="801472" indent="0">
              <a:buNone/>
              <a:defRPr sz="1600" b="1"/>
            </a:lvl3pPr>
            <a:lvl4pPr marL="1202207" indent="0">
              <a:buNone/>
              <a:defRPr sz="1400" b="1"/>
            </a:lvl4pPr>
            <a:lvl5pPr marL="1602943" indent="0">
              <a:buNone/>
              <a:defRPr sz="1400" b="1"/>
            </a:lvl5pPr>
            <a:lvl6pPr marL="2003679" indent="0">
              <a:buNone/>
              <a:defRPr sz="1400" b="1"/>
            </a:lvl6pPr>
            <a:lvl7pPr marL="2404415" indent="0">
              <a:buNone/>
              <a:defRPr sz="1400" b="1"/>
            </a:lvl7pPr>
            <a:lvl8pPr marL="2805151" indent="0">
              <a:buNone/>
              <a:defRPr sz="1400" b="1"/>
            </a:lvl8pPr>
            <a:lvl9pPr marL="3205886" indent="0">
              <a:buNone/>
              <a:defRPr sz="14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472" y="2174172"/>
            <a:ext cx="4039867" cy="3952385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304" y="1534879"/>
            <a:ext cx="4041225" cy="639293"/>
          </a:xfrm>
        </p:spPr>
        <p:txBody>
          <a:bodyPr anchor="b"/>
          <a:lstStyle>
            <a:lvl1pPr marL="0" indent="0">
              <a:buNone/>
              <a:defRPr sz="2100" b="1"/>
            </a:lvl1pPr>
            <a:lvl2pPr marL="400736" indent="0">
              <a:buNone/>
              <a:defRPr sz="1800" b="1"/>
            </a:lvl2pPr>
            <a:lvl3pPr marL="801472" indent="0">
              <a:buNone/>
              <a:defRPr sz="1600" b="1"/>
            </a:lvl3pPr>
            <a:lvl4pPr marL="1202207" indent="0">
              <a:buNone/>
              <a:defRPr sz="1400" b="1"/>
            </a:lvl4pPr>
            <a:lvl5pPr marL="1602943" indent="0">
              <a:buNone/>
              <a:defRPr sz="1400" b="1"/>
            </a:lvl5pPr>
            <a:lvl6pPr marL="2003679" indent="0">
              <a:buNone/>
              <a:defRPr sz="1400" b="1"/>
            </a:lvl6pPr>
            <a:lvl7pPr marL="2404415" indent="0">
              <a:buNone/>
              <a:defRPr sz="1400" b="1"/>
            </a:lvl7pPr>
            <a:lvl8pPr marL="2805151" indent="0">
              <a:buNone/>
              <a:defRPr sz="1400" b="1"/>
            </a:lvl8pPr>
            <a:lvl9pPr marL="3205886" indent="0">
              <a:buNone/>
              <a:defRPr sz="14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304" y="2174172"/>
            <a:ext cx="4041225" cy="3952385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8625035"/>
      </p:ext>
    </p:extLst>
  </p:cSld>
  <p:clrMapOvr>
    <a:masterClrMapping/>
  </p:clrMapOvr>
  <p:transition>
    <p:cover dir="r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2317056"/>
      </p:ext>
    </p:extLst>
  </p:cSld>
  <p:clrMapOvr>
    <a:masterClrMapping/>
  </p:clrMapOvr>
  <p:transition>
    <p:cover dir="r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99250155"/>
      </p:ext>
    </p:extLst>
  </p:cSld>
  <p:clrMapOvr>
    <a:masterClrMapping/>
  </p:clrMapOvr>
  <p:transition>
    <p:cover dir="r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472" y="273572"/>
            <a:ext cx="3008181" cy="1161958"/>
          </a:xfrm>
        </p:spPr>
        <p:txBody>
          <a:bodyPr anchor="b"/>
          <a:lstStyle>
            <a:lvl1pPr algn="l">
              <a:defRPr sz="18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608" y="273571"/>
            <a:ext cx="5110921" cy="5852986"/>
          </a:xfrm>
        </p:spPr>
        <p:txBody>
          <a:bodyPr/>
          <a:lstStyle>
            <a:lvl1pPr>
              <a:defRPr sz="2800"/>
            </a:lvl1pPr>
            <a:lvl2pPr>
              <a:defRPr sz="2500"/>
            </a:lvl2pPr>
            <a:lvl3pPr>
              <a:defRPr sz="21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472" y="1435530"/>
            <a:ext cx="3008181" cy="4691027"/>
          </a:xfrm>
        </p:spPr>
        <p:txBody>
          <a:bodyPr/>
          <a:lstStyle>
            <a:lvl1pPr marL="0" indent="0">
              <a:buNone/>
              <a:defRPr sz="1200"/>
            </a:lvl1pPr>
            <a:lvl2pPr marL="400736" indent="0">
              <a:buNone/>
              <a:defRPr sz="1100"/>
            </a:lvl2pPr>
            <a:lvl3pPr marL="801472" indent="0">
              <a:buNone/>
              <a:defRPr sz="900"/>
            </a:lvl3pPr>
            <a:lvl4pPr marL="1202207" indent="0">
              <a:buNone/>
              <a:defRPr sz="800"/>
            </a:lvl4pPr>
            <a:lvl5pPr marL="1602943" indent="0">
              <a:buNone/>
              <a:defRPr sz="800"/>
            </a:lvl5pPr>
            <a:lvl6pPr marL="2003679" indent="0">
              <a:buNone/>
              <a:defRPr sz="800"/>
            </a:lvl6pPr>
            <a:lvl7pPr marL="2404415" indent="0">
              <a:buNone/>
              <a:defRPr sz="800"/>
            </a:lvl7pPr>
            <a:lvl8pPr marL="2805151" indent="0">
              <a:buNone/>
              <a:defRPr sz="800"/>
            </a:lvl8pPr>
            <a:lvl9pPr marL="3205886" indent="0">
              <a:buNone/>
              <a:defRPr sz="8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251948398"/>
      </p:ext>
    </p:extLst>
  </p:cSld>
  <p:clrMapOvr>
    <a:masterClrMapping/>
  </p:clrMapOvr>
  <p:transition>
    <p:cover dir="r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1877" y="4800456"/>
            <a:ext cx="5486943" cy="567300"/>
          </a:xfrm>
        </p:spPr>
        <p:txBody>
          <a:bodyPr anchor="b"/>
          <a:lstStyle>
            <a:lvl1pPr algn="l">
              <a:defRPr sz="18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1877" y="613376"/>
            <a:ext cx="5486943" cy="4113648"/>
          </a:xfrm>
        </p:spPr>
        <p:txBody>
          <a:bodyPr/>
          <a:lstStyle>
            <a:lvl1pPr marL="0" indent="0">
              <a:buNone/>
              <a:defRPr sz="2800"/>
            </a:lvl1pPr>
            <a:lvl2pPr marL="400736" indent="0">
              <a:buNone/>
              <a:defRPr sz="2500"/>
            </a:lvl2pPr>
            <a:lvl3pPr marL="801472" indent="0">
              <a:buNone/>
              <a:defRPr sz="2100"/>
            </a:lvl3pPr>
            <a:lvl4pPr marL="1202207" indent="0">
              <a:buNone/>
              <a:defRPr sz="1800"/>
            </a:lvl4pPr>
            <a:lvl5pPr marL="1602943" indent="0">
              <a:buNone/>
              <a:defRPr sz="1800"/>
            </a:lvl5pPr>
            <a:lvl6pPr marL="2003679" indent="0">
              <a:buNone/>
              <a:defRPr sz="1800"/>
            </a:lvl6pPr>
            <a:lvl7pPr marL="2404415" indent="0">
              <a:buNone/>
              <a:defRPr sz="1800"/>
            </a:lvl7pPr>
            <a:lvl8pPr marL="2805151" indent="0">
              <a:buNone/>
              <a:defRPr sz="1800"/>
            </a:lvl8pPr>
            <a:lvl9pPr marL="3205886" indent="0">
              <a:buNone/>
              <a:defRPr sz="18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1877" y="5367757"/>
            <a:ext cx="5486943" cy="804876"/>
          </a:xfrm>
        </p:spPr>
        <p:txBody>
          <a:bodyPr/>
          <a:lstStyle>
            <a:lvl1pPr marL="0" indent="0">
              <a:buNone/>
              <a:defRPr sz="1200"/>
            </a:lvl1pPr>
            <a:lvl2pPr marL="400736" indent="0">
              <a:buNone/>
              <a:defRPr sz="1100"/>
            </a:lvl2pPr>
            <a:lvl3pPr marL="801472" indent="0">
              <a:buNone/>
              <a:defRPr sz="900"/>
            </a:lvl3pPr>
            <a:lvl4pPr marL="1202207" indent="0">
              <a:buNone/>
              <a:defRPr sz="800"/>
            </a:lvl4pPr>
            <a:lvl5pPr marL="1602943" indent="0">
              <a:buNone/>
              <a:defRPr sz="800"/>
            </a:lvl5pPr>
            <a:lvl6pPr marL="2003679" indent="0">
              <a:buNone/>
              <a:defRPr sz="800"/>
            </a:lvl6pPr>
            <a:lvl7pPr marL="2404415" indent="0">
              <a:buNone/>
              <a:defRPr sz="800"/>
            </a:lvl7pPr>
            <a:lvl8pPr marL="2805151" indent="0">
              <a:buNone/>
              <a:defRPr sz="800"/>
            </a:lvl8pPr>
            <a:lvl9pPr marL="3205886" indent="0">
              <a:buNone/>
              <a:defRPr sz="8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544545518"/>
      </p:ext>
    </p:extLst>
  </p:cSld>
  <p:clrMapOvr>
    <a:masterClrMapping/>
  </p:clrMapOvr>
  <p:transition>
    <p:cover dir="r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1" name="Rectangle 7"/>
          <p:cNvSpPr>
            <a:spLocks noChangeArrowheads="1"/>
          </p:cNvSpPr>
          <p:nvPr/>
        </p:nvSpPr>
        <p:spPr bwMode="auto">
          <a:xfrm>
            <a:off x="153396" y="6201429"/>
            <a:ext cx="8831779" cy="483789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lIns="80147" tIns="40074" rIns="80147" bIns="40074" anchor="ctr"/>
          <a:lstStyle/>
          <a:p>
            <a:pPr>
              <a:defRPr/>
            </a:pPr>
            <a:endParaRPr lang="en-US"/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72404" y="208779"/>
            <a:ext cx="6589219" cy="12440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  <a:endParaRPr lang="fi-FI" altLang="en-US" smtClean="0"/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35753" y="1720620"/>
            <a:ext cx="8277926" cy="43080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220" tIns="45609" rIns="91220" bIns="4560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  <a:endParaRPr lang="fi-FI" altLang="en-US" smtClean="0"/>
          </a:p>
        </p:txBody>
      </p:sp>
      <p:sp>
        <p:nvSpPr>
          <p:cNvPr id="1033" name="Text Box 9"/>
          <p:cNvSpPr txBox="1">
            <a:spLocks noChangeArrowheads="1"/>
          </p:cNvSpPr>
          <p:nvPr/>
        </p:nvSpPr>
        <p:spPr bwMode="auto">
          <a:xfrm>
            <a:off x="570143" y="6287820"/>
            <a:ext cx="3831887" cy="3075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1220" tIns="45609" rIns="91220" bIns="45609">
            <a:spAutoFit/>
          </a:bodyPr>
          <a:lstStyle/>
          <a:p>
            <a:pPr defTabSz="912787">
              <a:defRPr/>
            </a:pPr>
            <a:r>
              <a:rPr lang="fi-FI" sz="1400" dirty="0" smtClean="0">
                <a:solidFill>
                  <a:schemeClr val="bg1"/>
                </a:solidFill>
                <a:latin typeface="Verdana" pitchFamily="34" charset="0"/>
              </a:rPr>
              <a:t>Kasvatamme uutta auttajien sukupolvea</a:t>
            </a:r>
            <a:endParaRPr lang="fi-FI" sz="1400" dirty="0">
              <a:solidFill>
                <a:schemeClr val="bg1"/>
              </a:solidFill>
              <a:latin typeface="Verdana" pitchFamily="34" charset="0"/>
            </a:endParaRPr>
          </a:p>
        </p:txBody>
      </p:sp>
      <p:pic>
        <p:nvPicPr>
          <p:cNvPr id="1030" name="Picture 11" descr="PR_pun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77012" y="483790"/>
            <a:ext cx="1495945" cy="4881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ext Box 33"/>
          <p:cNvSpPr txBox="1">
            <a:spLocks noChangeArrowheads="1"/>
          </p:cNvSpPr>
          <p:nvPr/>
        </p:nvSpPr>
        <p:spPr bwMode="auto">
          <a:xfrm>
            <a:off x="5558890" y="6341094"/>
            <a:ext cx="2924017" cy="2390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84027" tIns="42013" rIns="84027" bIns="42013">
            <a:spAutoFit/>
          </a:bodyPr>
          <a:lstStyle/>
          <a:p>
            <a:pPr algn="r" defTabSz="840432">
              <a:defRPr/>
            </a:pPr>
            <a:r>
              <a:rPr lang="fi-FI" sz="1000" b="0" dirty="0" smtClean="0">
                <a:solidFill>
                  <a:schemeClr val="bg1"/>
                </a:solidFill>
                <a:latin typeface="Verdana" pitchFamily="34" charset="0"/>
              </a:rPr>
              <a:t>Suomen Punainen Risti</a:t>
            </a:r>
            <a:endParaRPr lang="fi-FI" sz="1000" b="0" dirty="0">
              <a:solidFill>
                <a:schemeClr val="bg1"/>
              </a:solidFill>
              <a:latin typeface="Verdana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ransition>
    <p:cover dir="r"/>
  </p:transition>
  <p:txStyles>
    <p:titleStyle>
      <a:lvl1pPr algn="l" defTabSz="912787" rtl="0" eaLnBrk="1" fontAlgn="base" hangingPunct="1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+mj-lt"/>
          <a:ea typeface="+mj-ea"/>
          <a:cs typeface="+mj-cs"/>
        </a:defRPr>
      </a:lvl1pPr>
      <a:lvl2pPr algn="l" defTabSz="912787" rtl="0" eaLnBrk="1" fontAlgn="base" hangingPunct="1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Verdana" pitchFamily="34" charset="0"/>
        </a:defRPr>
      </a:lvl2pPr>
      <a:lvl3pPr algn="l" defTabSz="912787" rtl="0" eaLnBrk="1" fontAlgn="base" hangingPunct="1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Verdana" pitchFamily="34" charset="0"/>
        </a:defRPr>
      </a:lvl3pPr>
      <a:lvl4pPr algn="l" defTabSz="912787" rtl="0" eaLnBrk="1" fontAlgn="base" hangingPunct="1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Verdana" pitchFamily="34" charset="0"/>
        </a:defRPr>
      </a:lvl4pPr>
      <a:lvl5pPr algn="l" defTabSz="912787" rtl="0" eaLnBrk="1" fontAlgn="base" hangingPunct="1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Verdana" pitchFamily="34" charset="0"/>
        </a:defRPr>
      </a:lvl5pPr>
      <a:lvl6pPr marL="400736" algn="l" defTabSz="912787" rtl="0" eaLnBrk="1" fontAlgn="base" hangingPunct="1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Verdana" pitchFamily="34" charset="0"/>
        </a:defRPr>
      </a:lvl6pPr>
      <a:lvl7pPr marL="801472" algn="l" defTabSz="912787" rtl="0" eaLnBrk="1" fontAlgn="base" hangingPunct="1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Verdana" pitchFamily="34" charset="0"/>
        </a:defRPr>
      </a:lvl7pPr>
      <a:lvl8pPr marL="1202207" algn="l" defTabSz="912787" rtl="0" eaLnBrk="1" fontAlgn="base" hangingPunct="1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Verdana" pitchFamily="34" charset="0"/>
        </a:defRPr>
      </a:lvl8pPr>
      <a:lvl9pPr marL="1602943" algn="l" defTabSz="912787" rtl="0" eaLnBrk="1" fontAlgn="base" hangingPunct="1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Verdana" pitchFamily="34" charset="0"/>
        </a:defRPr>
      </a:lvl9pPr>
    </p:titleStyle>
    <p:bodyStyle>
      <a:lvl1pPr marL="340904" indent="-340904" algn="l" defTabSz="912787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Font typeface="Times" charset="0"/>
        <a:buChar char="•"/>
        <a:defRPr sz="2500">
          <a:solidFill>
            <a:schemeClr val="tx1"/>
          </a:solidFill>
          <a:latin typeface="+mn-lt"/>
          <a:ea typeface="+mn-ea"/>
          <a:cs typeface="+mn-cs"/>
        </a:defRPr>
      </a:lvl1pPr>
      <a:lvl2pPr marL="743031" indent="-288029" algn="l" defTabSz="912787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Font typeface="Times" charset="0"/>
        <a:buChar char="•"/>
        <a:defRPr sz="2100">
          <a:solidFill>
            <a:schemeClr val="tx1"/>
          </a:solidFill>
          <a:latin typeface="+mn-lt"/>
        </a:defRPr>
      </a:lvl2pPr>
      <a:lvl3pPr marL="1140984" indent="-228197" algn="l" defTabSz="912787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Font typeface="Times" charset="0"/>
        <a:buChar char="•"/>
        <a:defRPr sz="1800">
          <a:solidFill>
            <a:schemeClr val="tx1"/>
          </a:solidFill>
          <a:latin typeface="+mn-lt"/>
        </a:defRPr>
      </a:lvl3pPr>
      <a:lvl4pPr marL="1595986" indent="-228197" algn="l" defTabSz="912787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Font typeface="Times" charset="0"/>
        <a:buChar char="•"/>
        <a:defRPr sz="1400">
          <a:solidFill>
            <a:schemeClr val="tx1"/>
          </a:solidFill>
          <a:latin typeface="+mn-lt"/>
        </a:defRPr>
      </a:lvl4pPr>
      <a:lvl5pPr marL="2053771" indent="-228197" algn="l" defTabSz="912787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Font typeface="Times" charset="0"/>
        <a:buChar char="•"/>
        <a:defRPr sz="1100">
          <a:solidFill>
            <a:schemeClr val="tx1"/>
          </a:solidFill>
          <a:latin typeface="+mn-lt"/>
        </a:defRPr>
      </a:lvl5pPr>
      <a:lvl6pPr marL="2454507" indent="-228197" algn="l" defTabSz="912787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Font typeface="Times" charset="0"/>
        <a:buChar char="•"/>
        <a:defRPr sz="1100">
          <a:solidFill>
            <a:schemeClr val="tx1"/>
          </a:solidFill>
          <a:latin typeface="+mn-lt"/>
        </a:defRPr>
      </a:lvl6pPr>
      <a:lvl7pPr marL="2855243" indent="-228197" algn="l" defTabSz="912787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Font typeface="Times" charset="0"/>
        <a:buChar char="•"/>
        <a:defRPr sz="1100">
          <a:solidFill>
            <a:schemeClr val="tx1"/>
          </a:solidFill>
          <a:latin typeface="+mn-lt"/>
        </a:defRPr>
      </a:lvl7pPr>
      <a:lvl8pPr marL="3255978" indent="-228197" algn="l" defTabSz="912787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Font typeface="Times" charset="0"/>
        <a:buChar char="•"/>
        <a:defRPr sz="1100">
          <a:solidFill>
            <a:schemeClr val="tx1"/>
          </a:solidFill>
          <a:latin typeface="+mn-lt"/>
        </a:defRPr>
      </a:lvl8pPr>
      <a:lvl9pPr marL="3656714" indent="-228197" algn="l" defTabSz="912787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Font typeface="Times" charset="0"/>
        <a:buChar char="•"/>
        <a:defRPr sz="11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801472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00736" algn="l" defTabSz="801472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801472" algn="l" defTabSz="801472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202207" algn="l" defTabSz="801472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602943" algn="l" defTabSz="801472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03679" algn="l" defTabSz="801472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404415" algn="l" defTabSz="801472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805151" algn="l" defTabSz="801472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205886" algn="l" defTabSz="801472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sz="quarter"/>
          </p:nvPr>
        </p:nvSpPr>
        <p:spPr/>
        <p:txBody>
          <a:bodyPr/>
          <a:lstStyle/>
          <a:p>
            <a:r>
              <a:rPr lang="fi-FI" dirty="0" smtClean="0"/>
              <a:t>Lasten turvallisuuden edistäminen SPR:ssä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8333418"/>
      </p:ext>
    </p:extLst>
  </p:cSld>
  <p:clrMapOvr>
    <a:masterClrMapping/>
  </p:clrMapOvr>
  <p:transition>
    <p:cover dir="r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sz="2400" b="1" dirty="0" smtClean="0"/>
              <a:t>Lapsille turvallinen toimintaympäristö</a:t>
            </a:r>
            <a:endParaRPr lang="en-US" sz="2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641379"/>
          </a:xfrm>
        </p:spPr>
        <p:txBody>
          <a:bodyPr>
            <a:normAutofit/>
          </a:bodyPr>
          <a:lstStyle/>
          <a:p>
            <a:r>
              <a:rPr lang="fi-FI" sz="1700" dirty="0" smtClean="0"/>
              <a:t>Laki 1.5.2014, jonka avulla järjestö voi selvittää vapaaehtoisen rikostaustan kun hän toimii alaikäisten kanssa. </a:t>
            </a:r>
          </a:p>
          <a:p>
            <a:endParaRPr lang="fi-FI" sz="1700" dirty="0" smtClean="0"/>
          </a:p>
          <a:p>
            <a:r>
              <a:rPr lang="fi-FI" sz="1700" u="sng" dirty="0" smtClean="0"/>
              <a:t>Ennaltaehkäisy: </a:t>
            </a:r>
          </a:p>
          <a:p>
            <a:pPr lvl="1"/>
            <a:r>
              <a:rPr lang="fi-FI" sz="1700" dirty="0" smtClean="0"/>
              <a:t>vapaaehtoinen ei toimi alaikäisten kanssa yksin</a:t>
            </a:r>
          </a:p>
          <a:p>
            <a:pPr lvl="1"/>
            <a:r>
              <a:rPr lang="fi-FI" sz="1700" dirty="0" smtClean="0"/>
              <a:t>sovittava kuka on toiminnasta vastaava johon lapsi ja nuori voi olla yhteydessä väärinkäytöksen tapahtuessa.</a:t>
            </a:r>
          </a:p>
          <a:p>
            <a:endParaRPr lang="fi-FI" sz="1700" dirty="0" smtClean="0"/>
          </a:p>
          <a:p>
            <a:r>
              <a:rPr lang="fi-FI" sz="1700" u="sng" dirty="0" smtClean="0"/>
              <a:t>Puuttuminen: </a:t>
            </a:r>
          </a:p>
          <a:p>
            <a:pPr lvl="1"/>
            <a:r>
              <a:rPr lang="fi-FI" sz="1700" dirty="0" smtClean="0"/>
              <a:t>Kaikkiin valituksiin ja epäilyksiin tartutaan heti</a:t>
            </a:r>
          </a:p>
          <a:p>
            <a:pPr lvl="1"/>
            <a:r>
              <a:rPr lang="fi-FI" sz="1700" dirty="0" smtClean="0"/>
              <a:t>Mikäli epäily vahvistuu katkaistaan yhteys lapsen ja vapaaehtoisen välillä</a:t>
            </a:r>
          </a:p>
          <a:p>
            <a:pPr lvl="1"/>
            <a:r>
              <a:rPr lang="fi-FI" sz="1700" dirty="0" smtClean="0"/>
              <a:t>Rikoksen ilmetessä ilmoitus poliisille </a:t>
            </a:r>
          </a:p>
          <a:p>
            <a:pPr lvl="1"/>
            <a:r>
              <a:rPr lang="fi-FI" sz="1700" dirty="0" smtClean="0"/>
              <a:t>AINA ilmoitus myös lapsen ja nuoren vanhemmille</a:t>
            </a:r>
            <a:endParaRPr lang="en-US" sz="1700" dirty="0" smtClean="0"/>
          </a:p>
          <a:p>
            <a:endParaRPr lang="fi-FI" sz="2400" dirty="0" smtClean="0"/>
          </a:p>
        </p:txBody>
      </p:sp>
    </p:spTree>
    <p:extLst>
      <p:ext uri="{BB962C8B-B14F-4D97-AF65-F5344CB8AC3E}">
        <p14:creationId xmlns:p14="http://schemas.microsoft.com/office/powerpoint/2010/main" val="2390117013"/>
      </p:ext>
    </p:extLst>
  </p:cSld>
  <p:clrMapOvr>
    <a:masterClrMapping/>
  </p:clrMapOvr>
  <p:transition>
    <p:cover dir="r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Käytännössä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5753" y="1196752"/>
            <a:ext cx="8277926" cy="4968552"/>
          </a:xfrm>
        </p:spPr>
        <p:txBody>
          <a:bodyPr/>
          <a:lstStyle/>
          <a:p>
            <a:r>
              <a:rPr lang="fi-FI" sz="1600" dirty="0"/>
              <a:t>Seuraavissa tehtävissä tarkistetaan </a:t>
            </a:r>
            <a:r>
              <a:rPr lang="fi-FI" sz="1600" u="sng" dirty="0"/>
              <a:t>aina</a:t>
            </a:r>
            <a:r>
              <a:rPr lang="fi-FI" sz="1600" dirty="0"/>
              <a:t> vapaaehtoisen rikostausta:</a:t>
            </a:r>
          </a:p>
          <a:p>
            <a:pPr lvl="1"/>
            <a:r>
              <a:rPr lang="fi-FI" sz="1600" dirty="0"/>
              <a:t>Leiriohjaajat</a:t>
            </a:r>
          </a:p>
          <a:p>
            <a:pPr lvl="1"/>
            <a:r>
              <a:rPr lang="fi-FI" sz="1600" dirty="0"/>
              <a:t>Leiripomot</a:t>
            </a:r>
          </a:p>
          <a:p>
            <a:pPr lvl="1"/>
            <a:r>
              <a:rPr lang="fi-FI" sz="1600" dirty="0"/>
              <a:t>Ystävät alaikäisille asiakkaille</a:t>
            </a:r>
          </a:p>
          <a:p>
            <a:pPr lvl="1"/>
            <a:endParaRPr lang="fi-FI" sz="1600" dirty="0"/>
          </a:p>
          <a:p>
            <a:r>
              <a:rPr lang="fi-FI" sz="1600" dirty="0"/>
              <a:t>Muissa ohjaajatehtävissä tarkistetaan rikostausta mikäli</a:t>
            </a:r>
          </a:p>
          <a:p>
            <a:pPr lvl="1"/>
            <a:r>
              <a:rPr lang="fi-FI" sz="1600" dirty="0"/>
              <a:t>Toiminta on säännöllistä</a:t>
            </a:r>
          </a:p>
          <a:p>
            <a:pPr lvl="1"/>
            <a:r>
              <a:rPr lang="fi-FI" sz="1600" dirty="0"/>
              <a:t>Henkilökohtaista vuorovaikutusta aikuisen ja nuoren välillä</a:t>
            </a:r>
          </a:p>
          <a:p>
            <a:pPr lvl="1"/>
            <a:r>
              <a:rPr lang="fi-FI" sz="1600" dirty="0"/>
              <a:t>Vapaaehtoinen toimii </a:t>
            </a:r>
            <a:r>
              <a:rPr lang="fi-FI" sz="1600" u="sng" dirty="0"/>
              <a:t>yksin</a:t>
            </a:r>
            <a:r>
              <a:rPr lang="fi-FI" sz="1600" dirty="0"/>
              <a:t> tehtävässään  </a:t>
            </a:r>
            <a:endParaRPr lang="fi-FI" sz="1600" dirty="0" smtClean="0"/>
          </a:p>
          <a:p>
            <a:pPr lvl="1"/>
            <a:endParaRPr lang="fi-FI" sz="1600" dirty="0"/>
          </a:p>
          <a:p>
            <a:r>
              <a:rPr lang="fi-FI" sz="1600" dirty="0" smtClean="0"/>
              <a:t>Toiminnan järjestäjä tilaa rikosrekisteriotteen, päättää saako vapaaehtoinen toimia tehtävässä, lähettää </a:t>
            </a:r>
            <a:r>
              <a:rPr lang="fi-FI" sz="1600" dirty="0" smtClean="0"/>
              <a:t>otteen tunnistetiedot piiriin tai  </a:t>
            </a:r>
            <a:r>
              <a:rPr lang="fi-FI" sz="1600" dirty="0" smtClean="0"/>
              <a:t>keskustoimistoon, jossa tehdään merkintä otteesta vapaaehtoisen henkilötietoihin.</a:t>
            </a:r>
          </a:p>
          <a:p>
            <a:endParaRPr lang="fi-FI" sz="1600" dirty="0" smtClean="0"/>
          </a:p>
          <a:p>
            <a:r>
              <a:rPr lang="fi-FI" sz="1600" dirty="0" smtClean="0"/>
              <a:t>Mikäli </a:t>
            </a:r>
            <a:r>
              <a:rPr lang="fi-FI" sz="1600" dirty="0"/>
              <a:t>otteessa on merkintä määritellyistä rikoksista, henkilö ei voi toimia vapaaehtoisena Suomen Punaisessa Ristissä tehtävissä, joihin kuuluu lasten kanssa toimimista. </a:t>
            </a:r>
            <a:endParaRPr lang="en-US" sz="16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3619109"/>
      </p:ext>
    </p:extLst>
  </p:cSld>
  <p:clrMapOvr>
    <a:masterClrMapping/>
  </p:clrMapOvr>
  <p:transition>
    <p:cover dir="r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 smtClean="0"/>
              <a:t>Ohjeistus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7544" y="1772816"/>
            <a:ext cx="4073804" cy="4392488"/>
          </a:xfrm>
        </p:spPr>
        <p:txBody>
          <a:bodyPr/>
          <a:lstStyle/>
          <a:p>
            <a:r>
              <a:rPr lang="fi-FI" sz="1600" dirty="0" smtClean="0"/>
              <a:t>Osastoille ja piireille laadittu ohjeistus asian käsittelyyn</a:t>
            </a:r>
          </a:p>
          <a:p>
            <a:endParaRPr lang="fi-FI" sz="1600" dirty="0" smtClean="0"/>
          </a:p>
          <a:p>
            <a:r>
              <a:rPr lang="fi-FI" sz="1600" dirty="0" smtClean="0"/>
              <a:t>Ohjeistus ja lomakkeet löytyy </a:t>
            </a:r>
            <a:r>
              <a:rPr lang="fi-FI" sz="1600" dirty="0" err="1" smtClean="0"/>
              <a:t>RedNetin</a:t>
            </a:r>
            <a:r>
              <a:rPr lang="fi-FI" sz="1600" dirty="0" smtClean="0"/>
              <a:t> Osastotoimistosta osoitteessa: </a:t>
            </a:r>
          </a:p>
          <a:p>
            <a:pPr marL="0" indent="0">
              <a:buNone/>
            </a:pPr>
            <a:endParaRPr lang="fi-FI" sz="1600" dirty="0" smtClean="0"/>
          </a:p>
          <a:p>
            <a:pPr lvl="1"/>
            <a:r>
              <a:rPr lang="fi-FI" sz="1400" dirty="0" err="1" smtClean="0"/>
              <a:t>rednet.punainenristi.fi/osastotoimisto</a:t>
            </a:r>
            <a:r>
              <a:rPr lang="fi-FI" sz="1400" dirty="0" smtClean="0"/>
              <a:t>.</a:t>
            </a:r>
          </a:p>
          <a:p>
            <a:pPr marL="0" indent="0">
              <a:buNone/>
            </a:pPr>
            <a:endParaRPr lang="fi-FI" sz="1600" dirty="0" smtClean="0"/>
          </a:p>
          <a:p>
            <a:r>
              <a:rPr lang="fi-FI" sz="1600" dirty="0"/>
              <a:t>Rikosrekisteriotteen tilaaminen on toissijaista – tärkeämpänä ennaltaehkäisevät toimenpiteet!</a:t>
            </a:r>
            <a:endParaRPr lang="en-US" sz="1600" dirty="0"/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48064" y="1340768"/>
            <a:ext cx="3048207" cy="4308475"/>
          </a:xfrm>
        </p:spPr>
      </p:pic>
    </p:spTree>
    <p:extLst>
      <p:ext uri="{BB962C8B-B14F-4D97-AF65-F5344CB8AC3E}">
        <p14:creationId xmlns:p14="http://schemas.microsoft.com/office/powerpoint/2010/main" val="401039320"/>
      </p:ext>
    </p:extLst>
  </p:cSld>
  <p:clrMapOvr>
    <a:masterClrMapping/>
  </p:clrMapOvr>
  <p:transition>
    <p:cover dir="r"/>
  </p:transition>
</p:sld>
</file>

<file path=ppt/theme/theme1.xml><?xml version="1.0" encoding="utf-8"?>
<a:theme xmlns:a="http://schemas.openxmlformats.org/drawingml/2006/main" name="Theme1">
  <a:themeElements>
    <a:clrScheme name="">
      <a:dk1>
        <a:srgbClr val="000000"/>
      </a:dk1>
      <a:lt1>
        <a:srgbClr val="FFFFFF"/>
      </a:lt1>
      <a:dk2>
        <a:srgbClr val="000000"/>
      </a:dk2>
      <a:lt2>
        <a:srgbClr val="666666"/>
      </a:lt2>
      <a:accent1>
        <a:srgbClr val="CC0000"/>
      </a:accent1>
      <a:accent2>
        <a:srgbClr val="FFCC00"/>
      </a:accent2>
      <a:accent3>
        <a:srgbClr val="FFFFFF"/>
      </a:accent3>
      <a:accent4>
        <a:srgbClr val="000000"/>
      </a:accent4>
      <a:accent5>
        <a:srgbClr val="E2AAAA"/>
      </a:accent5>
      <a:accent6>
        <a:srgbClr val="E7B900"/>
      </a:accent6>
      <a:hlink>
        <a:srgbClr val="990099"/>
      </a:hlink>
      <a:folHlink>
        <a:srgbClr val="009900"/>
      </a:folHlink>
    </a:clrScheme>
    <a:fontScheme name="Oletusrakenne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5885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i-FI" sz="25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5885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i-FI" sz="25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Oletusrakenne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letusrakenne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letusrakenne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letusrakenne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letusrakenn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letusrakenn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letusrakenn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Theme1</Template>
  <TotalTime>15</TotalTime>
  <Words>180</Words>
  <Application>Microsoft Office PowerPoint</Application>
  <PresentationFormat>On-screen Show (4:3)</PresentationFormat>
  <Paragraphs>35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Times</vt:lpstr>
      <vt:lpstr>Verdana</vt:lpstr>
      <vt:lpstr>Theme1</vt:lpstr>
      <vt:lpstr>Lasten turvallisuuden edistäminen SPR:ssä</vt:lpstr>
      <vt:lpstr>Lapsille turvallinen toimintaympäristö</vt:lpstr>
      <vt:lpstr>Käytännössä</vt:lpstr>
      <vt:lpstr>Ohjeistus</vt:lpstr>
    </vt:vector>
  </TitlesOfParts>
  <Company>SPR Järjestöt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Lasten turvallisuuden edistäminen SPR:ssä</dc:title>
  <dc:creator>Andersson Johanna</dc:creator>
  <cp:lastModifiedBy>Andersson Johanna</cp:lastModifiedBy>
  <cp:revision>7</cp:revision>
  <dcterms:created xsi:type="dcterms:W3CDTF">2014-09-10T09:09:18Z</dcterms:created>
  <dcterms:modified xsi:type="dcterms:W3CDTF">2015-06-12T09:12:26Z</dcterms:modified>
</cp:coreProperties>
</file>