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0" r:id="rId4"/>
    <p:sldMasterId id="2147483700" r:id="rId5"/>
  </p:sldMasterIdLst>
  <p:notesMasterIdLst>
    <p:notesMasterId r:id="rId43"/>
  </p:notesMasterIdLst>
  <p:handoutMasterIdLst>
    <p:handoutMasterId r:id="rId44"/>
  </p:handoutMasterIdLst>
  <p:sldIdLst>
    <p:sldId id="256" r:id="rId6"/>
    <p:sldId id="443" r:id="rId7"/>
    <p:sldId id="1314" r:id="rId8"/>
    <p:sldId id="445" r:id="rId9"/>
    <p:sldId id="1311" r:id="rId10"/>
    <p:sldId id="465" r:id="rId11"/>
    <p:sldId id="258" r:id="rId12"/>
    <p:sldId id="473" r:id="rId13"/>
    <p:sldId id="1315" r:id="rId14"/>
    <p:sldId id="447" r:id="rId15"/>
    <p:sldId id="448" r:id="rId16"/>
    <p:sldId id="472" r:id="rId17"/>
    <p:sldId id="470" r:id="rId18"/>
    <p:sldId id="449" r:id="rId19"/>
    <p:sldId id="450" r:id="rId20"/>
    <p:sldId id="1317" r:id="rId21"/>
    <p:sldId id="453" r:id="rId22"/>
    <p:sldId id="454" r:id="rId23"/>
    <p:sldId id="451" r:id="rId24"/>
    <p:sldId id="452" r:id="rId25"/>
    <p:sldId id="1316" r:id="rId26"/>
    <p:sldId id="455" r:id="rId27"/>
    <p:sldId id="456" r:id="rId28"/>
    <p:sldId id="457" r:id="rId29"/>
    <p:sldId id="458" r:id="rId30"/>
    <p:sldId id="463" r:id="rId31"/>
    <p:sldId id="464" r:id="rId32"/>
    <p:sldId id="474" r:id="rId33"/>
    <p:sldId id="1292" r:id="rId34"/>
    <p:sldId id="475" r:id="rId35"/>
    <p:sldId id="1295" r:id="rId36"/>
    <p:sldId id="1318" r:id="rId37"/>
    <p:sldId id="1319" r:id="rId38"/>
    <p:sldId id="1309" r:id="rId39"/>
    <p:sldId id="1310" r:id="rId40"/>
    <p:sldId id="1312" r:id="rId41"/>
    <p:sldId id="1320" r:id="rId42"/>
  </p:sldIdLst>
  <p:sldSz cx="12192000" cy="6858000"/>
  <p:notesSz cx="6858000" cy="9144000"/>
  <p:embeddedFontLst>
    <p:embeddedFont>
      <p:font typeface="Georgia" panose="02040502050405020303" pitchFamily="18" charset="0"/>
      <p:regular r:id="rId45"/>
      <p:bold r:id="rId46"/>
      <p:italic r:id="rId47"/>
      <p:boldItalic r:id="rId48"/>
    </p:embeddedFont>
    <p:embeddedFont>
      <p:font typeface="Times" panose="02020603050405020304" pitchFamily="18" charset="0"/>
      <p:regular r:id="rId49"/>
      <p:bold r:id="rId50"/>
      <p:italic r:id="rId51"/>
      <p:boldItalic r:id="rId52"/>
    </p:embeddedFont>
    <p:embeddedFont>
      <p:font typeface="Verdana" panose="020B0604030504040204" pitchFamily="34" charset="0"/>
      <p:regular r:id="rId53"/>
      <p:bold r:id="rId54"/>
      <p:italic r:id="rId55"/>
      <p:boldItalic r:id="rId56"/>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19" userDrawn="1">
          <p15:clr>
            <a:srgbClr val="A4A3A4"/>
          </p15:clr>
        </p15:guide>
        <p15:guide id="6" pos="7469" userDrawn="1">
          <p15:clr>
            <a:srgbClr val="A4A3A4"/>
          </p15:clr>
        </p15:guide>
        <p15:guide id="11" orient="horz" pos="754" userDrawn="1">
          <p15:clr>
            <a:srgbClr val="A4A3A4"/>
          </p15:clr>
        </p15:guide>
        <p15:guide id="13" pos="65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ranta Maaret" initials="AM" lastIdx="1" clrIdx="0">
    <p:extLst>
      <p:ext uri="{19B8F6BF-5375-455C-9EA6-DF929625EA0E}">
        <p15:presenceInfo xmlns:p15="http://schemas.microsoft.com/office/powerpoint/2012/main" userId="S::maaret.alaranta@redcross.fi::0b3e22e7-7284-445d-b25c-b4d2d67a00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173B"/>
    <a:srgbClr val="FFCCCC"/>
    <a:srgbClr val="FF7C80"/>
    <a:srgbClr val="D71436"/>
    <a:srgbClr val="A6163B"/>
    <a:srgbClr val="CC0000"/>
    <a:srgbClr val="FF0000"/>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8AD34-FB0B-4E08-AF13-82BA192EAC6D}" v="25" dt="2025-10-15T09:46:28.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15" autoAdjust="0"/>
  </p:normalViewPr>
  <p:slideViewPr>
    <p:cSldViewPr snapToGrid="0">
      <p:cViewPr>
        <p:scale>
          <a:sx n="80" d="100"/>
          <a:sy n="80" d="100"/>
        </p:scale>
        <p:origin x="1758" y="474"/>
      </p:cViewPr>
      <p:guideLst>
        <p:guide pos="619"/>
        <p:guide pos="7469"/>
        <p:guide orient="horz" pos="754"/>
        <p:guide pos="651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3.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2.fntdata"/><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0.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5.fntdata"/><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7C562-E30B-4044-B085-5C4005C5755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1B641D02-6E5C-493B-B4DB-DE61F53B59C0}">
      <dgm:prSet phldrT="[Teksti]" custT="1"/>
      <dgm:spPr/>
      <dgm:t>
        <a:bodyPr/>
        <a:lstStyle/>
        <a:p>
          <a:pPr algn="ctr" rtl="0"/>
          <a:r>
            <a:rPr lang="en-gb" sz="2900" b="0" i="0" u="none" baseline="0"/>
            <a:t>Low-threshold encounters  </a:t>
          </a:r>
        </a:p>
        <a:p>
          <a:pPr algn="ctr" rtl="0"/>
          <a:r>
            <a:rPr lang="en-gb" sz="2900" b="0" i="0" u="none" baseline="0"/>
            <a:t>– </a:t>
          </a:r>
          <a:r>
            <a:rPr lang="en-gb" sz="2400" b="0" i="0" u="none" baseline="0"/>
            <a:t>incl</a:t>
          </a:r>
          <a:r>
            <a:rPr lang="en-gb" sz="1800" b="0" i="0" u="none" baseline="0"/>
            <a:t>. </a:t>
          </a:r>
          <a:r>
            <a:rPr lang="en-gb" sz="2400" b="0" i="0" u="none" baseline="0"/>
            <a:t>volunteers from friend activities</a:t>
          </a:r>
          <a:endParaRPr lang="en-gb" sz="2900" dirty="0"/>
        </a:p>
      </dgm:t>
    </dgm:pt>
    <dgm:pt modelId="{C9256754-C9F7-42BE-99BB-8DE7896AF2A5}" type="parTrans" cxnId="{4E8ED31A-AE44-4328-BB97-50826A2100F3}">
      <dgm:prSet/>
      <dgm:spPr/>
      <dgm:t>
        <a:bodyPr/>
        <a:lstStyle/>
        <a:p>
          <a:endParaRPr lang="en-gb"/>
        </a:p>
      </dgm:t>
    </dgm:pt>
    <dgm:pt modelId="{69934DEC-29B7-4464-BB6D-72AB4880C556}" type="sibTrans" cxnId="{4E8ED31A-AE44-4328-BB97-50826A2100F3}">
      <dgm:prSet/>
      <dgm:spPr/>
      <dgm:t>
        <a:bodyPr/>
        <a:lstStyle/>
        <a:p>
          <a:endParaRPr lang="en-gb"/>
        </a:p>
      </dgm:t>
    </dgm:pt>
    <dgm:pt modelId="{7F5BA18D-AC1C-452A-AE7F-478543FA1E35}">
      <dgm:prSet phldrT="[Teksti]" custT="1"/>
      <dgm:spPr/>
      <dgm:t>
        <a:bodyPr/>
        <a:lstStyle/>
        <a:p>
          <a:pPr algn="ctr" rtl="0"/>
          <a:r>
            <a:rPr lang="en-gb" sz="3100" b="0" i="0" u="none" baseline="0"/>
            <a:t>Psychosocial support</a:t>
          </a:r>
        </a:p>
        <a:p>
          <a:pPr algn="ctr" rtl="0"/>
          <a:r>
            <a:rPr lang="en-gb" sz="2400" b="0" i="0" u="none" baseline="0"/>
            <a:t>– psychosocial support volunteers</a:t>
          </a:r>
        </a:p>
        <a:p>
          <a:pPr algn="ctr" rtl="0"/>
          <a:r>
            <a:rPr lang="en-gb" sz="2400" b="0" i="0" u="none" baseline="0"/>
            <a:t>– online volunteers (SekasinChat, AuttavaChat)</a:t>
          </a:r>
        </a:p>
        <a:p>
          <a:pPr algn="ctr" rtl="0"/>
          <a:r>
            <a:rPr lang="en-gb" sz="2400" b="0" i="0" u="none" baseline="0"/>
            <a:t>– Helpline</a:t>
          </a:r>
          <a:endParaRPr lang="en-gb" sz="3100"/>
        </a:p>
      </dgm:t>
    </dgm:pt>
    <dgm:pt modelId="{460C11F2-9CD7-49CA-9AAF-2140AB5B7A00}" type="parTrans" cxnId="{273572CE-28FC-4AEE-B2F4-87AC26C47405}">
      <dgm:prSet/>
      <dgm:spPr/>
      <dgm:t>
        <a:bodyPr/>
        <a:lstStyle/>
        <a:p>
          <a:endParaRPr lang="en-gb"/>
        </a:p>
      </dgm:t>
    </dgm:pt>
    <dgm:pt modelId="{3229CDB7-4DCA-48E3-9B02-555ADBBCCB46}" type="sibTrans" cxnId="{273572CE-28FC-4AEE-B2F4-87AC26C47405}">
      <dgm:prSet/>
      <dgm:spPr/>
      <dgm:t>
        <a:bodyPr/>
        <a:lstStyle/>
        <a:p>
          <a:endParaRPr lang="en-gb"/>
        </a:p>
      </dgm:t>
    </dgm:pt>
    <dgm:pt modelId="{D2852130-0DA5-4434-B47D-CB96BF2E2169}">
      <dgm:prSet phldrT="[Teksti]" custT="1"/>
      <dgm:spPr/>
      <dgm:t>
        <a:bodyPr/>
        <a:lstStyle/>
        <a:p>
          <a:pPr algn="ctr" rtl="0"/>
          <a:r>
            <a:rPr lang="en-gb" sz="2900" b="0" i="0" u="none" baseline="0"/>
            <a:t>Strong professional support </a:t>
          </a:r>
        </a:p>
        <a:p>
          <a:pPr algn="ctr" rtl="0"/>
          <a:r>
            <a:rPr lang="en-gb" sz="2900" b="0" i="0" u="none" baseline="0"/>
            <a:t> – </a:t>
          </a:r>
          <a:r>
            <a:rPr lang="en-gb" sz="2400" b="0" i="0" u="none" baseline="0"/>
            <a:t>Preparedness group of psychologists</a:t>
          </a:r>
        </a:p>
        <a:p>
          <a:pPr algn="ctr" rtl="0"/>
          <a:r>
            <a:rPr lang="en-gb" sz="2400" b="0" i="0" u="none" baseline="0"/>
            <a:t>– Youth Shelters</a:t>
          </a:r>
          <a:endParaRPr lang="en-gb" sz="2900"/>
        </a:p>
      </dgm:t>
    </dgm:pt>
    <dgm:pt modelId="{85B47403-8979-44DC-83C4-F6D5FA7FD825}" type="parTrans" cxnId="{4F22C329-52F9-4F87-A15D-6CF00F40485C}">
      <dgm:prSet/>
      <dgm:spPr/>
      <dgm:t>
        <a:bodyPr/>
        <a:lstStyle/>
        <a:p>
          <a:endParaRPr lang="en-gb"/>
        </a:p>
      </dgm:t>
    </dgm:pt>
    <dgm:pt modelId="{12DCA630-22DE-4424-9FD0-2420445F4FC8}" type="sibTrans" cxnId="{4F22C329-52F9-4F87-A15D-6CF00F40485C}">
      <dgm:prSet/>
      <dgm:spPr/>
      <dgm:t>
        <a:bodyPr/>
        <a:lstStyle/>
        <a:p>
          <a:endParaRPr lang="en-gb"/>
        </a:p>
      </dgm:t>
    </dgm:pt>
    <dgm:pt modelId="{2951079A-389F-4F87-8B63-6D257017FF9A}" type="pres">
      <dgm:prSet presAssocID="{4EC7C562-E30B-4044-B085-5C4005C57554}" presName="rootnode" presStyleCnt="0">
        <dgm:presLayoutVars>
          <dgm:chMax/>
          <dgm:chPref/>
          <dgm:dir/>
          <dgm:animLvl val="lvl"/>
        </dgm:presLayoutVars>
      </dgm:prSet>
      <dgm:spPr/>
    </dgm:pt>
    <dgm:pt modelId="{79822D2D-859F-4A5A-8548-9DFB074082F7}" type="pres">
      <dgm:prSet presAssocID="{1B641D02-6E5C-493B-B4DB-DE61F53B59C0}" presName="composite" presStyleCnt="0"/>
      <dgm:spPr/>
    </dgm:pt>
    <dgm:pt modelId="{60A53181-8665-4E98-813C-D5B8B7D30441}" type="pres">
      <dgm:prSet presAssocID="{1B641D02-6E5C-493B-B4DB-DE61F53B59C0}" presName="LShape" presStyleLbl="alignNode1" presStyleIdx="0" presStyleCnt="5"/>
      <dgm:spPr/>
    </dgm:pt>
    <dgm:pt modelId="{08A6CAAF-0A64-4632-A404-B265C9E4AAFC}" type="pres">
      <dgm:prSet presAssocID="{1B641D02-6E5C-493B-B4DB-DE61F53B59C0}" presName="ParentText" presStyleLbl="revTx" presStyleIdx="0" presStyleCnt="3">
        <dgm:presLayoutVars>
          <dgm:chMax val="0"/>
          <dgm:chPref val="0"/>
          <dgm:bulletEnabled val="1"/>
        </dgm:presLayoutVars>
      </dgm:prSet>
      <dgm:spPr/>
    </dgm:pt>
    <dgm:pt modelId="{3D6F49F9-D1FC-43B2-9C57-B20FB1D5D4AF}" type="pres">
      <dgm:prSet presAssocID="{1B641D02-6E5C-493B-B4DB-DE61F53B59C0}" presName="Triangle" presStyleLbl="alignNode1" presStyleIdx="1" presStyleCnt="5"/>
      <dgm:spPr/>
    </dgm:pt>
    <dgm:pt modelId="{A014F789-A146-4D7C-8415-D5D489BBA72C}" type="pres">
      <dgm:prSet presAssocID="{69934DEC-29B7-4464-BB6D-72AB4880C556}" presName="sibTrans" presStyleCnt="0"/>
      <dgm:spPr/>
    </dgm:pt>
    <dgm:pt modelId="{AA7E238F-5E82-40E0-A552-0DD670A54519}" type="pres">
      <dgm:prSet presAssocID="{69934DEC-29B7-4464-BB6D-72AB4880C556}" presName="space" presStyleCnt="0"/>
      <dgm:spPr/>
    </dgm:pt>
    <dgm:pt modelId="{E6C8D961-D02B-498C-850E-B4A9A9CC6BDD}" type="pres">
      <dgm:prSet presAssocID="{7F5BA18D-AC1C-452A-AE7F-478543FA1E35}" presName="composite" presStyleCnt="0"/>
      <dgm:spPr/>
    </dgm:pt>
    <dgm:pt modelId="{DDBECB00-D2D7-4917-A707-6484C92B7754}" type="pres">
      <dgm:prSet presAssocID="{7F5BA18D-AC1C-452A-AE7F-478543FA1E35}" presName="LShape" presStyleLbl="alignNode1" presStyleIdx="2" presStyleCnt="5"/>
      <dgm:spPr/>
    </dgm:pt>
    <dgm:pt modelId="{A5EBBDFE-CF9D-43FD-AFC5-445BBD5C51E5}" type="pres">
      <dgm:prSet presAssocID="{7F5BA18D-AC1C-452A-AE7F-478543FA1E35}" presName="ParentText" presStyleLbl="revTx" presStyleIdx="1" presStyleCnt="3">
        <dgm:presLayoutVars>
          <dgm:chMax val="0"/>
          <dgm:chPref val="0"/>
          <dgm:bulletEnabled val="1"/>
        </dgm:presLayoutVars>
      </dgm:prSet>
      <dgm:spPr/>
    </dgm:pt>
    <dgm:pt modelId="{5B2307D6-9B0C-4F52-9D29-71E41B24E673}" type="pres">
      <dgm:prSet presAssocID="{7F5BA18D-AC1C-452A-AE7F-478543FA1E35}" presName="Triangle" presStyleLbl="alignNode1" presStyleIdx="3" presStyleCnt="5"/>
      <dgm:spPr/>
    </dgm:pt>
    <dgm:pt modelId="{7F4E2D6F-C8C3-4A3C-9CB6-14241B3F1B39}" type="pres">
      <dgm:prSet presAssocID="{3229CDB7-4DCA-48E3-9B02-555ADBBCCB46}" presName="sibTrans" presStyleCnt="0"/>
      <dgm:spPr/>
    </dgm:pt>
    <dgm:pt modelId="{E6E5AC8B-D482-4BA6-97A7-9D3768802101}" type="pres">
      <dgm:prSet presAssocID="{3229CDB7-4DCA-48E3-9B02-555ADBBCCB46}" presName="space" presStyleCnt="0"/>
      <dgm:spPr/>
    </dgm:pt>
    <dgm:pt modelId="{289E5A44-4C4F-45B7-A338-343689BEEB98}" type="pres">
      <dgm:prSet presAssocID="{D2852130-0DA5-4434-B47D-CB96BF2E2169}" presName="composite" presStyleCnt="0"/>
      <dgm:spPr/>
    </dgm:pt>
    <dgm:pt modelId="{F25937CA-DE74-4919-934B-75245BE8A761}" type="pres">
      <dgm:prSet presAssocID="{D2852130-0DA5-4434-B47D-CB96BF2E2169}" presName="LShape" presStyleLbl="alignNode1" presStyleIdx="4" presStyleCnt="5"/>
      <dgm:spPr/>
    </dgm:pt>
    <dgm:pt modelId="{6E39EB0F-71AD-488A-9559-4371112EA7D0}" type="pres">
      <dgm:prSet presAssocID="{D2852130-0DA5-4434-B47D-CB96BF2E2169}" presName="ParentText" presStyleLbl="revTx" presStyleIdx="2" presStyleCnt="3">
        <dgm:presLayoutVars>
          <dgm:chMax val="0"/>
          <dgm:chPref val="0"/>
          <dgm:bulletEnabled val="1"/>
        </dgm:presLayoutVars>
      </dgm:prSet>
      <dgm:spPr/>
    </dgm:pt>
  </dgm:ptLst>
  <dgm:cxnLst>
    <dgm:cxn modelId="{4E8ED31A-AE44-4328-BB97-50826A2100F3}" srcId="{4EC7C562-E30B-4044-B085-5C4005C57554}" destId="{1B641D02-6E5C-493B-B4DB-DE61F53B59C0}" srcOrd="0" destOrd="0" parTransId="{C9256754-C9F7-42BE-99BB-8DE7896AF2A5}" sibTransId="{69934DEC-29B7-4464-BB6D-72AB4880C556}"/>
    <dgm:cxn modelId="{4F22C329-52F9-4F87-A15D-6CF00F40485C}" srcId="{4EC7C562-E30B-4044-B085-5C4005C57554}" destId="{D2852130-0DA5-4434-B47D-CB96BF2E2169}" srcOrd="2" destOrd="0" parTransId="{85B47403-8979-44DC-83C4-F6D5FA7FD825}" sibTransId="{12DCA630-22DE-4424-9FD0-2420445F4FC8}"/>
    <dgm:cxn modelId="{D580B036-B361-4ED6-A307-AAE86D7CF540}" type="presOf" srcId="{4EC7C562-E30B-4044-B085-5C4005C57554}" destId="{2951079A-389F-4F87-8B63-6D257017FF9A}" srcOrd="0" destOrd="0" presId="urn:microsoft.com/office/officeart/2009/3/layout/StepUpProcess"/>
    <dgm:cxn modelId="{0DDDA237-1B7C-4306-A3E4-CB8E04F8C7EF}" type="presOf" srcId="{1B641D02-6E5C-493B-B4DB-DE61F53B59C0}" destId="{08A6CAAF-0A64-4632-A404-B265C9E4AAFC}" srcOrd="0" destOrd="0" presId="urn:microsoft.com/office/officeart/2009/3/layout/StepUpProcess"/>
    <dgm:cxn modelId="{40CF1672-A5BC-49A1-B619-F1FCD08B0609}" type="presOf" srcId="{D2852130-0DA5-4434-B47D-CB96BF2E2169}" destId="{6E39EB0F-71AD-488A-9559-4371112EA7D0}" srcOrd="0" destOrd="0" presId="urn:microsoft.com/office/officeart/2009/3/layout/StepUpProcess"/>
    <dgm:cxn modelId="{0AA35FA1-56EE-4206-8B61-111078E8430C}" type="presOf" srcId="{7F5BA18D-AC1C-452A-AE7F-478543FA1E35}" destId="{A5EBBDFE-CF9D-43FD-AFC5-445BBD5C51E5}" srcOrd="0" destOrd="0" presId="urn:microsoft.com/office/officeart/2009/3/layout/StepUpProcess"/>
    <dgm:cxn modelId="{273572CE-28FC-4AEE-B2F4-87AC26C47405}" srcId="{4EC7C562-E30B-4044-B085-5C4005C57554}" destId="{7F5BA18D-AC1C-452A-AE7F-478543FA1E35}" srcOrd="1" destOrd="0" parTransId="{460C11F2-9CD7-49CA-9AAF-2140AB5B7A00}" sibTransId="{3229CDB7-4DCA-48E3-9B02-555ADBBCCB46}"/>
    <dgm:cxn modelId="{E6382492-0E81-4C5C-994B-2FD72DDC4344}" type="presParOf" srcId="{2951079A-389F-4F87-8B63-6D257017FF9A}" destId="{79822D2D-859F-4A5A-8548-9DFB074082F7}" srcOrd="0" destOrd="0" presId="urn:microsoft.com/office/officeart/2009/3/layout/StepUpProcess"/>
    <dgm:cxn modelId="{517DC5BF-D50D-4BCE-9597-16F19E4E1F57}" type="presParOf" srcId="{79822D2D-859F-4A5A-8548-9DFB074082F7}" destId="{60A53181-8665-4E98-813C-D5B8B7D30441}" srcOrd="0" destOrd="0" presId="urn:microsoft.com/office/officeart/2009/3/layout/StepUpProcess"/>
    <dgm:cxn modelId="{E5F270F1-3452-4CCC-AAF5-2250B6AA8508}" type="presParOf" srcId="{79822D2D-859F-4A5A-8548-9DFB074082F7}" destId="{08A6CAAF-0A64-4632-A404-B265C9E4AAFC}" srcOrd="1" destOrd="0" presId="urn:microsoft.com/office/officeart/2009/3/layout/StepUpProcess"/>
    <dgm:cxn modelId="{79731AC0-8767-4188-B9B8-E70A1A37E1C4}" type="presParOf" srcId="{79822D2D-859F-4A5A-8548-9DFB074082F7}" destId="{3D6F49F9-D1FC-43B2-9C57-B20FB1D5D4AF}" srcOrd="2" destOrd="0" presId="urn:microsoft.com/office/officeart/2009/3/layout/StepUpProcess"/>
    <dgm:cxn modelId="{A04D279C-4257-49E6-AAA2-9003DE2A587B}" type="presParOf" srcId="{2951079A-389F-4F87-8B63-6D257017FF9A}" destId="{A014F789-A146-4D7C-8415-D5D489BBA72C}" srcOrd="1" destOrd="0" presId="urn:microsoft.com/office/officeart/2009/3/layout/StepUpProcess"/>
    <dgm:cxn modelId="{90A0F65B-A191-40E3-BC33-342FEF9F7654}" type="presParOf" srcId="{A014F789-A146-4D7C-8415-D5D489BBA72C}" destId="{AA7E238F-5E82-40E0-A552-0DD670A54519}" srcOrd="0" destOrd="0" presId="urn:microsoft.com/office/officeart/2009/3/layout/StepUpProcess"/>
    <dgm:cxn modelId="{E4DA837D-E6D1-48E1-A385-ED949AEB51FC}" type="presParOf" srcId="{2951079A-389F-4F87-8B63-6D257017FF9A}" destId="{E6C8D961-D02B-498C-850E-B4A9A9CC6BDD}" srcOrd="2" destOrd="0" presId="urn:microsoft.com/office/officeart/2009/3/layout/StepUpProcess"/>
    <dgm:cxn modelId="{46FCB6A3-A896-466B-B563-7B0FEA79E7B5}" type="presParOf" srcId="{E6C8D961-D02B-498C-850E-B4A9A9CC6BDD}" destId="{DDBECB00-D2D7-4917-A707-6484C92B7754}" srcOrd="0" destOrd="0" presId="urn:microsoft.com/office/officeart/2009/3/layout/StepUpProcess"/>
    <dgm:cxn modelId="{9BD960B7-6C63-4408-BA95-B12D63BD9432}" type="presParOf" srcId="{E6C8D961-D02B-498C-850E-B4A9A9CC6BDD}" destId="{A5EBBDFE-CF9D-43FD-AFC5-445BBD5C51E5}" srcOrd="1" destOrd="0" presId="urn:microsoft.com/office/officeart/2009/3/layout/StepUpProcess"/>
    <dgm:cxn modelId="{1B3CEEB7-0D94-4273-A8E8-707DB6B4B518}" type="presParOf" srcId="{E6C8D961-D02B-498C-850E-B4A9A9CC6BDD}" destId="{5B2307D6-9B0C-4F52-9D29-71E41B24E673}" srcOrd="2" destOrd="0" presId="urn:microsoft.com/office/officeart/2009/3/layout/StepUpProcess"/>
    <dgm:cxn modelId="{6372EA69-FCC7-4310-9D0B-1C5B5176E2F2}" type="presParOf" srcId="{2951079A-389F-4F87-8B63-6D257017FF9A}" destId="{7F4E2D6F-C8C3-4A3C-9CB6-14241B3F1B39}" srcOrd="3" destOrd="0" presId="urn:microsoft.com/office/officeart/2009/3/layout/StepUpProcess"/>
    <dgm:cxn modelId="{62865B3C-ED24-4391-9E26-540D87D3EA83}" type="presParOf" srcId="{7F4E2D6F-C8C3-4A3C-9CB6-14241B3F1B39}" destId="{E6E5AC8B-D482-4BA6-97A7-9D3768802101}" srcOrd="0" destOrd="0" presId="urn:microsoft.com/office/officeart/2009/3/layout/StepUpProcess"/>
    <dgm:cxn modelId="{047A8B8B-4720-480F-96A7-2BEF47F3656E}" type="presParOf" srcId="{2951079A-389F-4F87-8B63-6D257017FF9A}" destId="{289E5A44-4C4F-45B7-A338-343689BEEB98}" srcOrd="4" destOrd="0" presId="urn:microsoft.com/office/officeart/2009/3/layout/StepUpProcess"/>
    <dgm:cxn modelId="{89F4563E-B326-4BDE-A298-96A7DECC8187}" type="presParOf" srcId="{289E5A44-4C4F-45B7-A338-343689BEEB98}" destId="{F25937CA-DE74-4919-934B-75245BE8A761}" srcOrd="0" destOrd="0" presId="urn:microsoft.com/office/officeart/2009/3/layout/StepUpProcess"/>
    <dgm:cxn modelId="{FE0F908E-0272-490A-AE71-DFDDDCB74C94}" type="presParOf" srcId="{289E5A44-4C4F-45B7-A338-343689BEEB98}" destId="{6E39EB0F-71AD-488A-9559-4371112EA7D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F39711-A2A0-4F39-85DE-AF292C0757E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1DB41212-12E0-4A67-BECD-26DF7AA12320}">
      <dgm:prSet phldrT="[Text]" custT="1"/>
      <dgm:spPr>
        <a:xfrm>
          <a:off x="5018" y="796538"/>
          <a:ext cx="1555672" cy="2071402"/>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en-gb" sz="1200" b="1" i="0" u="none" baseline="0">
              <a:solidFill>
                <a:srgbClr val="000000"/>
              </a:solidFill>
              <a:latin typeface="Verdana"/>
              <a:ea typeface="+mn-ea"/>
              <a:cs typeface="+mn-cs"/>
            </a:rPr>
            <a:t>Friendship coordinator / food aid contact person in the OHTO emergency team of the branch/area</a:t>
          </a:r>
        </a:p>
      </dgm:t>
    </dgm:pt>
    <dgm:pt modelId="{971A71FC-03D9-426B-8311-0DE87DDC4BBA}" type="parTrans" cxnId="{0C67E103-F00B-43FE-A9F7-2C4C64599913}">
      <dgm:prSet/>
      <dgm:spPr/>
      <dgm:t>
        <a:bodyPr/>
        <a:lstStyle/>
        <a:p>
          <a:endParaRPr lang="en-gb"/>
        </a:p>
      </dgm:t>
    </dgm:pt>
    <dgm:pt modelId="{A2FC696B-7569-47B7-BA12-85669A1749BC}" type="sibTrans" cxnId="{0C67E103-F00B-43FE-A9F7-2C4C64599913}">
      <dgm:prSet custT="1"/>
      <dgm:spPr>
        <a:xfrm>
          <a:off x="1716257"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en-gb" sz="1000">
            <a:solidFill>
              <a:srgbClr val="FFFFFF"/>
            </a:solidFill>
            <a:latin typeface="Verdana"/>
            <a:ea typeface="+mn-ea"/>
            <a:cs typeface="+mn-cs"/>
          </a:endParaRPr>
        </a:p>
      </dgm:t>
    </dgm:pt>
    <dgm:pt modelId="{895E0259-DC18-49FC-B4C7-E01C048F42F7}">
      <dgm:prSet phldrT="[Text]" custT="1"/>
      <dgm:spPr>
        <a:xfrm>
          <a:off x="2182959"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en-gb" sz="1200" b="1" i="0" u="none" baseline="0">
              <a:solidFill>
                <a:srgbClr val="000000"/>
              </a:solidFill>
              <a:latin typeface="Verdana"/>
              <a:ea typeface="+mn-ea"/>
              <a:cs typeface="+mn-cs"/>
            </a:rPr>
            <a:t>People who have received the alert and come to the emergency team meeting</a:t>
          </a:r>
        </a:p>
      </dgm:t>
    </dgm:pt>
    <dgm:pt modelId="{8DB000CF-01ED-49EF-956E-419AA19745A6}" type="parTrans" cxnId="{17EFA63E-5447-4152-851E-03E90CADC30F}">
      <dgm:prSet/>
      <dgm:spPr/>
      <dgm:t>
        <a:bodyPr/>
        <a:lstStyle/>
        <a:p>
          <a:endParaRPr lang="en-gb"/>
        </a:p>
      </dgm:t>
    </dgm:pt>
    <dgm:pt modelId="{3C7286FA-B078-42EB-B91F-E3F42D3739F1}" type="sibTrans" cxnId="{17EFA63E-5447-4152-851E-03E90CADC30F}">
      <dgm:prSet custT="1"/>
      <dgm:spPr>
        <a:xfrm>
          <a:off x="3894199"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en-gb" sz="1000">
            <a:solidFill>
              <a:srgbClr val="FFFFFF"/>
            </a:solidFill>
            <a:latin typeface="Verdana"/>
            <a:ea typeface="+mn-ea"/>
            <a:cs typeface="+mn-cs"/>
          </a:endParaRPr>
        </a:p>
      </dgm:t>
    </dgm:pt>
    <dgm:pt modelId="{2B639249-8DF1-4CEE-B7AF-98EF9643DEAC}">
      <dgm:prSet phldrT="[Text]" custT="1"/>
      <dgm:spPr>
        <a:xfrm>
          <a:off x="4360900" y="797964"/>
          <a:ext cx="1555672" cy="2068550"/>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en-gb" sz="1200" b="1" i="0" u="none" baseline="0">
              <a:solidFill>
                <a:srgbClr val="000000"/>
              </a:solidFill>
              <a:latin typeface="Verdana"/>
              <a:ea typeface="+mn-ea"/>
              <a:cs typeface="+mn-cs"/>
            </a:rPr>
            <a:t>Emergency team assesses whether more friends and/or food aid volunteers are needed</a:t>
          </a:r>
        </a:p>
      </dgm:t>
    </dgm:pt>
    <dgm:pt modelId="{6354D2BE-09DC-4B70-848C-0018A9EC13F1}" type="parTrans" cxnId="{EF5DE661-AE1C-40B8-9012-D6C9BB04FE37}">
      <dgm:prSet/>
      <dgm:spPr/>
      <dgm:t>
        <a:bodyPr/>
        <a:lstStyle/>
        <a:p>
          <a:endParaRPr lang="en-gb"/>
        </a:p>
      </dgm:t>
    </dgm:pt>
    <dgm:pt modelId="{5957E0F1-D6E4-499F-967D-64E18D609730}" type="sibTrans" cxnId="{EF5DE661-AE1C-40B8-9012-D6C9BB04FE37}">
      <dgm:prSet custT="1"/>
      <dgm:spPr>
        <a:xfrm>
          <a:off x="6072140"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en-gb" sz="1000">
            <a:solidFill>
              <a:srgbClr val="FFFFFF"/>
            </a:solidFill>
            <a:latin typeface="Verdana"/>
            <a:ea typeface="+mn-ea"/>
            <a:cs typeface="+mn-cs"/>
          </a:endParaRPr>
        </a:p>
      </dgm:t>
    </dgm:pt>
    <dgm:pt modelId="{D0865A62-C4D3-4F19-9BA8-8B9E5CDEE353}">
      <dgm:prSet phldrT="[Text]" custT="1"/>
      <dgm:spPr>
        <a:xfrm>
          <a:off x="6538842" y="797970"/>
          <a:ext cx="1555672" cy="2068537"/>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en-gb" sz="1200" b="1" i="0" u="none" baseline="0">
              <a:solidFill>
                <a:srgbClr val="000000"/>
              </a:solidFill>
              <a:latin typeface="Verdana"/>
              <a:ea typeface="+mn-ea"/>
              <a:cs typeface="+mn-cs"/>
            </a:rPr>
            <a:t>If so, the coordinators or contact persons alert the required number of volunteers from their groups</a:t>
          </a:r>
        </a:p>
      </dgm:t>
    </dgm:pt>
    <dgm:pt modelId="{565EFD4E-3475-4DFC-9727-ED67FA1D7D55}" type="parTrans" cxnId="{F3468D84-33DF-4838-B315-CB72698CCC63}">
      <dgm:prSet/>
      <dgm:spPr/>
      <dgm:t>
        <a:bodyPr/>
        <a:lstStyle/>
        <a:p>
          <a:endParaRPr lang="en-gb"/>
        </a:p>
      </dgm:t>
    </dgm:pt>
    <dgm:pt modelId="{085837F4-B17C-44C4-B692-3D04B5CCFD0A}" type="sibTrans" cxnId="{F3468D84-33DF-4838-B315-CB72698CCC63}">
      <dgm:prSet custT="1"/>
      <dgm:spPr>
        <a:xfrm rot="662217">
          <a:off x="8248203" y="1854064"/>
          <a:ext cx="338727" cy="385806"/>
        </a:xfrm>
        <a:prstGeom prst="rightArrow">
          <a:avLst>
            <a:gd name="adj1" fmla="val 60000"/>
            <a:gd name="adj2" fmla="val 50000"/>
          </a:avLst>
        </a:prstGeom>
        <a:solidFill>
          <a:srgbClr val="CC0000">
            <a:tint val="60000"/>
            <a:hueOff val="0"/>
            <a:satOff val="0"/>
            <a:lumOff val="0"/>
            <a:alphaOff val="0"/>
          </a:srgbClr>
        </a:solidFill>
        <a:ln>
          <a:noFill/>
        </a:ln>
        <a:effectLst/>
      </dgm:spPr>
      <dgm:t>
        <a:bodyPr/>
        <a:lstStyle/>
        <a:p>
          <a:pPr algn="ctr" rtl="0">
            <a:buNone/>
          </a:pPr>
          <a:endParaRPr lang="en-gb" sz="1000">
            <a:solidFill>
              <a:srgbClr val="FFFFFF"/>
            </a:solidFill>
            <a:latin typeface="Verdana"/>
            <a:ea typeface="+mn-ea"/>
            <a:cs typeface="+mn-cs"/>
          </a:endParaRPr>
        </a:p>
      </dgm:t>
    </dgm:pt>
    <dgm:pt modelId="{712276E3-250D-48F0-BF2A-BFB3BE2A115E}">
      <dgm:prSet phldrT="[Text]" custT="1"/>
      <dgm:spPr>
        <a:xfrm>
          <a:off x="8721801" y="1572556"/>
          <a:ext cx="1555672" cy="1370936"/>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ln>
        <a:effectLst/>
      </dgm:spPr>
      <dgm:t>
        <a:bodyPr/>
        <a:lstStyle/>
        <a:p>
          <a:pPr algn="ctr" rtl="0">
            <a:buNone/>
          </a:pPr>
          <a:r>
            <a:rPr lang="en-gb" sz="1200" b="1" i="0" u="none" baseline="0">
              <a:solidFill>
                <a:srgbClr val="000000"/>
              </a:solidFill>
              <a:latin typeface="Verdana"/>
              <a:ea typeface="+mn-ea"/>
              <a:cs typeface="+mn-cs"/>
            </a:rPr>
            <a:t>Friends and food aid volunteers take up different tasks</a:t>
          </a:r>
        </a:p>
      </dgm:t>
    </dgm:pt>
    <dgm:pt modelId="{9D4663BC-16F4-42FE-8E62-5EF21F9743E1}" type="parTrans" cxnId="{E1970C55-AB08-4565-A7A1-39E927856067}">
      <dgm:prSet/>
      <dgm:spPr/>
      <dgm:t>
        <a:bodyPr/>
        <a:lstStyle/>
        <a:p>
          <a:endParaRPr lang="en-gb"/>
        </a:p>
      </dgm:t>
    </dgm:pt>
    <dgm:pt modelId="{7892B76A-1D37-4D99-9518-B35062DF2D9B}" type="sibTrans" cxnId="{E1970C55-AB08-4565-A7A1-39E927856067}">
      <dgm:prSet/>
      <dgm:spPr/>
      <dgm:t>
        <a:bodyPr/>
        <a:lstStyle/>
        <a:p>
          <a:endParaRPr lang="en-gb"/>
        </a:p>
      </dgm:t>
    </dgm:pt>
    <dgm:pt modelId="{1BBB6A7A-DC9E-4156-A7DE-C3AAC6044045}" type="pres">
      <dgm:prSet presAssocID="{D1F39711-A2A0-4F39-85DE-AF292C0757EF}" presName="Name0" presStyleCnt="0">
        <dgm:presLayoutVars>
          <dgm:dir/>
          <dgm:resizeHandles val="exact"/>
        </dgm:presLayoutVars>
      </dgm:prSet>
      <dgm:spPr/>
    </dgm:pt>
    <dgm:pt modelId="{01ABEB51-F62D-4FA0-87B8-B2F86CF65CCC}" type="pres">
      <dgm:prSet presAssocID="{1DB41212-12E0-4A67-BECD-26DF7AA12320}" presName="node" presStyleLbl="node1" presStyleIdx="0" presStyleCnt="5" custScaleY="151094">
        <dgm:presLayoutVars>
          <dgm:bulletEnabled val="1"/>
        </dgm:presLayoutVars>
      </dgm:prSet>
      <dgm:spPr/>
    </dgm:pt>
    <dgm:pt modelId="{F3D28A80-710E-49AA-9F76-AC78DC340B89}" type="pres">
      <dgm:prSet presAssocID="{A2FC696B-7569-47B7-BA12-85669A1749BC}" presName="sibTrans" presStyleLbl="sibTrans2D1" presStyleIdx="0" presStyleCnt="4"/>
      <dgm:spPr/>
    </dgm:pt>
    <dgm:pt modelId="{9342EE26-224C-490D-A7A8-74D66CF5AF71}" type="pres">
      <dgm:prSet presAssocID="{A2FC696B-7569-47B7-BA12-85669A1749BC}" presName="connectorText" presStyleLbl="sibTrans2D1" presStyleIdx="0" presStyleCnt="4"/>
      <dgm:spPr/>
    </dgm:pt>
    <dgm:pt modelId="{32E743EA-B0C3-4014-A8D2-0F689C8B82B1}" type="pres">
      <dgm:prSet presAssocID="{895E0259-DC18-49FC-B4C7-E01C048F42F7}" presName="node" presStyleLbl="node1" presStyleIdx="1" presStyleCnt="5" custScaleY="150885">
        <dgm:presLayoutVars>
          <dgm:bulletEnabled val="1"/>
        </dgm:presLayoutVars>
      </dgm:prSet>
      <dgm:spPr/>
    </dgm:pt>
    <dgm:pt modelId="{8AFE863C-1133-4739-9ED4-AED80EA1C0AD}" type="pres">
      <dgm:prSet presAssocID="{3C7286FA-B078-42EB-B91F-E3F42D3739F1}" presName="sibTrans" presStyleLbl="sibTrans2D1" presStyleIdx="1" presStyleCnt="4"/>
      <dgm:spPr/>
    </dgm:pt>
    <dgm:pt modelId="{2BD2EB45-9965-4C3A-A6B1-C6D263E55750}" type="pres">
      <dgm:prSet presAssocID="{3C7286FA-B078-42EB-B91F-E3F42D3739F1}" presName="connectorText" presStyleLbl="sibTrans2D1" presStyleIdx="1" presStyleCnt="4"/>
      <dgm:spPr/>
    </dgm:pt>
    <dgm:pt modelId="{D1888605-E344-4E2A-89D6-8527E469CEDF}" type="pres">
      <dgm:prSet presAssocID="{2B639249-8DF1-4CEE-B7AF-98EF9643DEAC}" presName="node" presStyleLbl="node1" presStyleIdx="2" presStyleCnt="5" custScaleY="150886">
        <dgm:presLayoutVars>
          <dgm:bulletEnabled val="1"/>
        </dgm:presLayoutVars>
      </dgm:prSet>
      <dgm:spPr/>
    </dgm:pt>
    <dgm:pt modelId="{712736B7-580B-4285-9441-0EBAAAFDBF85}" type="pres">
      <dgm:prSet presAssocID="{5957E0F1-D6E4-499F-967D-64E18D609730}" presName="sibTrans" presStyleLbl="sibTrans2D1" presStyleIdx="2" presStyleCnt="4"/>
      <dgm:spPr/>
    </dgm:pt>
    <dgm:pt modelId="{F6BEDCC3-8412-4D04-BCED-C754DE3197C1}" type="pres">
      <dgm:prSet presAssocID="{5957E0F1-D6E4-499F-967D-64E18D609730}" presName="connectorText" presStyleLbl="sibTrans2D1" presStyleIdx="2" presStyleCnt="4"/>
      <dgm:spPr/>
    </dgm:pt>
    <dgm:pt modelId="{F4810A67-9377-4BD9-98C2-A6D2E841173C}" type="pres">
      <dgm:prSet presAssocID="{D0865A62-C4D3-4F19-9BA8-8B9E5CDEE353}" presName="node" presStyleLbl="node1" presStyleIdx="3" presStyleCnt="5" custScaleY="150885">
        <dgm:presLayoutVars>
          <dgm:bulletEnabled val="1"/>
        </dgm:presLayoutVars>
      </dgm:prSet>
      <dgm:spPr/>
    </dgm:pt>
    <dgm:pt modelId="{8A5A3921-FA4B-44ED-9CD4-418D9B1B921F}" type="pres">
      <dgm:prSet presAssocID="{085837F4-B17C-44C4-B692-3D04B5CCFD0A}" presName="sibTrans" presStyleLbl="sibTrans2D1" presStyleIdx="3" presStyleCnt="4"/>
      <dgm:spPr/>
    </dgm:pt>
    <dgm:pt modelId="{B617A7F5-6BE9-4261-96D9-D60DD414B2B3}" type="pres">
      <dgm:prSet presAssocID="{085837F4-B17C-44C4-B692-3D04B5CCFD0A}" presName="connectorText" presStyleLbl="sibTrans2D1" presStyleIdx="3" presStyleCnt="4"/>
      <dgm:spPr/>
    </dgm:pt>
    <dgm:pt modelId="{CB55D0E7-54BD-4502-8A54-C083AB270235}" type="pres">
      <dgm:prSet presAssocID="{712276E3-250D-48F0-BF2A-BFB3BE2A115E}" presName="node" presStyleLbl="node1" presStyleIdx="4" presStyleCnt="5" custLinFactNeighborX="807" custLinFactNeighborY="31058">
        <dgm:presLayoutVars>
          <dgm:bulletEnabled val="1"/>
        </dgm:presLayoutVars>
      </dgm:prSet>
      <dgm:spPr/>
    </dgm:pt>
  </dgm:ptLst>
  <dgm:cxnLst>
    <dgm:cxn modelId="{0C67E103-F00B-43FE-A9F7-2C4C64599913}" srcId="{D1F39711-A2A0-4F39-85DE-AF292C0757EF}" destId="{1DB41212-12E0-4A67-BECD-26DF7AA12320}" srcOrd="0" destOrd="0" parTransId="{971A71FC-03D9-426B-8311-0DE87DDC4BBA}" sibTransId="{A2FC696B-7569-47B7-BA12-85669A1749BC}"/>
    <dgm:cxn modelId="{D005041C-224D-48B5-A63F-26AF35BC4229}" type="presOf" srcId="{D1F39711-A2A0-4F39-85DE-AF292C0757EF}" destId="{1BBB6A7A-DC9E-4156-A7DE-C3AAC6044045}" srcOrd="0" destOrd="0" presId="urn:microsoft.com/office/officeart/2005/8/layout/process1"/>
    <dgm:cxn modelId="{A2061332-D973-46E5-82E6-A1418CB8730D}" type="presOf" srcId="{895E0259-DC18-49FC-B4C7-E01C048F42F7}" destId="{32E743EA-B0C3-4014-A8D2-0F689C8B82B1}" srcOrd="0" destOrd="0" presId="urn:microsoft.com/office/officeart/2005/8/layout/process1"/>
    <dgm:cxn modelId="{17EFA63E-5447-4152-851E-03E90CADC30F}" srcId="{D1F39711-A2A0-4F39-85DE-AF292C0757EF}" destId="{895E0259-DC18-49FC-B4C7-E01C048F42F7}" srcOrd="1" destOrd="0" parTransId="{8DB000CF-01ED-49EF-956E-419AA19745A6}" sibTransId="{3C7286FA-B078-42EB-B91F-E3F42D3739F1}"/>
    <dgm:cxn modelId="{0B383060-4A54-4554-89AC-7FEFCADE5B08}" type="presOf" srcId="{085837F4-B17C-44C4-B692-3D04B5CCFD0A}" destId="{8A5A3921-FA4B-44ED-9CD4-418D9B1B921F}" srcOrd="0" destOrd="0" presId="urn:microsoft.com/office/officeart/2005/8/layout/process1"/>
    <dgm:cxn modelId="{EF5DE661-AE1C-40B8-9012-D6C9BB04FE37}" srcId="{D1F39711-A2A0-4F39-85DE-AF292C0757EF}" destId="{2B639249-8DF1-4CEE-B7AF-98EF9643DEAC}" srcOrd="2" destOrd="0" parTransId="{6354D2BE-09DC-4B70-848C-0018A9EC13F1}" sibTransId="{5957E0F1-D6E4-499F-967D-64E18D609730}"/>
    <dgm:cxn modelId="{8B7C784F-4AF7-485D-BFA5-53A9BA69406D}" type="presOf" srcId="{712276E3-250D-48F0-BF2A-BFB3BE2A115E}" destId="{CB55D0E7-54BD-4502-8A54-C083AB270235}" srcOrd="0" destOrd="0" presId="urn:microsoft.com/office/officeart/2005/8/layout/process1"/>
    <dgm:cxn modelId="{E2E86553-9E14-43A4-8D20-B58DBB830B4A}" type="presOf" srcId="{085837F4-B17C-44C4-B692-3D04B5CCFD0A}" destId="{B617A7F5-6BE9-4261-96D9-D60DD414B2B3}" srcOrd="1" destOrd="0" presId="urn:microsoft.com/office/officeart/2005/8/layout/process1"/>
    <dgm:cxn modelId="{D0047373-8BB2-4161-B3D3-BA304115EC36}" type="presOf" srcId="{A2FC696B-7569-47B7-BA12-85669A1749BC}" destId="{F3D28A80-710E-49AA-9F76-AC78DC340B89}" srcOrd="0" destOrd="0" presId="urn:microsoft.com/office/officeart/2005/8/layout/process1"/>
    <dgm:cxn modelId="{E1970C55-AB08-4565-A7A1-39E927856067}" srcId="{D1F39711-A2A0-4F39-85DE-AF292C0757EF}" destId="{712276E3-250D-48F0-BF2A-BFB3BE2A115E}" srcOrd="4" destOrd="0" parTransId="{9D4663BC-16F4-42FE-8E62-5EF21F9743E1}" sibTransId="{7892B76A-1D37-4D99-9518-B35062DF2D9B}"/>
    <dgm:cxn modelId="{828D5382-28FD-44B8-9837-88D3BE175916}" type="presOf" srcId="{2B639249-8DF1-4CEE-B7AF-98EF9643DEAC}" destId="{D1888605-E344-4E2A-89D6-8527E469CEDF}" srcOrd="0" destOrd="0" presId="urn:microsoft.com/office/officeart/2005/8/layout/process1"/>
    <dgm:cxn modelId="{F3468D84-33DF-4838-B315-CB72698CCC63}" srcId="{D1F39711-A2A0-4F39-85DE-AF292C0757EF}" destId="{D0865A62-C4D3-4F19-9BA8-8B9E5CDEE353}" srcOrd="3" destOrd="0" parTransId="{565EFD4E-3475-4DFC-9727-ED67FA1D7D55}" sibTransId="{085837F4-B17C-44C4-B692-3D04B5CCFD0A}"/>
    <dgm:cxn modelId="{B666328A-B292-4C4A-BEBE-3B8992BFFEA7}" type="presOf" srcId="{5957E0F1-D6E4-499F-967D-64E18D609730}" destId="{F6BEDCC3-8412-4D04-BCED-C754DE3197C1}" srcOrd="1" destOrd="0" presId="urn:microsoft.com/office/officeart/2005/8/layout/process1"/>
    <dgm:cxn modelId="{423A6AD3-147B-4667-BEEE-8D77BE597212}" type="presOf" srcId="{3C7286FA-B078-42EB-B91F-E3F42D3739F1}" destId="{8AFE863C-1133-4739-9ED4-AED80EA1C0AD}" srcOrd="0" destOrd="0" presId="urn:microsoft.com/office/officeart/2005/8/layout/process1"/>
    <dgm:cxn modelId="{97DD38D4-9356-4FAE-87F0-1D4664611A64}" type="presOf" srcId="{3C7286FA-B078-42EB-B91F-E3F42D3739F1}" destId="{2BD2EB45-9965-4C3A-A6B1-C6D263E55750}" srcOrd="1" destOrd="0" presId="urn:microsoft.com/office/officeart/2005/8/layout/process1"/>
    <dgm:cxn modelId="{58FB26EE-96A8-4ACD-BEE6-0F2DCCBD684D}" type="presOf" srcId="{5957E0F1-D6E4-499F-967D-64E18D609730}" destId="{712736B7-580B-4285-9441-0EBAAAFDBF85}" srcOrd="0" destOrd="0" presId="urn:microsoft.com/office/officeart/2005/8/layout/process1"/>
    <dgm:cxn modelId="{555535F3-EAE8-44B3-86F4-B9EE0B3D2DA1}" type="presOf" srcId="{D0865A62-C4D3-4F19-9BA8-8B9E5CDEE353}" destId="{F4810A67-9377-4BD9-98C2-A6D2E841173C}" srcOrd="0" destOrd="0" presId="urn:microsoft.com/office/officeart/2005/8/layout/process1"/>
    <dgm:cxn modelId="{52666DFC-289B-4AE6-838B-0038E4AB00A2}" type="presOf" srcId="{A2FC696B-7569-47B7-BA12-85669A1749BC}" destId="{9342EE26-224C-490D-A7A8-74D66CF5AF71}" srcOrd="1" destOrd="0" presId="urn:microsoft.com/office/officeart/2005/8/layout/process1"/>
    <dgm:cxn modelId="{AE0513FF-0BA1-4778-95F2-6258B2AFED46}" type="presOf" srcId="{1DB41212-12E0-4A67-BECD-26DF7AA12320}" destId="{01ABEB51-F62D-4FA0-87B8-B2F86CF65CCC}" srcOrd="0" destOrd="0" presId="urn:microsoft.com/office/officeart/2005/8/layout/process1"/>
    <dgm:cxn modelId="{49BC7E27-A4A5-4173-A865-8BB1359342C8}" type="presParOf" srcId="{1BBB6A7A-DC9E-4156-A7DE-C3AAC6044045}" destId="{01ABEB51-F62D-4FA0-87B8-B2F86CF65CCC}" srcOrd="0" destOrd="0" presId="urn:microsoft.com/office/officeart/2005/8/layout/process1"/>
    <dgm:cxn modelId="{B243EB5B-DD66-45ED-B98C-B268EC9DD5EC}" type="presParOf" srcId="{1BBB6A7A-DC9E-4156-A7DE-C3AAC6044045}" destId="{F3D28A80-710E-49AA-9F76-AC78DC340B89}" srcOrd="1" destOrd="0" presId="urn:microsoft.com/office/officeart/2005/8/layout/process1"/>
    <dgm:cxn modelId="{D005CA43-28C7-4DE0-A3ED-0D456FE4FDD2}" type="presParOf" srcId="{F3D28A80-710E-49AA-9F76-AC78DC340B89}" destId="{9342EE26-224C-490D-A7A8-74D66CF5AF71}" srcOrd="0" destOrd="0" presId="urn:microsoft.com/office/officeart/2005/8/layout/process1"/>
    <dgm:cxn modelId="{17197041-7015-40BD-9C8C-7E5B320299DC}" type="presParOf" srcId="{1BBB6A7A-DC9E-4156-A7DE-C3AAC6044045}" destId="{32E743EA-B0C3-4014-A8D2-0F689C8B82B1}" srcOrd="2" destOrd="0" presId="urn:microsoft.com/office/officeart/2005/8/layout/process1"/>
    <dgm:cxn modelId="{8015E24C-6364-4A47-9007-2F68500AB98C}" type="presParOf" srcId="{1BBB6A7A-DC9E-4156-A7DE-C3AAC6044045}" destId="{8AFE863C-1133-4739-9ED4-AED80EA1C0AD}" srcOrd="3" destOrd="0" presId="urn:microsoft.com/office/officeart/2005/8/layout/process1"/>
    <dgm:cxn modelId="{9925770A-B054-463A-A025-1ED3B89350A1}" type="presParOf" srcId="{8AFE863C-1133-4739-9ED4-AED80EA1C0AD}" destId="{2BD2EB45-9965-4C3A-A6B1-C6D263E55750}" srcOrd="0" destOrd="0" presId="urn:microsoft.com/office/officeart/2005/8/layout/process1"/>
    <dgm:cxn modelId="{2141F8F2-A1ED-4EA9-A073-C17FEBFBEC68}" type="presParOf" srcId="{1BBB6A7A-DC9E-4156-A7DE-C3AAC6044045}" destId="{D1888605-E344-4E2A-89D6-8527E469CEDF}" srcOrd="4" destOrd="0" presId="urn:microsoft.com/office/officeart/2005/8/layout/process1"/>
    <dgm:cxn modelId="{5901C41B-11FF-422C-A6FB-6ED456D23AF4}" type="presParOf" srcId="{1BBB6A7A-DC9E-4156-A7DE-C3AAC6044045}" destId="{712736B7-580B-4285-9441-0EBAAAFDBF85}" srcOrd="5" destOrd="0" presId="urn:microsoft.com/office/officeart/2005/8/layout/process1"/>
    <dgm:cxn modelId="{A03B0ED7-3C75-4671-8FD7-C519C7662E76}" type="presParOf" srcId="{712736B7-580B-4285-9441-0EBAAAFDBF85}" destId="{F6BEDCC3-8412-4D04-BCED-C754DE3197C1}" srcOrd="0" destOrd="0" presId="urn:microsoft.com/office/officeart/2005/8/layout/process1"/>
    <dgm:cxn modelId="{D21EADA9-BE0D-485D-8EAC-786A49F55EF8}" type="presParOf" srcId="{1BBB6A7A-DC9E-4156-A7DE-C3AAC6044045}" destId="{F4810A67-9377-4BD9-98C2-A6D2E841173C}" srcOrd="6" destOrd="0" presId="urn:microsoft.com/office/officeart/2005/8/layout/process1"/>
    <dgm:cxn modelId="{0BB5529A-2155-4941-AA29-31B6FF8167D6}" type="presParOf" srcId="{1BBB6A7A-DC9E-4156-A7DE-C3AAC6044045}" destId="{8A5A3921-FA4B-44ED-9CD4-418D9B1B921F}" srcOrd="7" destOrd="0" presId="urn:microsoft.com/office/officeart/2005/8/layout/process1"/>
    <dgm:cxn modelId="{5E7B45C5-EA10-4CCD-BD0E-FF8A1DB60100}" type="presParOf" srcId="{8A5A3921-FA4B-44ED-9CD4-418D9B1B921F}" destId="{B617A7F5-6BE9-4261-96D9-D60DD414B2B3}" srcOrd="0" destOrd="0" presId="urn:microsoft.com/office/officeart/2005/8/layout/process1"/>
    <dgm:cxn modelId="{377B3FF5-EF59-463D-8B82-DD93308EFB1E}" type="presParOf" srcId="{1BBB6A7A-DC9E-4156-A7DE-C3AAC6044045}" destId="{CB55D0E7-54BD-4502-8A54-C083AB270235}" srcOrd="8"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53181-8665-4E98-813C-D5B8B7D30441}">
      <dsp:nvSpPr>
        <dsp:cNvPr id="0" name=""/>
        <dsp:cNvSpPr/>
      </dsp:nvSpPr>
      <dsp:spPr>
        <a:xfrm rot="5400000">
          <a:off x="579101" y="1403057"/>
          <a:ext cx="1743827" cy="290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A6CAAF-0A64-4632-A404-B265C9E4AAFC}">
      <dsp:nvSpPr>
        <dsp:cNvPr id="0" name=""/>
        <dsp:cNvSpPr/>
      </dsp:nvSpPr>
      <dsp:spPr>
        <a:xfrm>
          <a:off x="288012" y="2270037"/>
          <a:ext cx="2619661" cy="22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ctr" defTabSz="1289050" rtl="0">
            <a:lnSpc>
              <a:spcPct val="90000"/>
            </a:lnSpc>
            <a:spcBef>
              <a:spcPct val="0"/>
            </a:spcBef>
            <a:spcAft>
              <a:spcPct val="35000"/>
            </a:spcAft>
            <a:buNone/>
          </a:pPr>
          <a:r>
            <a:rPr lang="en-gb" sz="2900" b="0" i="0" u="none" kern="1200" baseline="0"/>
            <a:t>Low-threshold encounters  </a:t>
          </a:r>
        </a:p>
        <a:p>
          <a:pPr marL="0" lvl="0" indent="0" algn="ctr" defTabSz="1289050" rtl="0">
            <a:lnSpc>
              <a:spcPct val="90000"/>
            </a:lnSpc>
            <a:spcBef>
              <a:spcPct val="0"/>
            </a:spcBef>
            <a:spcAft>
              <a:spcPct val="35000"/>
            </a:spcAft>
            <a:buNone/>
          </a:pPr>
          <a:r>
            <a:rPr lang="en-gb" sz="2900" b="0" i="0" u="none" kern="1200" baseline="0"/>
            <a:t>– </a:t>
          </a:r>
          <a:r>
            <a:rPr lang="en-gb" sz="2400" b="0" i="0" u="none" kern="1200" baseline="0"/>
            <a:t>incl</a:t>
          </a:r>
          <a:r>
            <a:rPr lang="en-gb" sz="1800" b="0" i="0" u="none" kern="1200" baseline="0"/>
            <a:t>. </a:t>
          </a:r>
          <a:r>
            <a:rPr lang="en-gb" sz="2400" b="0" i="0" u="none" kern="1200" baseline="0"/>
            <a:t>volunteers from friend activities</a:t>
          </a:r>
          <a:endParaRPr lang="en-gb" sz="2900" kern="1200" dirty="0"/>
        </a:p>
      </dsp:txBody>
      <dsp:txXfrm>
        <a:off x="288012" y="2270037"/>
        <a:ext cx="2619661" cy="2296287"/>
      </dsp:txXfrm>
    </dsp:sp>
    <dsp:sp modelId="{3D6F49F9-D1FC-43B2-9C57-B20FB1D5D4AF}">
      <dsp:nvSpPr>
        <dsp:cNvPr id="0" name=""/>
        <dsp:cNvSpPr/>
      </dsp:nvSpPr>
      <dsp:spPr>
        <a:xfrm>
          <a:off x="2413398" y="1189432"/>
          <a:ext cx="494275" cy="49427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BECB00-D2D7-4917-A707-6484C92B7754}">
      <dsp:nvSpPr>
        <dsp:cNvPr id="0" name=""/>
        <dsp:cNvSpPr/>
      </dsp:nvSpPr>
      <dsp:spPr>
        <a:xfrm rot="5400000">
          <a:off x="3786078" y="609487"/>
          <a:ext cx="1743827" cy="290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EBBDFE-CF9D-43FD-AFC5-445BBD5C51E5}">
      <dsp:nvSpPr>
        <dsp:cNvPr id="0" name=""/>
        <dsp:cNvSpPr/>
      </dsp:nvSpPr>
      <dsp:spPr>
        <a:xfrm>
          <a:off x="3494990" y="1476467"/>
          <a:ext cx="2619661" cy="22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ctr" defTabSz="1377950" rtl="0">
            <a:lnSpc>
              <a:spcPct val="90000"/>
            </a:lnSpc>
            <a:spcBef>
              <a:spcPct val="0"/>
            </a:spcBef>
            <a:spcAft>
              <a:spcPct val="35000"/>
            </a:spcAft>
            <a:buNone/>
          </a:pPr>
          <a:r>
            <a:rPr lang="en-gb" sz="3100" b="0" i="0" u="none" kern="1200" baseline="0"/>
            <a:t>Psychosocial support</a:t>
          </a:r>
        </a:p>
        <a:p>
          <a:pPr marL="0" lvl="0" indent="0" algn="ctr" defTabSz="1377950" rtl="0">
            <a:lnSpc>
              <a:spcPct val="90000"/>
            </a:lnSpc>
            <a:spcBef>
              <a:spcPct val="0"/>
            </a:spcBef>
            <a:spcAft>
              <a:spcPct val="35000"/>
            </a:spcAft>
            <a:buNone/>
          </a:pPr>
          <a:r>
            <a:rPr lang="en-gb" sz="2400" b="0" i="0" u="none" kern="1200" baseline="0"/>
            <a:t>– psychosocial support volunteers</a:t>
          </a:r>
        </a:p>
        <a:p>
          <a:pPr marL="0" lvl="0" indent="0" algn="ctr" defTabSz="1377950" rtl="0">
            <a:lnSpc>
              <a:spcPct val="90000"/>
            </a:lnSpc>
            <a:spcBef>
              <a:spcPct val="0"/>
            </a:spcBef>
            <a:spcAft>
              <a:spcPct val="35000"/>
            </a:spcAft>
            <a:buNone/>
          </a:pPr>
          <a:r>
            <a:rPr lang="en-gb" sz="2400" b="0" i="0" u="none" kern="1200" baseline="0"/>
            <a:t>– online volunteers (SekasinChat, AuttavaChat)</a:t>
          </a:r>
        </a:p>
        <a:p>
          <a:pPr marL="0" lvl="0" indent="0" algn="ctr" defTabSz="1377950" rtl="0">
            <a:lnSpc>
              <a:spcPct val="90000"/>
            </a:lnSpc>
            <a:spcBef>
              <a:spcPct val="0"/>
            </a:spcBef>
            <a:spcAft>
              <a:spcPct val="35000"/>
            </a:spcAft>
            <a:buNone/>
          </a:pPr>
          <a:r>
            <a:rPr lang="en-gb" sz="2400" b="0" i="0" u="none" kern="1200" baseline="0"/>
            <a:t>– Helpline</a:t>
          </a:r>
          <a:endParaRPr lang="en-gb" sz="3100" kern="1200"/>
        </a:p>
      </dsp:txBody>
      <dsp:txXfrm>
        <a:off x="3494990" y="1476467"/>
        <a:ext cx="2619661" cy="2296287"/>
      </dsp:txXfrm>
    </dsp:sp>
    <dsp:sp modelId="{5B2307D6-9B0C-4F52-9D29-71E41B24E673}">
      <dsp:nvSpPr>
        <dsp:cNvPr id="0" name=""/>
        <dsp:cNvSpPr/>
      </dsp:nvSpPr>
      <dsp:spPr>
        <a:xfrm>
          <a:off x="5620376" y="395862"/>
          <a:ext cx="494275" cy="494275"/>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937CA-DE74-4919-934B-75245BE8A761}">
      <dsp:nvSpPr>
        <dsp:cNvPr id="0" name=""/>
        <dsp:cNvSpPr/>
      </dsp:nvSpPr>
      <dsp:spPr>
        <a:xfrm rot="5400000">
          <a:off x="6993056" y="-184082"/>
          <a:ext cx="1743827" cy="290168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9EB0F-71AD-488A-9559-4371112EA7D0}">
      <dsp:nvSpPr>
        <dsp:cNvPr id="0" name=""/>
        <dsp:cNvSpPr/>
      </dsp:nvSpPr>
      <dsp:spPr>
        <a:xfrm>
          <a:off x="6701968" y="682898"/>
          <a:ext cx="2619661" cy="2296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ctr" defTabSz="1289050" rtl="0">
            <a:lnSpc>
              <a:spcPct val="90000"/>
            </a:lnSpc>
            <a:spcBef>
              <a:spcPct val="0"/>
            </a:spcBef>
            <a:spcAft>
              <a:spcPct val="35000"/>
            </a:spcAft>
            <a:buNone/>
          </a:pPr>
          <a:r>
            <a:rPr lang="en-gb" sz="2900" b="0" i="0" u="none" kern="1200" baseline="0"/>
            <a:t>Strong professional support </a:t>
          </a:r>
        </a:p>
        <a:p>
          <a:pPr marL="0" lvl="0" indent="0" algn="ctr" defTabSz="1289050" rtl="0">
            <a:lnSpc>
              <a:spcPct val="90000"/>
            </a:lnSpc>
            <a:spcBef>
              <a:spcPct val="0"/>
            </a:spcBef>
            <a:spcAft>
              <a:spcPct val="35000"/>
            </a:spcAft>
            <a:buNone/>
          </a:pPr>
          <a:r>
            <a:rPr lang="en-gb" sz="2900" b="0" i="0" u="none" kern="1200" baseline="0"/>
            <a:t> – </a:t>
          </a:r>
          <a:r>
            <a:rPr lang="en-gb" sz="2400" b="0" i="0" u="none" kern="1200" baseline="0"/>
            <a:t>Preparedness group of psychologists</a:t>
          </a:r>
        </a:p>
        <a:p>
          <a:pPr marL="0" lvl="0" indent="0" algn="ctr" defTabSz="1289050" rtl="0">
            <a:lnSpc>
              <a:spcPct val="90000"/>
            </a:lnSpc>
            <a:spcBef>
              <a:spcPct val="0"/>
            </a:spcBef>
            <a:spcAft>
              <a:spcPct val="35000"/>
            </a:spcAft>
            <a:buNone/>
          </a:pPr>
          <a:r>
            <a:rPr lang="en-gb" sz="2400" b="0" i="0" u="none" kern="1200" baseline="0"/>
            <a:t>– Youth Shelters</a:t>
          </a:r>
          <a:endParaRPr lang="en-gb" sz="2900" kern="1200"/>
        </a:p>
      </dsp:txBody>
      <dsp:txXfrm>
        <a:off x="6701968" y="682898"/>
        <a:ext cx="2619661" cy="2296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BEB51-F62D-4FA0-87B8-B2F86CF65CCC}">
      <dsp:nvSpPr>
        <dsp:cNvPr id="0" name=""/>
        <dsp:cNvSpPr/>
      </dsp:nvSpPr>
      <dsp:spPr>
        <a:xfrm>
          <a:off x="5018" y="664321"/>
          <a:ext cx="1555672" cy="2335836"/>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i="0" u="none" kern="1200" baseline="0">
              <a:solidFill>
                <a:srgbClr val="000000"/>
              </a:solidFill>
              <a:latin typeface="Verdana"/>
              <a:ea typeface="+mn-ea"/>
              <a:cs typeface="+mn-cs"/>
            </a:rPr>
            <a:t>Friendship coordinator / food aid contact person in the OHTO emergency team of the branch/area</a:t>
          </a:r>
        </a:p>
      </dsp:txBody>
      <dsp:txXfrm>
        <a:off x="50582" y="709885"/>
        <a:ext cx="1464544" cy="2244708"/>
      </dsp:txXfrm>
    </dsp:sp>
    <dsp:sp modelId="{F3D28A80-710E-49AA-9F76-AC78DC340B89}">
      <dsp:nvSpPr>
        <dsp:cNvPr id="0" name=""/>
        <dsp:cNvSpPr/>
      </dsp:nvSpPr>
      <dsp:spPr>
        <a:xfrm>
          <a:off x="1716257"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en-gb" sz="1000" kern="1200">
            <a:solidFill>
              <a:srgbClr val="FFFFFF"/>
            </a:solidFill>
            <a:latin typeface="Verdana"/>
            <a:ea typeface="+mn-ea"/>
            <a:cs typeface="+mn-cs"/>
          </a:endParaRPr>
        </a:p>
      </dsp:txBody>
      <dsp:txXfrm>
        <a:off x="1716257" y="1716497"/>
        <a:ext cx="230861" cy="231484"/>
      </dsp:txXfrm>
    </dsp:sp>
    <dsp:sp modelId="{32E743EA-B0C3-4014-A8D2-0F689C8B82B1}">
      <dsp:nvSpPr>
        <dsp:cNvPr id="0" name=""/>
        <dsp:cNvSpPr/>
      </dsp:nvSpPr>
      <dsp:spPr>
        <a:xfrm>
          <a:off x="2182959" y="665936"/>
          <a:ext cx="1555672" cy="2332605"/>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i="0" u="none" kern="1200" baseline="0">
              <a:solidFill>
                <a:srgbClr val="000000"/>
              </a:solidFill>
              <a:latin typeface="Verdana"/>
              <a:ea typeface="+mn-ea"/>
              <a:cs typeface="+mn-cs"/>
            </a:rPr>
            <a:t>People who have received the alert and come to the emergency team meeting</a:t>
          </a:r>
        </a:p>
      </dsp:txBody>
      <dsp:txXfrm>
        <a:off x="2228523" y="711500"/>
        <a:ext cx="1464544" cy="2241477"/>
      </dsp:txXfrm>
    </dsp:sp>
    <dsp:sp modelId="{8AFE863C-1133-4739-9ED4-AED80EA1C0AD}">
      <dsp:nvSpPr>
        <dsp:cNvPr id="0" name=""/>
        <dsp:cNvSpPr/>
      </dsp:nvSpPr>
      <dsp:spPr>
        <a:xfrm>
          <a:off x="3894199"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en-gb" sz="1000" kern="1200">
            <a:solidFill>
              <a:srgbClr val="FFFFFF"/>
            </a:solidFill>
            <a:latin typeface="Verdana"/>
            <a:ea typeface="+mn-ea"/>
            <a:cs typeface="+mn-cs"/>
          </a:endParaRPr>
        </a:p>
      </dsp:txBody>
      <dsp:txXfrm>
        <a:off x="3894199" y="1716497"/>
        <a:ext cx="230861" cy="231484"/>
      </dsp:txXfrm>
    </dsp:sp>
    <dsp:sp modelId="{D1888605-E344-4E2A-89D6-8527E469CEDF}">
      <dsp:nvSpPr>
        <dsp:cNvPr id="0" name=""/>
        <dsp:cNvSpPr/>
      </dsp:nvSpPr>
      <dsp:spPr>
        <a:xfrm>
          <a:off x="4360900" y="665928"/>
          <a:ext cx="1555672" cy="2332621"/>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i="0" u="none" kern="1200" baseline="0">
              <a:solidFill>
                <a:srgbClr val="000000"/>
              </a:solidFill>
              <a:latin typeface="Verdana"/>
              <a:ea typeface="+mn-ea"/>
              <a:cs typeface="+mn-cs"/>
            </a:rPr>
            <a:t>Emergency team assesses whether more friends and/or food aid volunteers are needed</a:t>
          </a:r>
        </a:p>
      </dsp:txBody>
      <dsp:txXfrm>
        <a:off x="4406464" y="711492"/>
        <a:ext cx="1464544" cy="2241493"/>
      </dsp:txXfrm>
    </dsp:sp>
    <dsp:sp modelId="{712736B7-580B-4285-9441-0EBAAAFDBF85}">
      <dsp:nvSpPr>
        <dsp:cNvPr id="0" name=""/>
        <dsp:cNvSpPr/>
      </dsp:nvSpPr>
      <dsp:spPr>
        <a:xfrm>
          <a:off x="6072140" y="1639336"/>
          <a:ext cx="329802"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en-gb" sz="1000" kern="1200">
            <a:solidFill>
              <a:srgbClr val="FFFFFF"/>
            </a:solidFill>
            <a:latin typeface="Verdana"/>
            <a:ea typeface="+mn-ea"/>
            <a:cs typeface="+mn-cs"/>
          </a:endParaRPr>
        </a:p>
      </dsp:txBody>
      <dsp:txXfrm>
        <a:off x="6072140" y="1716497"/>
        <a:ext cx="230861" cy="231484"/>
      </dsp:txXfrm>
    </dsp:sp>
    <dsp:sp modelId="{F4810A67-9377-4BD9-98C2-A6D2E841173C}">
      <dsp:nvSpPr>
        <dsp:cNvPr id="0" name=""/>
        <dsp:cNvSpPr/>
      </dsp:nvSpPr>
      <dsp:spPr>
        <a:xfrm>
          <a:off x="6538842" y="665936"/>
          <a:ext cx="1555672" cy="2332605"/>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i="0" u="none" kern="1200" baseline="0">
              <a:solidFill>
                <a:srgbClr val="000000"/>
              </a:solidFill>
              <a:latin typeface="Verdana"/>
              <a:ea typeface="+mn-ea"/>
              <a:cs typeface="+mn-cs"/>
            </a:rPr>
            <a:t>If so, the coordinators or contact persons alert the required number of volunteers from their groups</a:t>
          </a:r>
        </a:p>
      </dsp:txBody>
      <dsp:txXfrm>
        <a:off x="6584406" y="711500"/>
        <a:ext cx="1464544" cy="2241477"/>
      </dsp:txXfrm>
    </dsp:sp>
    <dsp:sp modelId="{8A5A3921-FA4B-44ED-9CD4-418D9B1B921F}">
      <dsp:nvSpPr>
        <dsp:cNvPr id="0" name=""/>
        <dsp:cNvSpPr/>
      </dsp:nvSpPr>
      <dsp:spPr>
        <a:xfrm rot="744280">
          <a:off x="8247362" y="1881476"/>
          <a:ext cx="340409" cy="385806"/>
        </a:xfrm>
        <a:prstGeom prst="rightArrow">
          <a:avLst>
            <a:gd name="adj1" fmla="val 60000"/>
            <a:gd name="adj2" fmla="val 50000"/>
          </a:avLst>
        </a:prstGeom>
        <a:solidFill>
          <a:srgbClr val="CC0000">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endParaRPr lang="en-gb" sz="1000" kern="1200">
            <a:solidFill>
              <a:srgbClr val="FFFFFF"/>
            </a:solidFill>
            <a:latin typeface="Verdana"/>
            <a:ea typeface="+mn-ea"/>
            <a:cs typeface="+mn-cs"/>
          </a:endParaRPr>
        </a:p>
      </dsp:txBody>
      <dsp:txXfrm>
        <a:off x="8248554" y="1947668"/>
        <a:ext cx="238286" cy="231484"/>
      </dsp:txXfrm>
    </dsp:sp>
    <dsp:sp modelId="{CB55D0E7-54BD-4502-8A54-C083AB270235}">
      <dsp:nvSpPr>
        <dsp:cNvPr id="0" name=""/>
        <dsp:cNvSpPr/>
      </dsp:nvSpPr>
      <dsp:spPr>
        <a:xfrm>
          <a:off x="8721801" y="1539405"/>
          <a:ext cx="1555672" cy="1545949"/>
        </a:xfrm>
        <a:prstGeom prst="roundRect">
          <a:avLst>
            <a:gd name="adj" fmla="val 10000"/>
          </a:avLst>
        </a:prstGeom>
        <a:solidFill>
          <a:srgbClr val="CC0000">
            <a:lumMod val="20000"/>
            <a:lumOff val="8000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b="1" i="0" u="none" kern="1200" baseline="0">
              <a:solidFill>
                <a:srgbClr val="000000"/>
              </a:solidFill>
              <a:latin typeface="Verdana"/>
              <a:ea typeface="+mn-ea"/>
              <a:cs typeface="+mn-cs"/>
            </a:rPr>
            <a:t>Friends and food aid volunteers take up different tasks</a:t>
          </a:r>
        </a:p>
      </dsp:txBody>
      <dsp:txXfrm>
        <a:off x="8767080" y="1584684"/>
        <a:ext cx="1465114" cy="145539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78F213-0791-354F-9EBC-54522EEC6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6C8A9374-0766-D846-9D4F-C831B63327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D91B1-5D57-824F-B0C8-6E28351B4D19}" type="datetimeFigureOut">
              <a:rPr lang="fi-FI" smtClean="0"/>
              <a:t>23.10.2025</a:t>
            </a:fld>
            <a:endParaRPr lang="fi-FI"/>
          </a:p>
        </p:txBody>
      </p:sp>
      <p:sp>
        <p:nvSpPr>
          <p:cNvPr id="4" name="Footer Placeholder 3">
            <a:extLst>
              <a:ext uri="{FF2B5EF4-FFF2-40B4-BE49-F238E27FC236}">
                <a16:creationId xmlns:a16="http://schemas.microsoft.com/office/drawing/2014/main" id="{58379F4C-535D-424E-9326-520EF69E4F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8CFEF750-F75D-3348-994A-E455E55D1D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BFC3D2-EBD1-9746-A223-86E203D17115}" type="slidenum">
              <a:rPr lang="fi-FI" smtClean="0"/>
              <a:t>‹#›</a:t>
            </a:fld>
            <a:endParaRPr lang="fi-FI"/>
          </a:p>
        </p:txBody>
      </p:sp>
    </p:spTree>
    <p:extLst>
      <p:ext uri="{BB962C8B-B14F-4D97-AF65-F5344CB8AC3E}">
        <p14:creationId xmlns:p14="http://schemas.microsoft.com/office/powerpoint/2010/main" val="2131814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B20987-55EC-E14B-B450-1C677BEC3E21}" type="datetimeFigureOut">
              <a:rPr lang="en-FI" smtClean="0"/>
              <a:t>10/23/2025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3DC0E-603D-C74E-B49B-2C68F55CC137}" type="slidenum">
              <a:rPr lang="en-FI" smtClean="0"/>
              <a:t>‹#›</a:t>
            </a:fld>
            <a:endParaRPr lang="en-FI"/>
          </a:p>
        </p:txBody>
      </p:sp>
    </p:spTree>
    <p:extLst>
      <p:ext uri="{BB962C8B-B14F-4D97-AF65-F5344CB8AC3E}">
        <p14:creationId xmlns:p14="http://schemas.microsoft.com/office/powerpoint/2010/main" val="8823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The purpose of these slides is to </a:t>
            </a:r>
          </a:p>
          <a:p>
            <a:pPr marL="171450" indent="-171450" algn="l" rtl="0">
              <a:buFontTx/>
              <a:buChar char="-"/>
            </a:pPr>
            <a:r>
              <a:rPr lang="en-gb" b="0" i="0" u="none" baseline="0"/>
              <a:t>increase awareness of the Finnish Red Cross’s preparedness to help among those volunteering in friend activities and food aid</a:t>
            </a:r>
          </a:p>
          <a:p>
            <a:pPr marL="171450" indent="-171450" algn="l" rtl="0">
              <a:buFontTx/>
              <a:buChar char="-"/>
            </a:pPr>
            <a:r>
              <a:rPr lang="en-gb" b="0" i="0" u="none" baseline="0"/>
              <a:t>increase awareness of the role of volunteer friends and food aid volunteers as part of readiness to help, both among themselves and among volunteers working in preparedness and other types of activities</a:t>
            </a:r>
          </a:p>
          <a:p>
            <a:pPr marL="171450" indent="-171450" algn="l" rtl="0">
              <a:buFontTx/>
              <a:buChar char="-"/>
            </a:pPr>
            <a:r>
              <a:rPr lang="en-gb" b="0" i="0" u="none" baseline="0"/>
              <a:t>describe the special expertise of volunteer friends and food aid volunteers from the perspective of preparedness</a:t>
            </a:r>
          </a:p>
          <a:p>
            <a:pPr marL="171450" indent="-171450" algn="l" rtl="0">
              <a:buFontTx/>
              <a:buChar char="-"/>
            </a:pPr>
            <a:r>
              <a:rPr lang="en-gb" b="0" i="0" u="none" baseline="0"/>
              <a:t>describe concrete tasks that volunteer friends and food aid volunteers can perform in the event of disruptions and accidents.</a:t>
            </a:r>
          </a:p>
          <a:p>
            <a:pPr marL="628650" lvl="1" indent="-171450" algn="l" rtl="0">
              <a:buFontTx/>
              <a:buChar char="-"/>
            </a:pPr>
            <a:endParaRPr lang="en-gb" dirty="0"/>
          </a:p>
        </p:txBody>
      </p:sp>
      <p:sp>
        <p:nvSpPr>
          <p:cNvPr id="4" name="Dian numeron paikkamerkki 3"/>
          <p:cNvSpPr>
            <a:spLocks noGrp="1"/>
          </p:cNvSpPr>
          <p:nvPr>
            <p:ph type="sldNum" sz="quarter" idx="5"/>
          </p:nvPr>
        </p:nvSpPr>
        <p:spPr/>
        <p:txBody>
          <a:bodyPr/>
          <a:lstStyle/>
          <a:p>
            <a:pPr algn="l" rtl="0"/>
            <a:fld id="{B7D3DC0E-603D-C74E-B49B-2C68F55CC137}" type="slidenum">
              <a:rPr/>
              <a:t>1</a:t>
            </a:fld>
            <a:endParaRPr lang="en-gb"/>
          </a:p>
        </p:txBody>
      </p:sp>
    </p:spTree>
    <p:extLst>
      <p:ext uri="{BB962C8B-B14F-4D97-AF65-F5344CB8AC3E}">
        <p14:creationId xmlns:p14="http://schemas.microsoft.com/office/powerpoint/2010/main" val="1822759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Support provided by volunteers from friend activities is part of psychosocial support. </a:t>
            </a:r>
          </a:p>
        </p:txBody>
      </p:sp>
      <p:sp>
        <p:nvSpPr>
          <p:cNvPr id="4" name="Dian numeron paikkamerkki 3"/>
          <p:cNvSpPr>
            <a:spLocks noGrp="1"/>
          </p:cNvSpPr>
          <p:nvPr>
            <p:ph type="sldNum" sz="quarter" idx="5"/>
          </p:nvPr>
        </p:nvSpPr>
        <p:spPr/>
        <p:txBody>
          <a:bodyPr/>
          <a:lstStyle/>
          <a:p>
            <a:pPr algn="l" rtl="0"/>
            <a:fld id="{B7D3DC0E-603D-C74E-B49B-2C68F55CC137}" type="slidenum">
              <a:rPr/>
              <a:t>12</a:t>
            </a:fld>
            <a:endParaRPr lang="en-gb"/>
          </a:p>
        </p:txBody>
      </p:sp>
    </p:spTree>
    <p:extLst>
      <p:ext uri="{BB962C8B-B14F-4D97-AF65-F5344CB8AC3E}">
        <p14:creationId xmlns:p14="http://schemas.microsoft.com/office/powerpoint/2010/main" val="2922803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38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a:t>Photo: Joonas Brandt / FRC</a:t>
            </a:r>
          </a:p>
          <a:p>
            <a:endParaRPr lang="en-gb" dirty="0"/>
          </a:p>
        </p:txBody>
      </p:sp>
      <p:sp>
        <p:nvSpPr>
          <p:cNvPr id="4" name="Dian numeron paikkamerkki 3"/>
          <p:cNvSpPr>
            <a:spLocks noGrp="1"/>
          </p:cNvSpPr>
          <p:nvPr>
            <p:ph type="sldNum" sz="quarter" idx="5"/>
          </p:nvPr>
        </p:nvSpPr>
        <p:spPr/>
        <p:txBody>
          <a:bodyPr/>
          <a:lstStyle/>
          <a:p>
            <a:pPr algn="l" rtl="0"/>
            <a:fld id="{B7D3DC0E-603D-C74E-B49B-2C68F55CC137}" type="slidenum">
              <a:rPr/>
              <a:t>16</a:t>
            </a:fld>
            <a:endParaRPr lang="en-gb"/>
          </a:p>
        </p:txBody>
      </p:sp>
    </p:spTree>
    <p:extLst>
      <p:ext uri="{BB962C8B-B14F-4D97-AF65-F5344CB8AC3E}">
        <p14:creationId xmlns:p14="http://schemas.microsoft.com/office/powerpoint/2010/main" val="547807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5"/>
          </p:nvPr>
        </p:nvSpPr>
        <p:spPr/>
        <p:txBody>
          <a:bodyPr/>
          <a:lstStyle/>
          <a:p>
            <a:pPr algn="l" rtl="0"/>
            <a:fld id="{B7D3DC0E-603D-C74E-B49B-2C68F55CC137}" type="slidenum">
              <a:rPr/>
              <a:t>19</a:t>
            </a:fld>
            <a:endParaRPr lang="en-gb"/>
          </a:p>
        </p:txBody>
      </p:sp>
    </p:spTree>
    <p:extLst>
      <p:ext uri="{BB962C8B-B14F-4D97-AF65-F5344CB8AC3E}">
        <p14:creationId xmlns:p14="http://schemas.microsoft.com/office/powerpoint/2010/main" val="194743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a:t>Photo: Joonas Brandt / FRC</a:t>
            </a:r>
          </a:p>
          <a:p>
            <a:endParaRPr lang="en-gb" dirty="0"/>
          </a:p>
        </p:txBody>
      </p:sp>
      <p:sp>
        <p:nvSpPr>
          <p:cNvPr id="4" name="Dian numeron paikkamerkki 3"/>
          <p:cNvSpPr>
            <a:spLocks noGrp="1"/>
          </p:cNvSpPr>
          <p:nvPr>
            <p:ph type="sldNum" sz="quarter" idx="5"/>
          </p:nvPr>
        </p:nvSpPr>
        <p:spPr/>
        <p:txBody>
          <a:bodyPr/>
          <a:lstStyle/>
          <a:p>
            <a:pPr algn="l" rtl="0"/>
            <a:fld id="{B7D3DC0E-603D-C74E-B49B-2C68F55CC137}" type="slidenum">
              <a:rPr/>
              <a:t>21</a:t>
            </a:fld>
            <a:endParaRPr lang="en-gb"/>
          </a:p>
        </p:txBody>
      </p:sp>
    </p:spTree>
    <p:extLst>
      <p:ext uri="{BB962C8B-B14F-4D97-AF65-F5344CB8AC3E}">
        <p14:creationId xmlns:p14="http://schemas.microsoft.com/office/powerpoint/2010/main" val="1918289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a:t>The model is based on the model used in the Kehä-Espoo branch.</a:t>
            </a:r>
          </a:p>
          <a:p>
            <a:pPr algn="l" rtl="0"/>
            <a:r>
              <a:rPr lang="en-gb" b="1" i="0" u="none" baseline="0"/>
              <a:t>The goal is to adopt this model across other branches and areas. Preparing for a preparedness exercise offers a great opportunity to spread the model.</a:t>
            </a:r>
          </a:p>
          <a:p>
            <a:pPr algn="l" rtl="0"/>
            <a:r>
              <a:rPr lang="en-gb" b="0" i="0" u="none" baseline="0"/>
              <a:t>When the friendship coordinator or contact person and the food aid contact person are included in the official emergency team of the branch or area, volunteer friends and food aid volunteers are included in preparedness in the best way possible.</a:t>
            </a:r>
          </a:p>
          <a:p>
            <a:pPr algn="l" rtl="0"/>
            <a:r>
              <a:rPr lang="en-gb" b="0" i="0" u="none" baseline="0"/>
              <a:t>When something happens, the alert reaches the friend activity and food aid coordinators directly. Then, the coordinators receive information of whether their volunteers are needed immediately, in the second wave or at all.</a:t>
            </a:r>
          </a:p>
          <a:p>
            <a:pPr algn="l" rtl="0"/>
            <a:r>
              <a:rPr lang="en-gb" b="0" i="0" u="none" baseline="0"/>
              <a:t>If they are needed, the friendship and food aid coordinators can quickly alert members of their group to join.  For example, the friendship coordinator can access the contact information of volunteers in the electronic friendship coordination system and contact them.</a:t>
            </a:r>
          </a:p>
          <a:p>
            <a:endParaRPr lang="en-gb"/>
          </a:p>
          <a:p>
            <a:endParaRPr lang="en-gb"/>
          </a:p>
          <a:p>
            <a:endParaRPr lang="en-gb"/>
          </a:p>
        </p:txBody>
      </p:sp>
      <p:sp>
        <p:nvSpPr>
          <p:cNvPr id="4" name="Dian numeron paikkamerkki 3"/>
          <p:cNvSpPr>
            <a:spLocks noGrp="1"/>
          </p:cNvSpPr>
          <p:nvPr>
            <p:ph type="sldNum" sz="quarter" idx="5"/>
          </p:nvPr>
        </p:nvSpPr>
        <p:spPr/>
        <p:txBody>
          <a:bodyPr/>
          <a:lstStyle/>
          <a:p>
            <a:pPr algn="l" rtl="0"/>
            <a:fld id="{B7D3DC0E-603D-C74E-B49B-2C68F55CC137}" type="slidenum">
              <a:rPr/>
              <a:t>25</a:t>
            </a:fld>
            <a:endParaRPr lang="en-gb"/>
          </a:p>
        </p:txBody>
      </p:sp>
    </p:spTree>
    <p:extLst>
      <p:ext uri="{BB962C8B-B14F-4D97-AF65-F5344CB8AC3E}">
        <p14:creationId xmlns:p14="http://schemas.microsoft.com/office/powerpoint/2010/main" val="4281784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5"/>
          </p:nvPr>
        </p:nvSpPr>
        <p:spPr/>
        <p:txBody>
          <a:bodyPr/>
          <a:lstStyle/>
          <a:p>
            <a:pPr algn="l" rtl="0"/>
            <a:fld id="{B7D3DC0E-603D-C74E-B49B-2C68F55CC137}" type="slidenum">
              <a:rPr/>
              <a:t>26</a:t>
            </a:fld>
            <a:endParaRPr lang="en-gb"/>
          </a:p>
        </p:txBody>
      </p:sp>
    </p:spTree>
    <p:extLst>
      <p:ext uri="{BB962C8B-B14F-4D97-AF65-F5344CB8AC3E}">
        <p14:creationId xmlns:p14="http://schemas.microsoft.com/office/powerpoint/2010/main" val="2039838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Photo: Joonas Brandt / FRC</a:t>
            </a:r>
          </a:p>
          <a:p>
            <a:pPr algn="l" rtl="0"/>
            <a:r>
              <a:rPr lang="en-gb" b="0" i="0" u="none" baseline="0"/>
              <a:t>This encouragement is intended for anyone willing to take part in preparedness exercises and aid operations. Not all volunteers need to join, for example, if their health does not allow it or they are not interested in preparedness. Volunteer activities in normal everyday life are just as important as helping in accidents, etc.</a:t>
            </a:r>
          </a:p>
        </p:txBody>
      </p:sp>
      <p:sp>
        <p:nvSpPr>
          <p:cNvPr id="4" name="Dian numeron paikkamerkki 3"/>
          <p:cNvSpPr>
            <a:spLocks noGrp="1"/>
          </p:cNvSpPr>
          <p:nvPr>
            <p:ph type="sldNum" sz="quarter" idx="5"/>
          </p:nvPr>
        </p:nvSpPr>
        <p:spPr/>
        <p:txBody>
          <a:bodyPr/>
          <a:lstStyle/>
          <a:p>
            <a:pPr algn="l" rtl="0"/>
            <a:fld id="{B7D3DC0E-603D-C74E-B49B-2C68F55CC137}" type="slidenum">
              <a:rPr/>
              <a:t>29</a:t>
            </a:fld>
            <a:endParaRPr lang="en-gb"/>
          </a:p>
        </p:txBody>
      </p:sp>
    </p:spTree>
    <p:extLst>
      <p:ext uri="{BB962C8B-B14F-4D97-AF65-F5344CB8AC3E}">
        <p14:creationId xmlns:p14="http://schemas.microsoft.com/office/powerpoint/2010/main" val="2194616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Photo: </a:t>
            </a:r>
            <a:r>
              <a:rPr lang="en-gb" b="0" i="0" u="none" baseline="0">
                <a:effectLst/>
              </a:rPr>
              <a:t>Joonas Brandt / FRC Food supply team from the Tampere branch taking part in a preparedness exercise.</a:t>
            </a:r>
            <a:endParaRPr lang="en-gb" dirty="0"/>
          </a:p>
        </p:txBody>
      </p:sp>
      <p:sp>
        <p:nvSpPr>
          <p:cNvPr id="4" name="Dian numeron paikkamerkki 3"/>
          <p:cNvSpPr>
            <a:spLocks noGrp="1"/>
          </p:cNvSpPr>
          <p:nvPr>
            <p:ph type="sldNum" sz="quarter" idx="5"/>
          </p:nvPr>
        </p:nvSpPr>
        <p:spPr/>
        <p:txBody>
          <a:bodyPr/>
          <a:lstStyle/>
          <a:p>
            <a:pPr algn="l" rtl="0"/>
            <a:fld id="{B7D3DC0E-603D-C74E-B49B-2C68F55CC137}" type="slidenum">
              <a:rPr/>
              <a:t>32</a:t>
            </a:fld>
            <a:endParaRPr lang="en-gb"/>
          </a:p>
        </p:txBody>
      </p:sp>
    </p:spTree>
    <p:extLst>
      <p:ext uri="{BB962C8B-B14F-4D97-AF65-F5344CB8AC3E}">
        <p14:creationId xmlns:p14="http://schemas.microsoft.com/office/powerpoint/2010/main" val="2786652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5"/>
          </p:nvPr>
        </p:nvSpPr>
        <p:spPr/>
        <p:txBody>
          <a:bodyPr/>
          <a:lstStyle/>
          <a:p>
            <a:pPr algn="l" rtl="0"/>
            <a:fld id="{D9D1C9AF-C8A2-E248-9C2D-AAFE8E0C60B5}" type="slidenum">
              <a:rPr/>
              <a:t>35</a:t>
            </a:fld>
            <a:endParaRPr lang="en-gb"/>
          </a:p>
        </p:txBody>
      </p:sp>
    </p:spTree>
    <p:extLst>
      <p:ext uri="{BB962C8B-B14F-4D97-AF65-F5344CB8AC3E}">
        <p14:creationId xmlns:p14="http://schemas.microsoft.com/office/powerpoint/2010/main" val="88813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defRPr/>
            </a:pPr>
            <a:r>
              <a:rPr lang="en-gb" sz="1000" b="1" i="0" u="none" baseline="0">
                <a:latin typeface="+mn-lt"/>
                <a:ea typeface="+mn-lt"/>
                <a:cs typeface="+mn-lt"/>
              </a:rPr>
              <a:t>According to the Presidential Decree on the Finnish Red Cross (FRC) (827/2017), the FRC aims to (Section 2):</a:t>
            </a:r>
          </a:p>
          <a:p>
            <a:pPr marL="0" lvl="1" algn="l" rtl="0">
              <a:defRPr/>
            </a:pPr>
            <a:r>
              <a:rPr lang="en-gb" sz="1000" b="0" i="0" u="none" baseline="0">
                <a:latin typeface="+mn-lt"/>
                <a:ea typeface="+mn-lt"/>
                <a:cs typeface="+mn-lt"/>
              </a:rPr>
              <a:t>Section 2: </a:t>
            </a:r>
            <a:r>
              <a:rPr lang="en-gb" sz="1000" b="1" i="0" u="none" baseline="0">
                <a:latin typeface="+mn-lt"/>
                <a:ea typeface="+mn-lt"/>
                <a:cs typeface="+mn-lt"/>
              </a:rPr>
              <a:t>PURPOSE OF THE ORGANISATION: </a:t>
            </a:r>
          </a:p>
          <a:p>
            <a:pPr marL="0" lvl="1" algn="l" rtl="0">
              <a:defRPr/>
            </a:pPr>
            <a:endParaRPr lang="en-gb" altLang="en-US" sz="1000" b="1" dirty="0">
              <a:latin typeface="+mn-lt"/>
            </a:endParaRPr>
          </a:p>
          <a:p>
            <a:pPr marL="0" lvl="1" algn="l" rtl="0">
              <a:defRPr/>
            </a:pPr>
            <a:r>
              <a:rPr lang="en-gb" sz="1000" b="1" i="0" u="none" baseline="0">
                <a:latin typeface="+mn-lt"/>
                <a:ea typeface="+mn-lt"/>
                <a:cs typeface="+mn-lt"/>
              </a:rPr>
              <a:t>In accordance with the Fundamental Principles of the International Movement of the Red Cross and Red Crescent Societies (the Fundamental Principles of the Red Cross), the Society shall: </a:t>
            </a:r>
            <a:br>
              <a:rPr lang="en-gb" sz="1000" b="1">
                <a:latin typeface="+mn-lt"/>
              </a:rPr>
            </a:br>
            <a:endParaRPr lang="en-gb" sz="1000" b="1" dirty="0">
              <a:latin typeface="+mn-lt"/>
            </a:endParaRPr>
          </a:p>
          <a:p>
            <a:pPr marL="228600" lvl="1" indent="-228600" algn="l" rtl="0">
              <a:buFontTx/>
              <a:buAutoNum type="arabicParenR"/>
              <a:defRPr/>
            </a:pPr>
            <a:r>
              <a:rPr lang="en-gb" sz="1000" b="1" i="0" u="none" baseline="0">
                <a:latin typeface="+mn-lt"/>
                <a:ea typeface="+mn-lt"/>
                <a:cs typeface="+mn-lt"/>
              </a:rPr>
              <a:t>protect life and health </a:t>
            </a:r>
            <a:r>
              <a:rPr lang="en-gb" sz="1000" b="0" i="0" u="none" baseline="0">
                <a:latin typeface="+mn-lt"/>
                <a:ea typeface="+mn-lt"/>
                <a:cs typeface="+mn-lt"/>
              </a:rPr>
              <a:t>and ensure respect for the human being and human rights in all circumstances; </a:t>
            </a:r>
          </a:p>
          <a:p>
            <a:pPr marL="228600" lvl="1" indent="-228600" algn="l" rtl="0">
              <a:buFontTx/>
              <a:buAutoNum type="arabicParenR"/>
              <a:defRPr/>
            </a:pPr>
            <a:r>
              <a:rPr lang="en-gb" sz="1000" b="0" i="0" u="none" baseline="0">
                <a:latin typeface="+mn-lt"/>
                <a:ea typeface="+mn-lt"/>
                <a:cs typeface="+mn-lt"/>
              </a:rPr>
              <a:t>promote cooperation and peace among all peoples; </a:t>
            </a:r>
          </a:p>
          <a:p>
            <a:pPr marL="228600" lvl="1" indent="-228600" algn="l" rtl="0">
              <a:buFontTx/>
              <a:buAutoNum type="arabicParenR"/>
              <a:defRPr/>
            </a:pPr>
            <a:r>
              <a:rPr lang="en-gb" sz="1000" b="1" i="0" u="none" baseline="0">
                <a:latin typeface="+mn-lt"/>
                <a:ea typeface="+mn-lt"/>
                <a:cs typeface="+mn-lt"/>
              </a:rPr>
              <a:t>save human lives within the country and abroad; </a:t>
            </a:r>
          </a:p>
          <a:p>
            <a:pPr marL="228600" lvl="1" indent="-228600" algn="l" rtl="0">
              <a:buFontTx/>
              <a:buAutoNum type="arabicParenR"/>
              <a:defRPr/>
            </a:pPr>
            <a:r>
              <a:rPr lang="en-gb" sz="1000" b="1" i="0" u="none" baseline="0">
                <a:latin typeface="+mn-lt"/>
                <a:ea typeface="+mn-lt"/>
                <a:cs typeface="+mn-lt"/>
              </a:rPr>
              <a:t>assist the most vulnerable in order to prevent and alleviate human suffering; </a:t>
            </a:r>
          </a:p>
          <a:p>
            <a:pPr marL="228600" lvl="1" indent="-228600" algn="l" rtl="0">
              <a:buFontTx/>
              <a:buAutoNum type="arabicParenR"/>
              <a:defRPr/>
            </a:pPr>
            <a:r>
              <a:rPr lang="en-gb" sz="1000" b="0" i="0" u="none" baseline="0">
                <a:latin typeface="+mn-lt"/>
                <a:ea typeface="+mn-lt"/>
                <a:cs typeface="+mn-lt"/>
              </a:rPr>
              <a:t>support and assist national authorities in times of both peace and war and during armed conflicts in order to promote human well-being; </a:t>
            </a:r>
          </a:p>
          <a:p>
            <a:pPr marL="228600" lvl="1" indent="-228600" algn="l" rtl="0">
              <a:buFontTx/>
              <a:buAutoNum type="arabicParenR"/>
              <a:defRPr/>
            </a:pPr>
            <a:r>
              <a:rPr lang="en-gb" sz="1000" b="1" i="0" u="none" baseline="0">
                <a:latin typeface="+mn-lt"/>
                <a:ea typeface="+mn-lt"/>
                <a:cs typeface="+mn-lt"/>
              </a:rPr>
              <a:t>promote solidarity and positive attitudes towards assistance work in society; </a:t>
            </a:r>
          </a:p>
          <a:p>
            <a:pPr marL="228600" lvl="1" indent="-228600" algn="l" rtl="0">
              <a:buFontTx/>
              <a:buAutoNum type="arabicParenR"/>
              <a:defRPr/>
            </a:pPr>
            <a:r>
              <a:rPr lang="en-gb" sz="1000" b="1" i="0" u="none" baseline="0">
                <a:latin typeface="+mn-lt"/>
                <a:ea typeface="+mn-lt"/>
                <a:cs typeface="+mn-lt"/>
              </a:rPr>
              <a:t>promote volunteer activities for helping people; </a:t>
            </a:r>
          </a:p>
          <a:p>
            <a:pPr marL="228600" lvl="1" indent="-228600" algn="l" rtl="0">
              <a:buFontTx/>
              <a:buAutoNum type="arabicParenR"/>
              <a:defRPr/>
            </a:pPr>
            <a:r>
              <a:rPr lang="en-gb" sz="1000" b="0" i="0" u="none" baseline="0">
                <a:latin typeface="+mn-lt"/>
                <a:ea typeface="+mn-lt"/>
                <a:cs typeface="+mn-lt"/>
              </a:rPr>
              <a:t>promote the preparedness to help; and</a:t>
            </a:r>
          </a:p>
          <a:p>
            <a:pPr marL="228600" lvl="1" indent="-228600" algn="l" rtl="0">
              <a:buFontTx/>
              <a:buAutoNum type="arabicParenR"/>
              <a:defRPr/>
            </a:pPr>
            <a:r>
              <a:rPr lang="en-gb" sz="1000" b="0" i="0" u="none" baseline="0">
                <a:latin typeface="+mn-lt"/>
                <a:ea typeface="+mn-lt"/>
                <a:cs typeface="+mn-lt"/>
              </a:rPr>
              <a:t>increase understanding of the work of the Red Cross and its humanitarian mandate.</a:t>
            </a:r>
            <a:endParaRPr lang="en-gb" altLang="en-US" sz="1000" b="1" dirty="0">
              <a:latin typeface="+mn-lt"/>
            </a:endParaRPr>
          </a:p>
        </p:txBody>
      </p:sp>
      <p:sp>
        <p:nvSpPr>
          <p:cNvPr id="4" name="Dian numeron paikkamerkki 3"/>
          <p:cNvSpPr>
            <a:spLocks noGrp="1"/>
          </p:cNvSpPr>
          <p:nvPr>
            <p:ph type="sldNum" sz="quarter" idx="5"/>
          </p:nvPr>
        </p:nvSpPr>
        <p:spPr/>
        <p:txBody>
          <a:bodyPr/>
          <a:lstStyle/>
          <a:p>
            <a:pPr algn="l" rtl="0"/>
            <a:fld id="{B7D3DC0E-603D-C74E-B49B-2C68F55CC137}" type="slidenum">
              <a:rPr/>
              <a:t>2</a:t>
            </a:fld>
            <a:endParaRPr lang="en-gb"/>
          </a:p>
        </p:txBody>
      </p:sp>
    </p:spTree>
    <p:extLst>
      <p:ext uri="{BB962C8B-B14F-4D97-AF65-F5344CB8AC3E}">
        <p14:creationId xmlns:p14="http://schemas.microsoft.com/office/powerpoint/2010/main" val="4000975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Photo: Joonas Brandt / FRC</a:t>
            </a:r>
          </a:p>
        </p:txBody>
      </p:sp>
      <p:sp>
        <p:nvSpPr>
          <p:cNvPr id="4" name="Dian numeron paikkamerkki 3"/>
          <p:cNvSpPr>
            <a:spLocks noGrp="1"/>
          </p:cNvSpPr>
          <p:nvPr>
            <p:ph type="sldNum" sz="quarter" idx="5"/>
          </p:nvPr>
        </p:nvSpPr>
        <p:spPr/>
        <p:txBody>
          <a:bodyPr/>
          <a:lstStyle/>
          <a:p>
            <a:pPr algn="l" rtl="0"/>
            <a:fld id="{B7D3DC0E-603D-C74E-B49B-2C68F55CC137}" type="slidenum">
              <a:rPr/>
              <a:t>37</a:t>
            </a:fld>
            <a:endParaRPr lang="en-gb"/>
          </a:p>
        </p:txBody>
      </p:sp>
    </p:spTree>
    <p:extLst>
      <p:ext uri="{BB962C8B-B14F-4D97-AF65-F5344CB8AC3E}">
        <p14:creationId xmlns:p14="http://schemas.microsoft.com/office/powerpoint/2010/main" val="89183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1" i="0" u="none" baseline="0"/>
              <a:t>In the Red Cross, you can be part of a comprehensive chain of helping and participate when necessary. The volunteer always free willingly decides on joining a preparedness situation. Further training is available for the assignments.</a:t>
            </a:r>
          </a:p>
          <a:p>
            <a:endParaRPr lang="en-gb" altLang="en-US" b="1" dirty="0"/>
          </a:p>
          <a:p>
            <a:pPr algn="l" rtl="0"/>
            <a:r>
              <a:rPr lang="en-gb" b="0" i="0" u="none" baseline="0"/>
              <a:t>The </a:t>
            </a:r>
            <a:r>
              <a:rPr lang="en-gb" b="1" i="0" u="none" baseline="0"/>
              <a:t>FRC logistics centre</a:t>
            </a:r>
            <a:r>
              <a:rPr lang="en-gb" b="0" i="0" u="none" baseline="0"/>
              <a:t> is located in Tampere. The centre takes care of material acquisitions, packing, and storage (e.g. clothing aid, field hospitals, and other equipment). In addition to this, the</a:t>
            </a:r>
            <a:r>
              <a:rPr lang="en-gb" b="1" i="0" u="none" baseline="0"/>
              <a:t> FRC international aid delegates </a:t>
            </a:r>
            <a:r>
              <a:rPr lang="en-gb" b="0" i="0" u="none" baseline="0"/>
              <a:t>(also known as the </a:t>
            </a:r>
            <a:r>
              <a:rPr lang="en-gb" b="1" i="0" u="none" baseline="0"/>
              <a:t>disaster preparedness units</a:t>
            </a:r>
            <a:r>
              <a:rPr lang="en-gb" b="0" i="0" u="none" baseline="0"/>
              <a:t>, with approximately 900 active and trained individuals) </a:t>
            </a:r>
            <a:r>
              <a:rPr lang="en-gb" b="1" i="0" u="none" baseline="0"/>
              <a:t>are also available in domestic situations, if necessary (delegates were involved in founding reception centres in the autumn of 2015, for example).</a:t>
            </a:r>
            <a:r>
              <a:rPr lang="en-gb" b="0" i="0" u="none" baseline="0"/>
              <a:t> </a:t>
            </a:r>
            <a:r>
              <a:rPr lang="en-gb" b="1" i="0" u="none" baseline="0"/>
              <a:t>There are approximately 70 Health Points, </a:t>
            </a:r>
            <a:r>
              <a:rPr lang="en-gb" b="0" i="0" u="none" baseline="0"/>
              <a:t>which offer instructions in health-related matters, blood pressure measurements, and psychosocial support. If necessary, the volunteers can act as support in the identification of vulnerable groups and health hazards, e.g. COVID-19. </a:t>
            </a:r>
          </a:p>
          <a:p>
            <a:endParaRPr lang="en-gb" altLang="en-US" dirty="0"/>
          </a:p>
          <a:p>
            <a:pPr algn="l" rtl="0"/>
            <a:r>
              <a:rPr lang="en-gb" b="1" i="0" u="none" baseline="0"/>
              <a:t>At a local level, the FRC can play an essential part in bringing together various operators and supporting communities during and after incidents.</a:t>
            </a:r>
          </a:p>
          <a:p>
            <a:endParaRPr lang="en-gb" dirty="0"/>
          </a:p>
          <a:p>
            <a:endParaRPr lang="en-gb" dirty="0"/>
          </a:p>
        </p:txBody>
      </p:sp>
      <p:sp>
        <p:nvSpPr>
          <p:cNvPr id="4" name="Dian numeron paikkamerkki 3"/>
          <p:cNvSpPr>
            <a:spLocks noGrp="1"/>
          </p:cNvSpPr>
          <p:nvPr>
            <p:ph type="sldNum" sz="quarter" idx="5"/>
          </p:nvPr>
        </p:nvSpPr>
        <p:spPr/>
        <p:txBody>
          <a:bodyPr/>
          <a:lstStyle/>
          <a:p>
            <a:pPr algn="l" rtl="0"/>
            <a:fld id="{B7D3DC0E-603D-C74E-B49B-2C68F55CC137}" type="slidenum">
              <a:rPr/>
              <a:t>3</a:t>
            </a:fld>
            <a:endParaRPr lang="en-gb"/>
          </a:p>
        </p:txBody>
      </p:sp>
    </p:spTree>
    <p:extLst>
      <p:ext uri="{BB962C8B-B14F-4D97-AF65-F5344CB8AC3E}">
        <p14:creationId xmlns:p14="http://schemas.microsoft.com/office/powerpoint/2010/main" val="2444415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Volunteers are needed for a variety of roles in accidents and disruptions. They train for these situations constantly. The photos are from exercises.</a:t>
            </a:r>
          </a:p>
        </p:txBody>
      </p:sp>
      <p:sp>
        <p:nvSpPr>
          <p:cNvPr id="4" name="Dian numeron paikkamerkki 3"/>
          <p:cNvSpPr>
            <a:spLocks noGrp="1"/>
          </p:cNvSpPr>
          <p:nvPr>
            <p:ph type="sldNum" sz="quarter" idx="5"/>
          </p:nvPr>
        </p:nvSpPr>
        <p:spPr/>
        <p:txBody>
          <a:bodyPr/>
          <a:lstStyle/>
          <a:p>
            <a:pPr algn="l" rtl="0"/>
            <a:fld id="{B7D3DC0E-603D-C74E-B49B-2C68F55CC137}" type="slidenum">
              <a:rPr/>
              <a:t>5</a:t>
            </a:fld>
            <a:endParaRPr lang="en-gb"/>
          </a:p>
        </p:txBody>
      </p:sp>
    </p:spTree>
    <p:extLst>
      <p:ext uri="{BB962C8B-B14F-4D97-AF65-F5344CB8AC3E}">
        <p14:creationId xmlns:p14="http://schemas.microsoft.com/office/powerpoint/2010/main" val="46133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a:p>
        </p:txBody>
      </p:sp>
      <p:sp>
        <p:nvSpPr>
          <p:cNvPr id="4" name="Dian numeron paikkamerkki 3"/>
          <p:cNvSpPr>
            <a:spLocks noGrp="1"/>
          </p:cNvSpPr>
          <p:nvPr>
            <p:ph type="sldNum" sz="quarter" idx="5"/>
          </p:nvPr>
        </p:nvSpPr>
        <p:spPr/>
        <p:txBody>
          <a:bodyPr/>
          <a:lstStyle/>
          <a:p>
            <a:pPr algn="l" rtl="0"/>
            <a:fld id="{B7D3DC0E-603D-C74E-B49B-2C68F55CC137}" type="slidenum">
              <a:rPr/>
              <a:t>6</a:t>
            </a:fld>
            <a:endParaRPr lang="en-gb"/>
          </a:p>
        </p:txBody>
      </p:sp>
    </p:spTree>
    <p:extLst>
      <p:ext uri="{BB962C8B-B14F-4D97-AF65-F5344CB8AC3E}">
        <p14:creationId xmlns:p14="http://schemas.microsoft.com/office/powerpoint/2010/main" val="352116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a:t>These questions can also be considered from the perspective of past disruptions, such as the COVID-19 pandemic. Was some particular group left without aid then? What could have been done differently?</a:t>
            </a:r>
          </a:p>
          <a:p>
            <a:endParaRPr lang="en-gb"/>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1C9AF-C8A2-E248-9C2D-AAFE8E0C60B5}"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11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effectLst/>
              </a:rPr>
              <a:t>PHOTO: Teemu Ullgren / FRC</a:t>
            </a:r>
            <a:endParaRPr lang="en-gb" dirty="0"/>
          </a:p>
        </p:txBody>
      </p:sp>
      <p:sp>
        <p:nvSpPr>
          <p:cNvPr id="4" name="Dian numeron paikkamerkki 3"/>
          <p:cNvSpPr>
            <a:spLocks noGrp="1"/>
          </p:cNvSpPr>
          <p:nvPr>
            <p:ph type="sldNum" sz="quarter" idx="5"/>
          </p:nvPr>
        </p:nvSpPr>
        <p:spPr/>
        <p:txBody>
          <a:bodyPr/>
          <a:lstStyle/>
          <a:p>
            <a:pPr algn="l" rtl="0"/>
            <a:fld id="{B7D3DC0E-603D-C74E-B49B-2C68F55CC137}" type="slidenum">
              <a:rPr/>
              <a:t>9</a:t>
            </a:fld>
            <a:endParaRPr lang="en-gb"/>
          </a:p>
        </p:txBody>
      </p:sp>
    </p:spTree>
    <p:extLst>
      <p:ext uri="{BB962C8B-B14F-4D97-AF65-F5344CB8AC3E}">
        <p14:creationId xmlns:p14="http://schemas.microsoft.com/office/powerpoint/2010/main" val="322343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When establishing a reception unit, volunteers can assemble beds, help with food distribution, make coffee and sort donated clothes and goods, for example. Friends are also needed as conversational support and someone to talk to. Home care of the elderly may also request help with drink supplies during a summer heatwave, for example. </a:t>
            </a:r>
            <a:endParaRPr lang="en-gb" altLang="fi-FI" dirty="0"/>
          </a:p>
          <a:p>
            <a:endParaRPr lang="en-gb" altLang="en-US" b="1" dirty="0"/>
          </a:p>
          <a:p>
            <a:pPr algn="l" rtl="0"/>
            <a:r>
              <a:rPr lang="en-gb" b="1" i="0" u="none" baseline="0"/>
              <a:t>An example from Kainuu on 6 January 2018</a:t>
            </a:r>
            <a:r>
              <a:rPr lang="en-gb" b="0" i="0" u="none" baseline="0"/>
              <a:t> (in Finnish): https://www.punainenristi.fi/uutiset/20180106/punainen-risti-auttaa-sahkokatkoista-karsivia-ihmisia-kainuussa </a:t>
            </a:r>
          </a:p>
          <a:p>
            <a:pPr algn="l" rtl="0"/>
            <a:r>
              <a:rPr lang="en-gb" b="1" i="0" u="none" baseline="0"/>
              <a:t>An example from the COVID-19 pandemic on 5 November 2021 </a:t>
            </a:r>
            <a:r>
              <a:rPr lang="en-gb" b="0" i="0" u="none" baseline="0"/>
              <a:t>(in Finnish):</a:t>
            </a:r>
            <a:r>
              <a:rPr lang="en-gb" b="1" i="0" u="none" baseline="0"/>
              <a:t> </a:t>
            </a:r>
            <a:r>
              <a:rPr lang="en-gb" b="0" i="0" u="none" baseline="0"/>
              <a:t>https://www.punainenristi.fi/vapaaehtoiseksi/vapaaehtoiseksi-lahteminen-tuntui-luontevalta/</a:t>
            </a:r>
            <a:endParaRPr lang="en-gb" altLang="en-US" b="1" dirty="0"/>
          </a:p>
          <a:p>
            <a:endParaRPr lang="en-gb" dirty="0"/>
          </a:p>
        </p:txBody>
      </p:sp>
      <p:sp>
        <p:nvSpPr>
          <p:cNvPr id="4" name="Dian numeron paikkamerkki 3"/>
          <p:cNvSpPr>
            <a:spLocks noGrp="1"/>
          </p:cNvSpPr>
          <p:nvPr>
            <p:ph type="sldNum" sz="quarter" idx="5"/>
          </p:nvPr>
        </p:nvSpPr>
        <p:spPr/>
        <p:txBody>
          <a:bodyPr/>
          <a:lstStyle/>
          <a:p>
            <a:pPr algn="l" rtl="0"/>
            <a:fld id="{B7D3DC0E-603D-C74E-B49B-2C68F55CC137}" type="slidenum">
              <a:rPr/>
              <a:t>10</a:t>
            </a:fld>
            <a:endParaRPr lang="en-gb"/>
          </a:p>
        </p:txBody>
      </p:sp>
    </p:spTree>
    <p:extLst>
      <p:ext uri="{BB962C8B-B14F-4D97-AF65-F5344CB8AC3E}">
        <p14:creationId xmlns:p14="http://schemas.microsoft.com/office/powerpoint/2010/main" val="3848760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en-gb" b="0" i="0" u="none" baseline="0"/>
              <a:t>Friend activities and food aid have a role to play at all stages: when preparing for emergency situations or crises, during the situations themselves and at the recovery stage.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baseline="0"/>
              <a:t>The objective of preparedness is to speed up recovery when something bad happens. For example, when volunteer friends support those experiencing loneliness, organise group activities that support community spirit and well-being as well as increase the sense of safety among the elderly by visiting them regularly, the support provided through these activities helps people to cope better with exceptional situations. Their resilience, i.e. crisis tolerance, is at a better level thanks to the support provided by volunteer friends. </a:t>
            </a:r>
            <a:br>
              <a:rPr lang="en-gb"/>
            </a:br>
            <a:r>
              <a:rPr lang="en-gb" b="0" i="0" u="none" baseline="0"/>
              <a:t>In food aid, volunteers meet vulnerable and disadvantaged people and</a:t>
            </a:r>
            <a:r>
              <a:rPr lang="en-gb" sz="1200" b="0" i="0" u="none" baseline="0"/>
              <a:t> encounter and support them in many ways: by providing material aid, i.e. food, but also discussion support and information about services. They also organise activities that increase inclusion, such as meeting cafés. This support helps with everyday coping, increases well-being and helps in exceptional situations, as crisis tolerance has improved due to the support received. </a:t>
            </a:r>
            <a:endParaRPr lang="en-gb" sz="1200" dirty="0">
              <a:ea typeface="Verdana" panose="020B0604030504040204" pitchFamily="34" charset="0"/>
            </a:endParaRPr>
          </a:p>
          <a:p>
            <a:pPr algn="l" rtl="0"/>
            <a:br>
              <a:rPr lang="en-gb"/>
            </a:br>
            <a:r>
              <a:rPr lang="en-gb" b="0" i="0" u="none" baseline="0"/>
              <a:t>When something unexpected happens, the volunteer friends and food aid volunteers are an important volunteer resource for the branch. In many branches, volunteer friends make up the largest volunteer group and have a variety of skills. During the COVID-19 pandemic, for example, there was a great need for friends and food aid volunteers as discussion support to those isolating, someone to talk to during vaccinations and in food home deliveries.</a:t>
            </a:r>
            <a:br>
              <a:rPr lang="en-gb"/>
            </a:br>
            <a:br>
              <a:rPr lang="en-gb"/>
            </a:br>
            <a:r>
              <a:rPr lang="en-gb" b="0" i="0" u="none" baseline="0"/>
              <a:t>When the disruption is over, volunteer friends and food aid volunteers are important companions in recovery. </a:t>
            </a:r>
          </a:p>
          <a:p>
            <a:endParaRPr lang="en-gb" dirty="0"/>
          </a:p>
        </p:txBody>
      </p:sp>
      <p:sp>
        <p:nvSpPr>
          <p:cNvPr id="4" name="Dian numeron paikkamerkki 3"/>
          <p:cNvSpPr>
            <a:spLocks noGrp="1"/>
          </p:cNvSpPr>
          <p:nvPr>
            <p:ph type="sldNum" sz="quarter" idx="5"/>
          </p:nvPr>
        </p:nvSpPr>
        <p:spPr/>
        <p:txBody>
          <a:bodyPr/>
          <a:lstStyle/>
          <a:p>
            <a:pPr algn="l" rtl="0"/>
            <a:fld id="{B7D3DC0E-603D-C74E-B49B-2C68F55CC137}" type="slidenum">
              <a:rPr/>
              <a:t>11</a:t>
            </a:fld>
            <a:endParaRPr lang="en-gb"/>
          </a:p>
        </p:txBody>
      </p:sp>
    </p:spTree>
    <p:extLst>
      <p:ext uri="{BB962C8B-B14F-4D97-AF65-F5344CB8AC3E}">
        <p14:creationId xmlns:p14="http://schemas.microsoft.com/office/powerpoint/2010/main" val="385245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36556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LMI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a:t>Click to edit Master title style</a:t>
            </a:r>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088036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800304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1047121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136455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KOLMIJAKO KÄYTTÖESIMERKKI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3486949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61966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2566575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4136204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20447547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247119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walking on a dirt path&#10;&#10;Description automatically generated with medium confidence">
            <a:extLst>
              <a:ext uri="{FF2B5EF4-FFF2-40B4-BE49-F238E27FC236}">
                <a16:creationId xmlns:a16="http://schemas.microsoft.com/office/drawing/2014/main" id="{BD2846D1-CA6C-3547-B194-4AB11C7E684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2896"/>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034"/>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3804582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3877606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a:p>
            <a:pPr lvl="1"/>
            <a:endParaRPr lang="en-GB"/>
          </a:p>
        </p:txBody>
      </p:sp>
    </p:spTree>
    <p:extLst>
      <p:ext uri="{BB962C8B-B14F-4D97-AF65-F5344CB8AC3E}">
        <p14:creationId xmlns:p14="http://schemas.microsoft.com/office/powerpoint/2010/main" val="40264109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accent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300755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4154890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128876951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198829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218291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2937346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3868658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Tree>
    <p:extLst>
      <p:ext uri="{BB962C8B-B14F-4D97-AF65-F5344CB8AC3E}">
        <p14:creationId xmlns:p14="http://schemas.microsoft.com/office/powerpoint/2010/main" val="95566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2015253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r>
              <a:rPr lang="en-GB" noProof="0"/>
              <a:t>Click icon to add picture</a:t>
            </a:r>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Tree>
    <p:extLst>
      <p:ext uri="{BB962C8B-B14F-4D97-AF65-F5344CB8AC3E}">
        <p14:creationId xmlns:p14="http://schemas.microsoft.com/office/powerpoint/2010/main" val="21806828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KANSI">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err="1"/>
              <a:t>Click</a:t>
            </a:r>
            <a:r>
              <a:rPr lang="fi-FI" noProof="0"/>
              <a:t> to </a:t>
            </a:r>
            <a:r>
              <a:rPr lang="fi-FI" noProof="0" err="1"/>
              <a:t>edit</a:t>
            </a:r>
            <a:r>
              <a:rPr lang="fi-FI" noProof="0"/>
              <a:t> Master </a:t>
            </a:r>
            <a:r>
              <a:rPr lang="fi-FI" noProof="0" err="1"/>
              <a:t>subtitle</a:t>
            </a:r>
            <a:r>
              <a:rPr lang="fi-FI" noProof="0"/>
              <a:t> </a:t>
            </a:r>
            <a:r>
              <a:rPr lang="fi-FI" noProof="0" err="1"/>
              <a:t>style</a:t>
            </a:r>
            <a:endParaRPr lang="fi-FI" noProof="0"/>
          </a:p>
          <a:p>
            <a:pPr lvl="1"/>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289263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NSI OMA KUVAVALIN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87759" y="1314065"/>
            <a:ext cx="10180320" cy="2681191"/>
          </a:xfrm>
          <a:prstGeom prst="rect">
            <a:avLst/>
          </a:prstGeom>
        </p:spPr>
        <p:txBody>
          <a:bodyPr anchor="b"/>
          <a:lstStyle>
            <a:lvl1pPr algn="l">
              <a:defRPr sz="6600">
                <a:solidFill>
                  <a:schemeClr val="tx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487680" y="4363468"/>
            <a:ext cx="9144000" cy="72842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pic>
        <p:nvPicPr>
          <p:cNvPr id="3" name="Kuva 2" descr="Kuva, joka sisältää kohteen vaate, jalkineet, Ihmisen kasvot, henkilö&#10;&#10;Kuvaus luotu automaattisesti">
            <a:extLst>
              <a:ext uri="{FF2B5EF4-FFF2-40B4-BE49-F238E27FC236}">
                <a16:creationId xmlns:a16="http://schemas.microsoft.com/office/drawing/2014/main" id="{48554789-5628-20F8-88C9-06EA655155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463691" y="2184400"/>
            <a:ext cx="5728310" cy="4538905"/>
          </a:xfrm>
          <a:prstGeom prst="rect">
            <a:avLst/>
          </a:prstGeom>
        </p:spPr>
      </p:pic>
    </p:spTree>
    <p:extLst>
      <p:ext uri="{BB962C8B-B14F-4D97-AF65-F5344CB8AC3E}">
        <p14:creationId xmlns:p14="http://schemas.microsoft.com/office/powerpoint/2010/main" val="42550731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NSI OMA KUVAVALINTA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96"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Tree>
    <p:extLst>
      <p:ext uri="{BB962C8B-B14F-4D97-AF65-F5344CB8AC3E}">
        <p14:creationId xmlns:p14="http://schemas.microsoft.com/office/powerpoint/2010/main" val="2720392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NSI OMA KUVAVALINTA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1"/>
          <a:stretch/>
        </p:blipFill>
        <p:spPr>
          <a:xfrm>
            <a:off x="-6191"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err="1"/>
              <a:t>Click</a:t>
            </a:r>
            <a:r>
              <a:rPr lang="fi-FI"/>
              <a:t> </a:t>
            </a:r>
            <a:r>
              <a:rPr lang="fi-FI" noProof="0"/>
              <a:t>to</a:t>
            </a:r>
            <a:r>
              <a:rPr lang="fi-FI"/>
              <a:t> </a:t>
            </a:r>
            <a:r>
              <a:rPr lang="fi-FI" err="1"/>
              <a:t>edit</a:t>
            </a:r>
            <a:r>
              <a:rPr lang="fi-FI"/>
              <a:t> Master </a:t>
            </a:r>
            <a:r>
              <a:rPr lang="fi-FI" err="1"/>
              <a:t>subtitle</a:t>
            </a:r>
            <a:r>
              <a:rPr lang="fi-FI"/>
              <a:t> </a:t>
            </a:r>
            <a:r>
              <a:rPr lang="fi-FI" err="1"/>
              <a:t>style</a:t>
            </a:r>
            <a:endParaRPr lang="fi-FI"/>
          </a:p>
          <a:p>
            <a:pPr lvl="1"/>
            <a:endParaRPr lang="fi-FI"/>
          </a:p>
        </p:txBody>
      </p:sp>
    </p:spTree>
    <p:extLst>
      <p:ext uri="{BB962C8B-B14F-4D97-AF65-F5344CB8AC3E}">
        <p14:creationId xmlns:p14="http://schemas.microsoft.com/office/powerpoint/2010/main" val="3760127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SÄLTÖ">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solidFill>
            <a:srgbClr val="E8E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38692904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857727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529423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3540535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69838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4235292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562744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Tree>
    <p:extLst>
      <p:ext uri="{BB962C8B-B14F-4D97-AF65-F5344CB8AC3E}">
        <p14:creationId xmlns:p14="http://schemas.microsoft.com/office/powerpoint/2010/main" val="4146921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spTree>
    <p:extLst>
      <p:ext uri="{BB962C8B-B14F-4D97-AF65-F5344CB8AC3E}">
        <p14:creationId xmlns:p14="http://schemas.microsoft.com/office/powerpoint/2010/main" val="504750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a:p>
            <a:pPr lvl="2"/>
            <a:r>
              <a:rPr lang="fi-FI" noProof="0"/>
              <a:t>	</a:t>
            </a:r>
          </a:p>
          <a:p>
            <a:pPr lvl="1"/>
            <a:r>
              <a:rPr lang="fi-FI" noProof="0"/>
              <a:t>		</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Tree>
    <p:extLst>
      <p:ext uri="{BB962C8B-B14F-4D97-AF65-F5344CB8AC3E}">
        <p14:creationId xmlns:p14="http://schemas.microsoft.com/office/powerpoint/2010/main" val="2455135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0"/>
            <a:endParaRPr lang="fi-FI" noProof="0"/>
          </a:p>
          <a:p>
            <a:pPr lvl="1"/>
            <a:endParaRPr lang="fi-FI" noProof="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a:p>
            <a:pPr lvl="1"/>
            <a:endParaRPr lang="fi-FI" noProof="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Tree>
    <p:extLst>
      <p:ext uri="{BB962C8B-B14F-4D97-AF65-F5344CB8AC3E}">
        <p14:creationId xmlns:p14="http://schemas.microsoft.com/office/powerpoint/2010/main" val="4100496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1638578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a:p>
        </p:txBody>
      </p:sp>
    </p:spTree>
    <p:extLst>
      <p:ext uri="{BB962C8B-B14F-4D97-AF65-F5344CB8AC3E}">
        <p14:creationId xmlns:p14="http://schemas.microsoft.com/office/powerpoint/2010/main" val="2642554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a:p>
        </p:txBody>
      </p:sp>
    </p:spTree>
    <p:extLst>
      <p:ext uri="{BB962C8B-B14F-4D97-AF65-F5344CB8AC3E}">
        <p14:creationId xmlns:p14="http://schemas.microsoft.com/office/powerpoint/2010/main" val="2780950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2" y="1495010"/>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1577853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a:p>
        </p:txBody>
      </p:sp>
    </p:spTree>
    <p:extLst>
      <p:ext uri="{BB962C8B-B14F-4D97-AF65-F5344CB8AC3E}">
        <p14:creationId xmlns:p14="http://schemas.microsoft.com/office/powerpoint/2010/main" val="423146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28364925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2926653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4628069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8243527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8514349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a:p>
        </p:txBody>
      </p:sp>
    </p:spTree>
    <p:extLst>
      <p:ext uri="{BB962C8B-B14F-4D97-AF65-F5344CB8AC3E}">
        <p14:creationId xmlns:p14="http://schemas.microsoft.com/office/powerpoint/2010/main" val="3347507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a:p>
        </p:txBody>
      </p:sp>
    </p:spTree>
    <p:extLst>
      <p:ext uri="{BB962C8B-B14F-4D97-AF65-F5344CB8AC3E}">
        <p14:creationId xmlns:p14="http://schemas.microsoft.com/office/powerpoint/2010/main" val="3337598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a:p>
        </p:txBody>
      </p:sp>
    </p:spTree>
    <p:extLst>
      <p:ext uri="{BB962C8B-B14F-4D97-AF65-F5344CB8AC3E}">
        <p14:creationId xmlns:p14="http://schemas.microsoft.com/office/powerpoint/2010/main" val="2569813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INAUS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2703341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INAUS BRÄNDIKUVALL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35061735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ÄLILEHTI OTSIKK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262597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809484"/>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b="0" noProof="0"/>
          </a:p>
          <a:p>
            <a:pPr lvl="3"/>
            <a:endParaRPr lang="fi-FI" noProof="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2359779"/>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681315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ÄLILEHTI OTSIKKO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spTree>
    <p:extLst>
      <p:ext uri="{BB962C8B-B14F-4D97-AF65-F5344CB8AC3E}">
        <p14:creationId xmlns:p14="http://schemas.microsoft.com/office/powerpoint/2010/main" val="107539665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17640498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1616253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ARMAA TAUS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4260028267"/>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a:p>
        </p:txBody>
      </p:sp>
    </p:spTree>
    <p:extLst>
      <p:ext uri="{BB962C8B-B14F-4D97-AF65-F5344CB8AC3E}">
        <p14:creationId xmlns:p14="http://schemas.microsoft.com/office/powerpoint/2010/main" val="16505884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2954406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KAKANS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Tree>
    <p:extLst>
      <p:ext uri="{BB962C8B-B14F-4D97-AF65-F5344CB8AC3E}">
        <p14:creationId xmlns:p14="http://schemas.microsoft.com/office/powerpoint/2010/main" val="2452545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4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172867"/>
            <a:ext cx="10515600" cy="781750"/>
          </a:xfrm>
          <a:prstGeom prst="rect">
            <a:avLst/>
          </a:prstGeom>
        </p:spPr>
        <p:txBody>
          <a:bodyPr/>
          <a:lstStyle>
            <a:lvl1pPr>
              <a:lnSpc>
                <a:spcPct val="100000"/>
              </a:lnSpc>
              <a:defRPr sz="3000"/>
            </a:lvl1pPr>
          </a:lstStyle>
          <a:p>
            <a:r>
              <a:rPr lang="fi-FI" noProof="0" err="1"/>
              <a:t>Click</a:t>
            </a:r>
            <a:r>
              <a:rPr lang="fi-FI" noProof="0"/>
              <a:t> to </a:t>
            </a:r>
            <a:r>
              <a:rPr lang="fi-FI" noProof="0" err="1"/>
              <a:t>edit</a:t>
            </a:r>
            <a:r>
              <a:rPr lang="fi-FI" noProof="0"/>
              <a:t> Master </a:t>
            </a:r>
            <a:r>
              <a:rPr lang="fi-FI" noProof="0" err="1"/>
              <a:t>title</a:t>
            </a:r>
            <a:r>
              <a:rPr lang="fi-FI" noProof="0"/>
              <a:t> </a:t>
            </a:r>
            <a:r>
              <a:rPr lang="fi-FI" noProof="0" err="1"/>
              <a:t>style</a:t>
            </a:r>
            <a:endParaRPr lang="fi-FI" noProof="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2355850"/>
            <a:ext cx="10515600" cy="2944813"/>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52266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b="0" noProof="0"/>
          </a:p>
          <a:p>
            <a:pPr lvl="2"/>
            <a:endParaRPr lang="fi-FI" noProof="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505075"/>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endParaRPr lang="fi-FI" noProof="0"/>
          </a:p>
        </p:txBody>
      </p:sp>
    </p:spTree>
    <p:extLst>
      <p:ext uri="{BB962C8B-B14F-4D97-AF65-F5344CB8AC3E}">
        <p14:creationId xmlns:p14="http://schemas.microsoft.com/office/powerpoint/2010/main" val="142778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1185864"/>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118586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505075"/>
            <a:ext cx="5157787"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505075"/>
            <a:ext cx="5181601" cy="3534125"/>
          </a:xfrm>
        </p:spPr>
        <p:txBody>
          <a:bodyPr/>
          <a:lstStyle>
            <a:lvl1pPr>
              <a:defRPr sz="2400"/>
            </a:lvl1pPr>
            <a:lvl2pPr>
              <a:defRPr sz="2000"/>
            </a:lvl2pPr>
            <a:lvl3pPr>
              <a:defRPr sz="1900"/>
            </a:lvl3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Tree>
    <p:extLst>
      <p:ext uri="{BB962C8B-B14F-4D97-AF65-F5344CB8AC3E}">
        <p14:creationId xmlns:p14="http://schemas.microsoft.com/office/powerpoint/2010/main" val="132976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theme" Target="../theme/theme2.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8" Type="http://schemas.openxmlformats.org/officeDocument/2006/relationships/slideLayout" Target="../slideLayouts/slideLayout38.xml"/><Relationship Id="rId3"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Tree>
    <p:extLst>
      <p:ext uri="{BB962C8B-B14F-4D97-AF65-F5344CB8AC3E}">
        <p14:creationId xmlns:p14="http://schemas.microsoft.com/office/powerpoint/2010/main" val="577902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38" r:id="rId30"/>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err="1"/>
              <a:t>Click</a:t>
            </a:r>
            <a:r>
              <a:rPr lang="fi-FI" noProof="0"/>
              <a:t> to </a:t>
            </a:r>
            <a:r>
              <a:rPr lang="fi-FI" noProof="0" err="1"/>
              <a:t>edit</a:t>
            </a:r>
            <a:r>
              <a:rPr lang="fi-FI" noProof="0"/>
              <a:t> Master </a:t>
            </a:r>
            <a:r>
              <a:rPr lang="fi-FI" noProof="0" err="1"/>
              <a:t>text</a:t>
            </a:r>
            <a:r>
              <a:rPr lang="fi-FI" noProof="0"/>
              <a:t> </a:t>
            </a:r>
            <a:r>
              <a:rPr lang="fi-FI" noProof="0" err="1"/>
              <a:t>styles</a:t>
            </a:r>
            <a:endParaRPr lang="fi-FI" noProof="0"/>
          </a:p>
          <a:p>
            <a:pPr lvl="1"/>
            <a:r>
              <a:rPr lang="fi-FI" noProof="0"/>
              <a:t>Second </a:t>
            </a:r>
            <a:r>
              <a:rPr lang="fi-FI" noProof="0" err="1"/>
              <a:t>level</a:t>
            </a:r>
            <a:endParaRPr lang="fi-FI" noProof="0"/>
          </a:p>
          <a:p>
            <a:pPr lvl="2"/>
            <a:r>
              <a:rPr lang="fi-FI" noProof="0"/>
              <a:t>Third </a:t>
            </a:r>
            <a:r>
              <a:rPr lang="fi-FI" noProof="0" err="1"/>
              <a:t>level</a:t>
            </a:r>
            <a:endParaRPr lang="fi-FI" noProof="0"/>
          </a:p>
          <a:p>
            <a:pPr lvl="3"/>
            <a:r>
              <a:rPr lang="fi-FI" noProof="0" err="1"/>
              <a:t>Fourth</a:t>
            </a:r>
            <a:r>
              <a:rPr lang="fi-FI" noProof="0"/>
              <a:t> </a:t>
            </a:r>
            <a:r>
              <a:rPr lang="fi-FI" noProof="0" err="1"/>
              <a:t>level</a:t>
            </a:r>
            <a:endParaRPr lang="fi-FI" noProof="0"/>
          </a:p>
          <a:p>
            <a:pPr lvl="4"/>
            <a:r>
              <a:rPr lang="fi-FI" noProof="0" err="1"/>
              <a:t>Fifth</a:t>
            </a:r>
            <a:r>
              <a:rPr lang="fi-FI" noProof="0"/>
              <a:t> </a:t>
            </a:r>
            <a:r>
              <a:rPr lang="fi-FI" noProof="0" err="1"/>
              <a:t>level</a:t>
            </a:r>
            <a:endParaRPr lang="fi-FI" noProof="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a:t>Click to edit Master title style</a:t>
            </a:r>
            <a:endParaRPr lang="fi-FI"/>
          </a:p>
        </p:txBody>
      </p:sp>
      <p:sp>
        <p:nvSpPr>
          <p:cNvPr id="14" name="TextBox 13">
            <a:extLst>
              <a:ext uri="{FF2B5EF4-FFF2-40B4-BE49-F238E27FC236}">
                <a16:creationId xmlns:a16="http://schemas.microsoft.com/office/drawing/2014/main" id="{D4E3EEA6-F284-034E-8910-605416FAEBAF}"/>
              </a:ext>
            </a:extLst>
          </p:cNvPr>
          <p:cNvSpPr txBox="1"/>
          <p:nvPr userDrawn="1"/>
        </p:nvSpPr>
        <p:spPr>
          <a:xfrm>
            <a:off x="272592" y="7138041"/>
            <a:ext cx="4252274" cy="276999"/>
          </a:xfrm>
          <a:prstGeom prst="rect">
            <a:avLst/>
          </a:prstGeom>
          <a:noFill/>
        </p:spPr>
        <p:txBody>
          <a:bodyPr wrap="square" rtlCol="0">
            <a:spAutoFit/>
          </a:bodyPr>
          <a:lstStyle/>
          <a:p>
            <a:r>
              <a:rPr lang="fi-FI" sz="1200" b="0" i="0" noProof="1">
                <a:latin typeface="Arial" panose="020B0604020202020204" pitchFamily="34" charset="0"/>
                <a:cs typeface="Arial" panose="020B0604020202020204" pitchFamily="34" charset="0"/>
              </a:rPr>
              <a:t>Otsikko｜päivämäärä</a:t>
            </a:r>
          </a:p>
        </p:txBody>
      </p:sp>
    </p:spTree>
    <p:extLst>
      <p:ext uri="{BB962C8B-B14F-4D97-AF65-F5344CB8AC3E}">
        <p14:creationId xmlns:p14="http://schemas.microsoft.com/office/powerpoint/2010/main" val="342290639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8.png"/><Relationship Id="rId2" Type="http://schemas.openxmlformats.org/officeDocument/2006/relationships/notesSlide" Target="../notesSlides/notesSlide15.xml"/><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7.png"/><Relationship Id="rId5" Type="http://schemas.openxmlformats.org/officeDocument/2006/relationships/diagramQuickStyle" Target="../diagrams/quickStyle2.xm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png"/><Relationship Id="rId1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hyperlink" Target="https://oma.punainenristi.fi/groups/group/2320"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vapepa.fi/ohto/"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vapaaehtoistieto.punainenristi.fi/globalassets/tieto-ja-taito-etusivu-beta/ruoka-apu/materiaalit/fact-sheet_kenttakeitin_1.pdf" TargetMode="External"/><Relationship Id="rId2" Type="http://schemas.openxmlformats.org/officeDocument/2006/relationships/hyperlink" Target="https://vapaaehtoistieto.punainenristi.fi/globalassets/tieto-ja-taito-etusivu-beta/ruoka-apu/materiaalit/fact-sheet_muonitusryhma.pdf" TargetMode="External"/><Relationship Id="rId1" Type="http://schemas.openxmlformats.org/officeDocument/2006/relationships/slideLayout" Target="../slideLayouts/slideLayout7.xml"/><Relationship Id="rId4" Type="http://schemas.openxmlformats.org/officeDocument/2006/relationships/hyperlink" Target="https://www.youtube.com/watch?v=vUZRKpN49i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vapaaehtoistieto.punainenristi.fi/osastojen-tukimateriaalit/osastojen-tuki/paikallisten-tarpeiden-arviointi/"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D555210-925B-AB41-B528-EF0F97C08959}"/>
              </a:ext>
            </a:extLst>
          </p:cNvPr>
          <p:cNvSpPr>
            <a:spLocks noGrp="1"/>
          </p:cNvSpPr>
          <p:nvPr>
            <p:ph type="ctrTitle"/>
          </p:nvPr>
        </p:nvSpPr>
        <p:spPr>
          <a:xfrm>
            <a:off x="1524000" y="2088404"/>
            <a:ext cx="9144000" cy="2681191"/>
          </a:xfrm>
        </p:spPr>
        <p:txBody>
          <a:bodyPr>
            <a:normAutofit fontScale="90000"/>
          </a:bodyPr>
          <a:lstStyle/>
          <a:p>
            <a:pPr algn="l" rtl="0"/>
            <a:r>
              <a:rPr lang="en-gb" b="1" i="0" u="none" baseline="0"/>
              <a:t>Friends, food aid and online helping as part of preparedness to help</a:t>
            </a:r>
          </a:p>
        </p:txBody>
      </p:sp>
    </p:spTree>
    <p:extLst>
      <p:ext uri="{BB962C8B-B14F-4D97-AF65-F5344CB8AC3E}">
        <p14:creationId xmlns:p14="http://schemas.microsoft.com/office/powerpoint/2010/main" val="1014386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5D9E73-B389-4FE4-8A5F-8A67C4EE8032}"/>
              </a:ext>
            </a:extLst>
          </p:cNvPr>
          <p:cNvSpPr>
            <a:spLocks noGrp="1"/>
          </p:cNvSpPr>
          <p:nvPr>
            <p:ph type="title"/>
          </p:nvPr>
        </p:nvSpPr>
        <p:spPr>
          <a:xfrm>
            <a:off x="838200" y="810010"/>
            <a:ext cx="10515600" cy="781750"/>
          </a:xfrm>
        </p:spPr>
        <p:txBody>
          <a:bodyPr/>
          <a:lstStyle/>
          <a:p>
            <a:pPr algn="l" rtl="0"/>
            <a:r>
              <a:rPr lang="en-gb" b="1" i="0" u="none" baseline="0"/>
              <a:t>Friends and food aid volunteers as part of preparedness</a:t>
            </a:r>
            <a:endParaRPr lang="en-gb" dirty="0"/>
          </a:p>
        </p:txBody>
      </p:sp>
      <p:sp>
        <p:nvSpPr>
          <p:cNvPr id="3" name="Tekstin paikkamerkki 2">
            <a:extLst>
              <a:ext uri="{FF2B5EF4-FFF2-40B4-BE49-F238E27FC236}">
                <a16:creationId xmlns:a16="http://schemas.microsoft.com/office/drawing/2014/main" id="{D76A9A31-095B-4A72-A6EA-B940D5AB4AC6}"/>
              </a:ext>
            </a:extLst>
          </p:cNvPr>
          <p:cNvSpPr>
            <a:spLocks noGrp="1"/>
          </p:cNvSpPr>
          <p:nvPr>
            <p:ph type="body" sz="quarter" idx="11"/>
          </p:nvPr>
        </p:nvSpPr>
        <p:spPr>
          <a:xfrm>
            <a:off x="838200" y="1956593"/>
            <a:ext cx="10515600" cy="2944813"/>
          </a:xfrm>
        </p:spPr>
        <p:txBody>
          <a:bodyPr vert="horz" lIns="91440" tIns="45720" rIns="91440" bIns="45720" rtlCol="0" anchor="t">
            <a:noAutofit/>
          </a:bodyPr>
          <a:lstStyle/>
          <a:p>
            <a:pPr algn="l" rtl="0"/>
            <a:r>
              <a:rPr lang="en-gb" b="0" i="0" u="none" baseline="0"/>
              <a:t>The Red Cross is a preparedness organisation, which means that </a:t>
            </a:r>
            <a:r>
              <a:rPr lang="en-gb" b="1" i="0" u="none" baseline="0"/>
              <a:t>willing volunteers from friend activities and food aid can be asked to help in various accidents and disruptions</a:t>
            </a:r>
            <a:r>
              <a:rPr lang="en-gb" b="0" i="0" u="none" baseline="0"/>
              <a:t>. </a:t>
            </a:r>
          </a:p>
          <a:p>
            <a:endParaRPr lang="en-gb" altLang="en-US" sz="900" dirty="0"/>
          </a:p>
          <a:p>
            <a:pPr algn="l" rtl="0"/>
            <a:r>
              <a:rPr lang="en-gb" b="0" i="0" u="none" baseline="0"/>
              <a:t>In the event of a large blackout, fire, water contamination or health threat, for example, </a:t>
            </a:r>
            <a:r>
              <a:rPr lang="en-gb" b="1" i="0" u="none" baseline="0"/>
              <a:t>volunteers can be invited to take on emergency support tasks and distribute supplies such as blankets, clothes, or food and water, or to convey information to people who cannot be reached otherwise.</a:t>
            </a:r>
          </a:p>
          <a:p>
            <a:pPr algn="l" rtl="0"/>
            <a:r>
              <a:rPr lang="en-gb" b="0" i="0" u="none" baseline="0">
                <a:latin typeface="Arial"/>
                <a:ea typeface="Arial"/>
                <a:cs typeface="Arial"/>
              </a:rPr>
              <a:t>Online friends can be invited to provide help online.</a:t>
            </a:r>
            <a:endParaRPr lang="en-gb" altLang="en-US" b="1" dirty="0"/>
          </a:p>
          <a:p>
            <a:pPr algn="l" rtl="0"/>
            <a:r>
              <a:rPr lang="en-gb" b="1" i="0" u="none" baseline="0"/>
              <a:t>These tasks are primarily linked to emergency support services and psychosocial support.</a:t>
            </a:r>
          </a:p>
          <a:p>
            <a:endParaRPr lang="en-gb" altLang="fi-FI" b="1" dirty="0"/>
          </a:p>
          <a:p>
            <a:endParaRPr lang="en-gb" altLang="fi-FI" dirty="0"/>
          </a:p>
          <a:p>
            <a:pPr algn="l" rtl="0">
              <a:defRPr/>
            </a:pPr>
            <a:endParaRPr lang="en-gb" sz="2400" dirty="0"/>
          </a:p>
          <a:p>
            <a:pPr marL="0" indent="0" algn="l" rtl="0">
              <a:buFont typeface="Times" panose="02020603050405020304" pitchFamily="18" charset="0"/>
              <a:buNone/>
              <a:defRPr/>
            </a:pPr>
            <a:endParaRPr lang="en-gb" dirty="0"/>
          </a:p>
          <a:p>
            <a:pPr marL="0" indent="0" algn="l" rtl="0">
              <a:buFont typeface="Times" panose="02020603050405020304" pitchFamily="18" charset="0"/>
              <a:buNone/>
              <a:defRPr/>
            </a:pPr>
            <a:endParaRPr lang="en-gb" dirty="0"/>
          </a:p>
          <a:p>
            <a:endParaRPr lang="en-gb" dirty="0"/>
          </a:p>
          <a:p>
            <a:endParaRPr lang="en-gb" dirty="0"/>
          </a:p>
        </p:txBody>
      </p:sp>
    </p:spTree>
    <p:extLst>
      <p:ext uri="{BB962C8B-B14F-4D97-AF65-F5344CB8AC3E}">
        <p14:creationId xmlns:p14="http://schemas.microsoft.com/office/powerpoint/2010/main" val="336929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A33D84C-BA0F-42AA-8429-38CB91F13EDC}"/>
              </a:ext>
            </a:extLst>
          </p:cNvPr>
          <p:cNvSpPr>
            <a:spLocks noGrp="1"/>
          </p:cNvSpPr>
          <p:nvPr>
            <p:ph type="title"/>
          </p:nvPr>
        </p:nvSpPr>
        <p:spPr>
          <a:xfrm>
            <a:off x="438730" y="59980"/>
            <a:ext cx="10625822" cy="632716"/>
          </a:xfrm>
        </p:spPr>
        <p:txBody>
          <a:bodyPr>
            <a:normAutofit/>
          </a:bodyPr>
          <a:lstStyle/>
          <a:p>
            <a:pPr algn="l" rtl="0"/>
            <a:r>
              <a:rPr lang="en-gb" sz="3200" b="1" i="0" u="none" baseline="0"/>
              <a:t>Friend activities, food aid and preparedness</a:t>
            </a:r>
            <a:endParaRPr lang="en-gb">
              <a:solidFill>
                <a:srgbClr val="C00000"/>
              </a:solidFill>
            </a:endParaRPr>
          </a:p>
        </p:txBody>
      </p:sp>
      <p:pic>
        <p:nvPicPr>
          <p:cNvPr id="5" name="Content Placeholder 4" descr="Chart, line chart&#10;&#10;Description automatically generated">
            <a:extLst>
              <a:ext uri="{FF2B5EF4-FFF2-40B4-BE49-F238E27FC236}">
                <a16:creationId xmlns:a16="http://schemas.microsoft.com/office/drawing/2014/main" id="{F5929D11-F1D9-4C14-A098-38BF044AEC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12" y="592172"/>
            <a:ext cx="9716661" cy="4395075"/>
          </a:xfrm>
          <a:prstGeom prst="rect">
            <a:avLst/>
          </a:prstGeom>
        </p:spPr>
      </p:pic>
      <p:grpSp>
        <p:nvGrpSpPr>
          <p:cNvPr id="6" name="Ryhmä 5">
            <a:extLst>
              <a:ext uri="{FF2B5EF4-FFF2-40B4-BE49-F238E27FC236}">
                <a16:creationId xmlns:a16="http://schemas.microsoft.com/office/drawing/2014/main" id="{D0C6F4B6-156A-4124-99CE-DD00277DC939}"/>
              </a:ext>
            </a:extLst>
          </p:cNvPr>
          <p:cNvGrpSpPr/>
          <p:nvPr/>
        </p:nvGrpSpPr>
        <p:grpSpPr>
          <a:xfrm>
            <a:off x="1117821" y="5276187"/>
            <a:ext cx="7703016" cy="1032251"/>
            <a:chOff x="1117821" y="5276187"/>
            <a:chExt cx="7703016" cy="1032251"/>
          </a:xfrm>
        </p:grpSpPr>
        <p:sp>
          <p:nvSpPr>
            <p:cNvPr id="7" name="TextBox 5">
              <a:extLst>
                <a:ext uri="{FF2B5EF4-FFF2-40B4-BE49-F238E27FC236}">
                  <a16:creationId xmlns:a16="http://schemas.microsoft.com/office/drawing/2014/main" id="{4B80045F-F277-4F23-B463-49C9EDF33C19}"/>
                </a:ext>
              </a:extLst>
            </p:cNvPr>
            <p:cNvSpPr txBox="1"/>
            <p:nvPr/>
          </p:nvSpPr>
          <p:spPr>
            <a:xfrm>
              <a:off x="1117821" y="5292775"/>
              <a:ext cx="2458914" cy="1015663"/>
            </a:xfrm>
            <a:prstGeom prst="rect">
              <a:avLst/>
            </a:prstGeom>
            <a:solidFill>
              <a:srgbClr val="FFCCCC"/>
            </a:solidFill>
            <a:ln>
              <a:noFill/>
            </a:ln>
          </p:spPr>
          <p:txBody>
            <a:bodyPr wrap="square" rtlCol="0">
              <a:spAutoFit/>
            </a:bodyPr>
            <a:lstStyle/>
            <a:p>
              <a:pPr marL="285750" indent="-285750" algn="l" rtl="0">
                <a:buFontTx/>
                <a:buChar char="-"/>
              </a:pPr>
              <a:r>
                <a:rPr lang="en-gb" sz="1200" b="0" i="0" u="none" baseline="0">
                  <a:latin typeface="Verdana" panose="020B0604030504040204" pitchFamily="34" charset="0"/>
                  <a:ea typeface="Verdana" panose="020B0604030504040204" pitchFamily="34" charset="0"/>
                  <a:cs typeface="Verdana" panose="020B0604030504040204" pitchFamily="34" charset="0"/>
                </a:rPr>
                <a:t>Preparedness operations</a:t>
              </a:r>
            </a:p>
            <a:p>
              <a:pPr marL="285750" indent="-285750" algn="l" rtl="0">
                <a:buFontTx/>
                <a:buChar char="-"/>
              </a:pPr>
              <a:r>
                <a:rPr lang="en-gb" sz="1200" b="1" i="0" u="none" baseline="0">
                  <a:latin typeface="Verdana" panose="020B0604030504040204" pitchFamily="34" charset="0"/>
                  <a:ea typeface="Verdana" panose="020B0604030504040204" pitchFamily="34" charset="0"/>
                  <a:cs typeface="Verdana" panose="020B0604030504040204" pitchFamily="34" charset="0"/>
                </a:rPr>
                <a:t>Friend activities and food aid strengthening resilience, i.e. crisis tolerance</a:t>
              </a:r>
            </a:p>
          </p:txBody>
        </p:sp>
        <p:sp>
          <p:nvSpPr>
            <p:cNvPr id="8" name="TextBox 6">
              <a:extLst>
                <a:ext uri="{FF2B5EF4-FFF2-40B4-BE49-F238E27FC236}">
                  <a16:creationId xmlns:a16="http://schemas.microsoft.com/office/drawing/2014/main" id="{DE9421E7-2605-49A5-A3D1-13253811955B}"/>
                </a:ext>
              </a:extLst>
            </p:cNvPr>
            <p:cNvSpPr txBox="1"/>
            <p:nvPr/>
          </p:nvSpPr>
          <p:spPr>
            <a:xfrm>
              <a:off x="3812386" y="5276187"/>
              <a:ext cx="2458915" cy="1015663"/>
            </a:xfrm>
            <a:prstGeom prst="rect">
              <a:avLst/>
            </a:prstGeom>
            <a:solidFill>
              <a:srgbClr val="FFCCCC"/>
            </a:solidFill>
          </p:spPr>
          <p:txBody>
            <a:bodyPr wrap="square" rtlCol="0">
              <a:spAutoFit/>
            </a:bodyPr>
            <a:lstStyle/>
            <a:p>
              <a:pPr marL="285750" indent="-285750" algn="l" rtl="0">
                <a:buFontTx/>
                <a:buChar char="-"/>
              </a:pPr>
              <a:r>
                <a:rPr lang="en-gb" sz="1200" b="0" i="0" u="none" baseline="0">
                  <a:latin typeface="Verdana" panose="020B0604030504040204" pitchFamily="34" charset="0"/>
                  <a:ea typeface="Verdana" panose="020B0604030504040204" pitchFamily="34" charset="0"/>
                  <a:cs typeface="Verdana" panose="020B0604030504040204" pitchFamily="34" charset="0"/>
                </a:rPr>
                <a:t>Preparedness tasks</a:t>
              </a:r>
            </a:p>
            <a:p>
              <a:pPr marL="285750" indent="-285750" algn="l" rtl="0">
                <a:buFontTx/>
                <a:buChar char="-"/>
              </a:pPr>
              <a:r>
                <a:rPr lang="en-gb" sz="1200" b="0" i="0" u="none" baseline="0">
                  <a:latin typeface="Verdana" panose="020B0604030504040204" pitchFamily="34" charset="0"/>
                  <a:ea typeface="Verdana" panose="020B0604030504040204" pitchFamily="34" charset="0"/>
                  <a:cs typeface="Verdana" panose="020B0604030504040204" pitchFamily="34" charset="0"/>
                </a:rPr>
                <a:t>Psychosocial support</a:t>
              </a:r>
            </a:p>
            <a:p>
              <a:pPr marL="285750" indent="-285750" algn="l" rtl="0">
                <a:buFontTx/>
                <a:buChar char="-"/>
              </a:pPr>
              <a:r>
                <a:rPr lang="en-gb" sz="1200" b="1" i="0" u="none" baseline="0">
                  <a:latin typeface="Verdana" panose="020B0604030504040204" pitchFamily="34" charset="0"/>
                  <a:ea typeface="Verdana" panose="020B0604030504040204" pitchFamily="34" charset="0"/>
                  <a:cs typeface="Verdana" panose="020B0604030504040204" pitchFamily="34" charset="0"/>
                </a:rPr>
                <a:t>Friend activities and food aid as support and volunteer resource</a:t>
              </a:r>
            </a:p>
          </p:txBody>
        </p:sp>
        <p:sp>
          <p:nvSpPr>
            <p:cNvPr id="9" name="TextBox 7">
              <a:extLst>
                <a:ext uri="{FF2B5EF4-FFF2-40B4-BE49-F238E27FC236}">
                  <a16:creationId xmlns:a16="http://schemas.microsoft.com/office/drawing/2014/main" id="{7FA19CDE-A1E7-4403-B1F7-F6223018A0EC}"/>
                </a:ext>
              </a:extLst>
            </p:cNvPr>
            <p:cNvSpPr txBox="1"/>
            <p:nvPr/>
          </p:nvSpPr>
          <p:spPr>
            <a:xfrm>
              <a:off x="6506953" y="5290059"/>
              <a:ext cx="2313884" cy="646331"/>
            </a:xfrm>
            <a:prstGeom prst="rect">
              <a:avLst/>
            </a:prstGeom>
            <a:solidFill>
              <a:srgbClr val="FFCCCC"/>
            </a:solidFill>
          </p:spPr>
          <p:txBody>
            <a:bodyPr wrap="square" rtlCol="0">
              <a:spAutoFit/>
            </a:bodyPr>
            <a:lstStyle/>
            <a:p>
              <a:pPr marL="285750" indent="-285750" algn="l" rtl="0">
                <a:buFontTx/>
                <a:buChar char="-"/>
              </a:pPr>
              <a:r>
                <a:rPr lang="en-gb" sz="1200" b="1" i="0" u="none" baseline="0">
                  <a:latin typeface="Verdana" panose="020B0604030504040204" pitchFamily="34" charset="0"/>
                  <a:ea typeface="Verdana" panose="020B0604030504040204" pitchFamily="34" charset="0"/>
                  <a:cs typeface="Verdana" panose="020B0604030504040204" pitchFamily="34" charset="0"/>
                </a:rPr>
                <a:t>Long-term support from friend activities and food aid</a:t>
              </a:r>
            </a:p>
          </p:txBody>
        </p:sp>
      </p:grpSp>
    </p:spTree>
    <p:extLst>
      <p:ext uri="{BB962C8B-B14F-4D97-AF65-F5344CB8AC3E}">
        <p14:creationId xmlns:p14="http://schemas.microsoft.com/office/powerpoint/2010/main" val="131957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3E9EE1-434F-62E2-AB94-6B194BE28850}"/>
              </a:ext>
            </a:extLst>
          </p:cNvPr>
          <p:cNvSpPr>
            <a:spLocks noGrp="1"/>
          </p:cNvSpPr>
          <p:nvPr>
            <p:ph type="title"/>
          </p:nvPr>
        </p:nvSpPr>
        <p:spPr>
          <a:xfrm>
            <a:off x="838200" y="237447"/>
            <a:ext cx="10515600" cy="781750"/>
          </a:xfrm>
        </p:spPr>
        <p:txBody>
          <a:bodyPr/>
          <a:lstStyle/>
          <a:p>
            <a:pPr algn="l" rtl="0"/>
            <a:r>
              <a:rPr lang="en-gb" b="1" i="0" u="none" baseline="0"/>
              <a:t>Red Cross psychosocial support in accidents and disruptions</a:t>
            </a:r>
          </a:p>
        </p:txBody>
      </p:sp>
      <p:graphicFrame>
        <p:nvGraphicFramePr>
          <p:cNvPr id="4" name="Kaaviokuva 3">
            <a:extLst>
              <a:ext uri="{FF2B5EF4-FFF2-40B4-BE49-F238E27FC236}">
                <a16:creationId xmlns:a16="http://schemas.microsoft.com/office/drawing/2014/main" id="{82050CB0-6E9F-1B2C-1B90-CED90BEDDC11}"/>
              </a:ext>
            </a:extLst>
          </p:cNvPr>
          <p:cNvGraphicFramePr/>
          <p:nvPr>
            <p:extLst>
              <p:ext uri="{D42A27DB-BD31-4B8C-83A1-F6EECF244321}">
                <p14:modId xmlns:p14="http://schemas.microsoft.com/office/powerpoint/2010/main" val="1418838626"/>
              </p:ext>
            </p:extLst>
          </p:nvPr>
        </p:nvGraphicFramePr>
        <p:xfrm>
          <a:off x="838200" y="1177160"/>
          <a:ext cx="9321800" cy="4961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23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p:txBody>
          <a:bodyPr/>
          <a:lstStyle/>
          <a:p>
            <a:pPr algn="l" rtl="0"/>
            <a:r>
              <a:rPr lang="en-gb" b="1" i="0" u="none" baseline="0">
                <a:solidFill>
                  <a:schemeClr val="tx1"/>
                </a:solidFill>
              </a:rPr>
              <a:t>Discussion – taking part in operations</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p:txBody>
          <a:bodyPr/>
          <a:lstStyle/>
          <a:p>
            <a:pPr algn="l" rtl="0"/>
            <a:r>
              <a:rPr lang="en-gb" b="0" i="0" u="none" baseline="0">
                <a:solidFill>
                  <a:schemeClr val="tx1"/>
                </a:solidFill>
              </a:rPr>
              <a:t> How have volunteers from friend activities and food aid participated in helping in exceptional situations? </a:t>
            </a:r>
          </a:p>
          <a:p>
            <a:pPr algn="l" rtl="0"/>
            <a:r>
              <a:rPr lang="en-gb" b="0" i="0" u="none" baseline="0">
                <a:solidFill>
                  <a:schemeClr val="tx1"/>
                </a:solidFill>
              </a:rPr>
              <a:t> What kinds of needs for aid have there been?</a:t>
            </a:r>
          </a:p>
          <a:p>
            <a:pPr algn="l" rtl="0"/>
            <a:r>
              <a:rPr lang="en-gb" b="0" i="0" u="none" baseline="0">
                <a:solidFill>
                  <a:schemeClr val="tx1"/>
                </a:solidFill>
              </a:rPr>
              <a:t> Should something be done differently next time?</a:t>
            </a:r>
            <a:endParaRPr lang="en-gb">
              <a:solidFill>
                <a:schemeClr val="tx1"/>
              </a:solidFill>
            </a:endParaRPr>
          </a:p>
        </p:txBody>
      </p:sp>
    </p:spTree>
    <p:extLst>
      <p:ext uri="{BB962C8B-B14F-4D97-AF65-F5344CB8AC3E}">
        <p14:creationId xmlns:p14="http://schemas.microsoft.com/office/powerpoint/2010/main" val="63939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80D0BD-3EC8-48FB-A8BC-6EEFCB6AB2BB}"/>
              </a:ext>
            </a:extLst>
          </p:cNvPr>
          <p:cNvSpPr>
            <a:spLocks noGrp="1"/>
          </p:cNvSpPr>
          <p:nvPr>
            <p:ph type="title"/>
          </p:nvPr>
        </p:nvSpPr>
        <p:spPr/>
        <p:txBody>
          <a:bodyPr/>
          <a:lstStyle/>
          <a:p>
            <a:pPr algn="l" rtl="0"/>
            <a:r>
              <a:rPr lang="en-gb" sz="3200" b="1" i="0" u="none" baseline="0"/>
              <a:t>Special expertise of volunteer friends 1/2</a:t>
            </a:r>
          </a:p>
        </p:txBody>
      </p:sp>
      <p:sp>
        <p:nvSpPr>
          <p:cNvPr id="3" name="Tekstin paikkamerkki 2">
            <a:extLst>
              <a:ext uri="{FF2B5EF4-FFF2-40B4-BE49-F238E27FC236}">
                <a16:creationId xmlns:a16="http://schemas.microsoft.com/office/drawing/2014/main" id="{9441B5C8-237B-4358-801D-913E8CFBADD1}"/>
              </a:ext>
            </a:extLst>
          </p:cNvPr>
          <p:cNvSpPr>
            <a:spLocks noGrp="1"/>
          </p:cNvSpPr>
          <p:nvPr>
            <p:ph type="body" sz="quarter" idx="11"/>
          </p:nvPr>
        </p:nvSpPr>
        <p:spPr/>
        <p:txBody>
          <a:bodyPr vert="horz" lIns="91440" tIns="45720" rIns="91440" bIns="45720" rtlCol="0" anchor="t">
            <a:noAutofit/>
          </a:bodyPr>
          <a:lstStyle/>
          <a:p>
            <a:pPr algn="l" rtl="0">
              <a:lnSpc>
                <a:spcPct val="107000"/>
              </a:lnSpc>
            </a:pPr>
            <a:r>
              <a:rPr lang="en-gb" b="0" i="0" u="none" baseline="0"/>
              <a:t>The ability to meet and support people, calm companionship and presence, discussion support, the ability to support diversity </a:t>
            </a:r>
          </a:p>
          <a:p>
            <a:pPr algn="l" rtl="0">
              <a:lnSpc>
                <a:spcPct val="107000"/>
              </a:lnSpc>
            </a:pPr>
            <a:r>
              <a:rPr lang="en-gb" b="0" i="0" u="none" baseline="0">
                <a:ea typeface="Verdana" panose="020B0604030504040204" pitchFamily="34" charset="0"/>
              </a:rPr>
              <a:t>Extensive understanding of everyday routines and factors impacting them </a:t>
            </a:r>
          </a:p>
          <a:p>
            <a:pPr algn="l" rtl="0">
              <a:lnSpc>
                <a:spcPct val="107000"/>
              </a:lnSpc>
            </a:pPr>
            <a:r>
              <a:rPr lang="en-gb" b="0" i="0" u="none" baseline="0"/>
              <a:t>Understanding of the possible barriers and limitations of beneficiaries, also in aid situations </a:t>
            </a:r>
          </a:p>
          <a:p>
            <a:pPr algn="l" rtl="0">
              <a:lnSpc>
                <a:spcPct val="107000"/>
              </a:lnSpc>
            </a:pPr>
            <a:r>
              <a:rPr lang="en-gb" b="0" i="0" u="none" baseline="0">
                <a:latin typeface="Arial"/>
                <a:ea typeface="Verdana"/>
                <a:cs typeface="Arial"/>
              </a:rPr>
              <a:t>Online friends have expertise in online encounters and the digital environments used in online aid</a:t>
            </a:r>
          </a:p>
          <a:p>
            <a:pPr marL="457200" lvl="1" indent="0" algn="l" rtl="0">
              <a:lnSpc>
                <a:spcPct val="107000"/>
              </a:lnSpc>
              <a:buNone/>
            </a:pPr>
            <a:endParaRPr lang="en-gb" sz="2400"/>
          </a:p>
          <a:p>
            <a:pPr marL="742950" lvl="1" indent="-285750" algn="l" rtl="0">
              <a:lnSpc>
                <a:spcPct val="107000"/>
              </a:lnSpc>
              <a:buFont typeface="Courier New" panose="02070309020205020404" pitchFamily="49" charset="0"/>
              <a:buChar char="o"/>
            </a:pPr>
            <a:endParaRPr lang="en-gb" sz="700"/>
          </a:p>
          <a:p>
            <a:endParaRPr lang="en-gb"/>
          </a:p>
        </p:txBody>
      </p:sp>
    </p:spTree>
    <p:extLst>
      <p:ext uri="{BB962C8B-B14F-4D97-AF65-F5344CB8AC3E}">
        <p14:creationId xmlns:p14="http://schemas.microsoft.com/office/powerpoint/2010/main" val="2919571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1824A6-A82B-410D-9883-C38DC9A80EEF}"/>
              </a:ext>
            </a:extLst>
          </p:cNvPr>
          <p:cNvSpPr>
            <a:spLocks noGrp="1"/>
          </p:cNvSpPr>
          <p:nvPr>
            <p:ph type="title"/>
          </p:nvPr>
        </p:nvSpPr>
        <p:spPr/>
        <p:txBody>
          <a:bodyPr/>
          <a:lstStyle/>
          <a:p>
            <a:pPr algn="l" rtl="0"/>
            <a:r>
              <a:rPr lang="en-gb" sz="3200" b="1" i="0" u="none" baseline="0"/>
              <a:t>Special expertise of volunteer friends 2/2</a:t>
            </a:r>
            <a:endParaRPr lang="en-gb"/>
          </a:p>
        </p:txBody>
      </p:sp>
      <p:sp>
        <p:nvSpPr>
          <p:cNvPr id="3" name="Tekstin paikkamerkki 2">
            <a:extLst>
              <a:ext uri="{FF2B5EF4-FFF2-40B4-BE49-F238E27FC236}">
                <a16:creationId xmlns:a16="http://schemas.microsoft.com/office/drawing/2014/main" id="{1F9843AE-CD56-4DDF-BF65-BA0E6516D1AE}"/>
              </a:ext>
            </a:extLst>
          </p:cNvPr>
          <p:cNvSpPr>
            <a:spLocks noGrp="1"/>
          </p:cNvSpPr>
          <p:nvPr>
            <p:ph type="body" sz="quarter" idx="11"/>
          </p:nvPr>
        </p:nvSpPr>
        <p:spPr/>
        <p:txBody>
          <a:bodyPr/>
          <a:lstStyle/>
          <a:p>
            <a:pPr algn="l" rtl="0">
              <a:lnSpc>
                <a:spcPct val="107000"/>
              </a:lnSpc>
            </a:pPr>
            <a:r>
              <a:rPr lang="en-gb" b="0" i="0" u="none" baseline="0"/>
              <a:t>Meeting vulnerable people, extensive contacts and the ability to reach disadvantaged people and those who would otherwise stay hidden</a:t>
            </a:r>
          </a:p>
          <a:p>
            <a:pPr algn="l" rtl="0">
              <a:lnSpc>
                <a:spcPct val="107000"/>
              </a:lnSpc>
            </a:pPr>
            <a:r>
              <a:rPr lang="en-gb" b="0" i="0" u="none" baseline="0">
                <a:ea typeface="Verdana" panose="020B0604030504040204" pitchFamily="34" charset="0"/>
              </a:rPr>
              <a:t>Knowledge of the neighbourhood: people, public transport, etc. </a:t>
            </a:r>
          </a:p>
          <a:p>
            <a:pPr algn="l" rtl="0">
              <a:lnSpc>
                <a:spcPct val="107000"/>
              </a:lnSpc>
            </a:pPr>
            <a:r>
              <a:rPr lang="en-gb" b="0" i="0" u="none" baseline="0">
                <a:ea typeface="Verdana" panose="020B0604030504040204" pitchFamily="34" charset="0"/>
              </a:rPr>
              <a:t>Local and regional network expertise – extensive cooperation networks, for example, patient organisations and organisations of persons with disabilities, assisted living facilities</a:t>
            </a:r>
          </a:p>
          <a:p>
            <a:pPr algn="l" rtl="0">
              <a:lnSpc>
                <a:spcPct val="107000"/>
              </a:lnSpc>
            </a:pPr>
            <a:r>
              <a:rPr lang="en-gb" b="0" i="0" u="none" baseline="0">
                <a:ea typeface="Verdana" panose="020B0604030504040204" pitchFamily="34" charset="0"/>
              </a:rPr>
              <a:t>Gaining situational awareness, the organisation and coordination of operations </a:t>
            </a:r>
          </a:p>
          <a:p>
            <a:pPr algn="l" rtl="0">
              <a:lnSpc>
                <a:spcPct val="107000"/>
              </a:lnSpc>
            </a:pPr>
            <a:r>
              <a:rPr lang="en-gb" b="0" i="0" u="none" baseline="0">
                <a:ea typeface="Verdana" panose="020B0604030504040204" pitchFamily="34" charset="0"/>
              </a:rPr>
              <a:t>Adapting to changing, urgent situations and functioning in them</a:t>
            </a:r>
          </a:p>
          <a:p>
            <a:pPr marL="0" indent="0" algn="l" rtl="0">
              <a:buNone/>
            </a:pPr>
            <a:endParaRPr lang="en-gb"/>
          </a:p>
        </p:txBody>
      </p:sp>
    </p:spTree>
    <p:extLst>
      <p:ext uri="{BB962C8B-B14F-4D97-AF65-F5344CB8AC3E}">
        <p14:creationId xmlns:p14="http://schemas.microsoft.com/office/powerpoint/2010/main" val="117766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An image containing the following: clothing, yard, person, building&#10;&#10;AI-generated content may contain errors.">
            <a:extLst>
              <a:ext uri="{FF2B5EF4-FFF2-40B4-BE49-F238E27FC236}">
                <a16:creationId xmlns:a16="http://schemas.microsoft.com/office/drawing/2014/main" id="{540C3B68-229D-AF6C-2E6C-4D4C50B1CBE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201844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B7DF540-1748-4D27-A554-AB26EFACAED2}"/>
              </a:ext>
            </a:extLst>
          </p:cNvPr>
          <p:cNvSpPr>
            <a:spLocks noGrp="1"/>
          </p:cNvSpPr>
          <p:nvPr>
            <p:ph type="title"/>
          </p:nvPr>
        </p:nvSpPr>
        <p:spPr/>
        <p:txBody>
          <a:bodyPr/>
          <a:lstStyle/>
          <a:p>
            <a:pPr algn="l" rtl="0"/>
            <a:r>
              <a:rPr lang="en-gb" b="1" i="0" u="none" baseline="0"/>
              <a:t>Concrete tasks that volunteer friends can take up in exceptional situations 1/2</a:t>
            </a:r>
          </a:p>
        </p:txBody>
      </p:sp>
      <p:sp>
        <p:nvSpPr>
          <p:cNvPr id="3" name="Tekstin paikkamerkki 2">
            <a:extLst>
              <a:ext uri="{FF2B5EF4-FFF2-40B4-BE49-F238E27FC236}">
                <a16:creationId xmlns:a16="http://schemas.microsoft.com/office/drawing/2014/main" id="{DE0CE1AD-C946-4FDB-8006-7B0E06292F02}"/>
              </a:ext>
            </a:extLst>
          </p:cNvPr>
          <p:cNvSpPr>
            <a:spLocks noGrp="1"/>
          </p:cNvSpPr>
          <p:nvPr>
            <p:ph type="body" sz="quarter" idx="11"/>
          </p:nvPr>
        </p:nvSpPr>
        <p:spPr/>
        <p:txBody>
          <a:bodyPr/>
          <a:lstStyle/>
          <a:p>
            <a:pPr algn="l" rtl="0"/>
            <a:r>
              <a:rPr lang="en-gb" sz="2400" b="0" i="0" u="none" baseline="0"/>
              <a:t>Helping to keep contact with loved ones</a:t>
            </a:r>
          </a:p>
          <a:p>
            <a:pPr algn="l" rtl="0"/>
            <a:r>
              <a:rPr lang="en-gb" sz="2400" b="0" i="0" u="none" baseline="0"/>
              <a:t>Arranging a peaceful space for discussions and offering discussion support</a:t>
            </a:r>
          </a:p>
          <a:p>
            <a:pPr algn="l" rtl="0"/>
            <a:r>
              <a:rPr lang="en-gb" sz="2400" b="0" i="0" u="none" baseline="0"/>
              <a:t>Arranging a play area for children and taking young people into account</a:t>
            </a:r>
          </a:p>
          <a:p>
            <a:pPr algn="l" rtl="0"/>
            <a:r>
              <a:rPr lang="en-gb" sz="2400" b="0" i="0" u="none" baseline="0"/>
              <a:t>Guiding people to the correct information, information sharing</a:t>
            </a:r>
          </a:p>
          <a:p>
            <a:pPr algn="l" rtl="0"/>
            <a:r>
              <a:rPr lang="en-gb" sz="2400" b="0" i="0" u="none" baseline="0"/>
              <a:t>Providing unhurried presence in an exceptional situation, calm discussion, personal attention</a:t>
            </a:r>
          </a:p>
          <a:p>
            <a:pPr algn="l" rtl="0"/>
            <a:r>
              <a:rPr lang="en-gb" b="0" i="0" u="none" baseline="0"/>
              <a:t>Making use of </a:t>
            </a:r>
            <a:r>
              <a:rPr lang="en-gb" sz="2400" b="0" i="0" u="none" baseline="0"/>
              <a:t>extensive networks and cooperation partners, for example, </a:t>
            </a:r>
            <a:r>
              <a:rPr lang="en-gb" b="0" i="0" u="none" baseline="0"/>
              <a:t>meeting and assisting people with memory disorders or disabilities</a:t>
            </a:r>
            <a:endParaRPr lang="en-gb" sz="2400"/>
          </a:p>
        </p:txBody>
      </p:sp>
    </p:spTree>
    <p:extLst>
      <p:ext uri="{BB962C8B-B14F-4D97-AF65-F5344CB8AC3E}">
        <p14:creationId xmlns:p14="http://schemas.microsoft.com/office/powerpoint/2010/main" val="395941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F4EBAE-ECE0-4CE1-AA90-51951C730F05}"/>
              </a:ext>
            </a:extLst>
          </p:cNvPr>
          <p:cNvSpPr>
            <a:spLocks noGrp="1"/>
          </p:cNvSpPr>
          <p:nvPr>
            <p:ph type="title"/>
          </p:nvPr>
        </p:nvSpPr>
        <p:spPr/>
        <p:txBody>
          <a:bodyPr/>
          <a:lstStyle/>
          <a:p>
            <a:pPr algn="l" rtl="0"/>
            <a:r>
              <a:rPr lang="en-gb" b="1" i="0" u="none" baseline="0"/>
              <a:t>Concrete tasks that volunteer friends can take up in exceptional situations 2/2</a:t>
            </a:r>
          </a:p>
        </p:txBody>
      </p:sp>
      <p:sp>
        <p:nvSpPr>
          <p:cNvPr id="3" name="Tekstin paikkamerkki 2">
            <a:extLst>
              <a:ext uri="{FF2B5EF4-FFF2-40B4-BE49-F238E27FC236}">
                <a16:creationId xmlns:a16="http://schemas.microsoft.com/office/drawing/2014/main" id="{C0A7A149-63AF-44E4-AF31-601B7776CC78}"/>
              </a:ext>
            </a:extLst>
          </p:cNvPr>
          <p:cNvSpPr>
            <a:spLocks noGrp="1"/>
          </p:cNvSpPr>
          <p:nvPr>
            <p:ph type="body" sz="quarter" idx="11"/>
          </p:nvPr>
        </p:nvSpPr>
        <p:spPr/>
        <p:txBody>
          <a:bodyPr/>
          <a:lstStyle/>
          <a:p>
            <a:pPr algn="l" rtl="0">
              <a:lnSpc>
                <a:spcPct val="90000"/>
              </a:lnSpc>
              <a:buSzPct val="100000"/>
              <a:defRPr/>
            </a:pPr>
            <a:r>
              <a:rPr kumimoji="0" lang="en-gb" b="0" i="0" u="none" strike="noStrike" kern="1200" cap="none" spc="0" normalizeH="0" baseline="0">
                <a:ln>
                  <a:noFill/>
                </a:ln>
                <a:solidFill>
                  <a:prstClr val="black"/>
                </a:solidFill>
                <a:effectLst/>
                <a:uLnTx/>
                <a:uFillTx/>
              </a:rPr>
              <a:t>Tasks requiring language skills</a:t>
            </a:r>
          </a:p>
          <a:p>
            <a:pPr algn="l" rtl="0">
              <a:lnSpc>
                <a:spcPct val="90000"/>
              </a:lnSpc>
              <a:buSzPct val="100000"/>
              <a:defRPr/>
            </a:pPr>
            <a:r>
              <a:rPr kumimoji="0" lang="en-gb" b="0" i="0" u="none" strike="noStrike" kern="1200" cap="none" spc="0" normalizeH="0" baseline="0">
                <a:ln>
                  <a:noFill/>
                </a:ln>
                <a:solidFill>
                  <a:prstClr val="black"/>
                </a:solidFill>
                <a:effectLst/>
                <a:uLnTx/>
                <a:uFillTx/>
              </a:rPr>
              <a:t>Guiding bystanders and sharing information with them</a:t>
            </a:r>
          </a:p>
          <a:p>
            <a:pPr algn="l" rtl="0">
              <a:lnSpc>
                <a:spcPct val="90000"/>
              </a:lnSpc>
              <a:buSzPct val="100000"/>
              <a:defRPr/>
            </a:pPr>
            <a:r>
              <a:rPr kumimoji="0" lang="en-gb" b="0" i="0" u="none" strike="noStrike" kern="1200" cap="none" spc="0" normalizeH="0" baseline="0">
                <a:ln>
                  <a:noFill/>
                </a:ln>
                <a:solidFill>
                  <a:prstClr val="black"/>
                </a:solidFill>
                <a:effectLst/>
                <a:uLnTx/>
                <a:uFillTx/>
              </a:rPr>
              <a:t>Accompanying and assisting in an evacuation situation</a:t>
            </a:r>
          </a:p>
          <a:p>
            <a:pPr algn="l" rtl="0">
              <a:lnSpc>
                <a:spcPct val="90000"/>
              </a:lnSpc>
              <a:buSzPct val="100000"/>
              <a:defRPr/>
            </a:pPr>
            <a:r>
              <a:rPr kumimoji="0" lang="en-gb" b="0" i="0" u="none" strike="noStrike" kern="1200" cap="none" spc="0" normalizeH="0" baseline="0">
                <a:ln>
                  <a:noFill/>
                </a:ln>
                <a:solidFill>
                  <a:prstClr val="black"/>
                </a:solidFill>
                <a:effectLst/>
                <a:uLnTx/>
                <a:uFillTx/>
              </a:rPr>
              <a:t>Testing any digital services in practice</a:t>
            </a:r>
          </a:p>
          <a:p>
            <a:pPr algn="l" rtl="0">
              <a:lnSpc>
                <a:spcPct val="90000"/>
              </a:lnSpc>
              <a:buSzPct val="100000"/>
              <a:defRPr/>
            </a:pPr>
            <a:r>
              <a:rPr kumimoji="0" lang="en-gb" b="0" i="0" u="none" strike="noStrike" kern="1200" cap="none" spc="0" normalizeH="0" baseline="0">
                <a:ln>
                  <a:noFill/>
                </a:ln>
                <a:solidFill>
                  <a:prstClr val="black"/>
                </a:solidFill>
                <a:effectLst/>
                <a:uLnTx/>
                <a:uFillTx/>
              </a:rPr>
              <a:t>Communications tasks and information sharing, incl. social media </a:t>
            </a:r>
            <a:endParaRPr lang="en-gb">
              <a:solidFill>
                <a:prstClr val="black"/>
              </a:solidFill>
            </a:endParaRPr>
          </a:p>
          <a:p>
            <a:pPr algn="l" rtl="0">
              <a:lnSpc>
                <a:spcPct val="90000"/>
              </a:lnSpc>
              <a:buSzPct val="100000"/>
              <a:defRPr/>
            </a:pPr>
            <a:r>
              <a:rPr kumimoji="0" lang="en-gb" b="0" i="0" u="none" strike="noStrike" kern="1200" cap="none" spc="0" normalizeH="0" baseline="0">
                <a:ln>
                  <a:noFill/>
                </a:ln>
                <a:solidFill>
                  <a:prstClr val="black"/>
                </a:solidFill>
                <a:effectLst/>
                <a:uLnTx/>
                <a:uFillTx/>
              </a:rPr>
              <a:t>Logging and registration</a:t>
            </a:r>
          </a:p>
          <a:p>
            <a:pPr algn="l" rtl="0">
              <a:lnSpc>
                <a:spcPct val="90000"/>
              </a:lnSpc>
              <a:buSzPct val="100000"/>
              <a:defRPr/>
            </a:pPr>
            <a:r>
              <a:rPr kumimoji="0" lang="en-gb" b="0" i="0" u="none" strike="noStrike" kern="1200" cap="none" spc="0" normalizeH="0" baseline="0">
                <a:ln>
                  <a:noFill/>
                </a:ln>
                <a:solidFill>
                  <a:prstClr val="black"/>
                </a:solidFill>
                <a:effectLst/>
                <a:uLnTx/>
                <a:uFillTx/>
              </a:rPr>
              <a:t>Contacting your own friend clients </a:t>
            </a:r>
            <a:r>
              <a:rPr lang="en-gb" b="0" i="0" u="none" baseline="0">
                <a:solidFill>
                  <a:prstClr val="black"/>
                </a:solidFill>
              </a:rPr>
              <a:t>and visiting places, such as assisted living </a:t>
            </a:r>
            <a:r>
              <a:rPr kumimoji="0" lang="en-gb" b="0" i="0" u="none" strike="noStrike" kern="1200" cap="none" spc="0" normalizeH="0" baseline="0">
                <a:ln>
                  <a:noFill/>
                </a:ln>
                <a:solidFill>
                  <a:prstClr val="black"/>
                </a:solidFill>
                <a:effectLst/>
                <a:uLnTx/>
                <a:uFillTx/>
              </a:rPr>
              <a:t>facilities,</a:t>
            </a:r>
            <a:r>
              <a:rPr lang="en-gb" b="0" i="0" u="none" baseline="0">
                <a:solidFill>
                  <a:prstClr val="black"/>
                </a:solidFill>
              </a:rPr>
              <a:t>, </a:t>
            </a:r>
            <a:r>
              <a:rPr kumimoji="0" lang="en-gb" b="0" i="0" u="none" strike="noStrike" kern="1200" cap="none" spc="0" normalizeH="0" baseline="0">
                <a:ln>
                  <a:noFill/>
                </a:ln>
                <a:solidFill>
                  <a:prstClr val="black"/>
                </a:solidFill>
                <a:effectLst/>
                <a:uLnTx/>
                <a:uFillTx/>
              </a:rPr>
              <a:t>sharing information and checking up on the situation</a:t>
            </a:r>
          </a:p>
        </p:txBody>
      </p:sp>
    </p:spTree>
    <p:extLst>
      <p:ext uri="{BB962C8B-B14F-4D97-AF65-F5344CB8AC3E}">
        <p14:creationId xmlns:p14="http://schemas.microsoft.com/office/powerpoint/2010/main" val="2134645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D9EBCB-E01B-455C-9A6B-2FA9D6861738}"/>
              </a:ext>
            </a:extLst>
          </p:cNvPr>
          <p:cNvSpPr>
            <a:spLocks noGrp="1"/>
          </p:cNvSpPr>
          <p:nvPr>
            <p:ph type="title"/>
          </p:nvPr>
        </p:nvSpPr>
        <p:spPr/>
        <p:txBody>
          <a:bodyPr/>
          <a:lstStyle/>
          <a:p>
            <a:pPr algn="l" rtl="0"/>
            <a:r>
              <a:rPr lang="en-gb" sz="3200" b="1" i="0" u="none" baseline="0"/>
              <a:t>Special expertise of food aid volunteers 1/2 </a:t>
            </a:r>
          </a:p>
        </p:txBody>
      </p:sp>
      <p:sp>
        <p:nvSpPr>
          <p:cNvPr id="3" name="Tekstin paikkamerkki 2">
            <a:extLst>
              <a:ext uri="{FF2B5EF4-FFF2-40B4-BE49-F238E27FC236}">
                <a16:creationId xmlns:a16="http://schemas.microsoft.com/office/drawing/2014/main" id="{FD777D53-D873-4D42-9860-494689A61461}"/>
              </a:ext>
            </a:extLst>
          </p:cNvPr>
          <p:cNvSpPr>
            <a:spLocks noGrp="1"/>
          </p:cNvSpPr>
          <p:nvPr>
            <p:ph type="body" sz="quarter" idx="11"/>
          </p:nvPr>
        </p:nvSpPr>
        <p:spPr>
          <a:xfrm>
            <a:off x="838200" y="2132856"/>
            <a:ext cx="10515600" cy="2944813"/>
          </a:xfrm>
        </p:spPr>
        <p:txBody>
          <a:bodyPr/>
          <a:lstStyle/>
          <a:p>
            <a:pPr marL="285750" indent="-285750" algn="l" rtl="0">
              <a:lnSpc>
                <a:spcPct val="107000"/>
              </a:lnSpc>
            </a:pPr>
            <a:r>
              <a:rPr lang="en-gb" b="0" i="0" u="none" baseline="0"/>
              <a:t>Meeting vulnerable people, extensive contacts and the ability to reach disadvantaged people and those who would otherwise stay hidden</a:t>
            </a:r>
            <a:endParaRPr lang="en-gb">
              <a:ea typeface="Verdana" panose="020B0604030504040204" pitchFamily="34" charset="0"/>
            </a:endParaRPr>
          </a:p>
          <a:p>
            <a:pPr marL="285750" indent="-285750" algn="l" rtl="0">
              <a:lnSpc>
                <a:spcPct val="107000"/>
              </a:lnSpc>
            </a:pPr>
            <a:r>
              <a:rPr lang="en-gb" b="0" i="0" u="none" baseline="0">
                <a:solidFill>
                  <a:prstClr val="black"/>
                </a:solidFill>
              </a:rPr>
              <a:t>Food supply: food distribution and the organisation of food preparation, packing and distribution, assessing the sufficiency of food amounts</a:t>
            </a:r>
            <a:endParaRPr lang="en-gb">
              <a:ea typeface="Verdana" panose="020B0604030504040204" pitchFamily="34" charset="0"/>
            </a:endParaRPr>
          </a:p>
          <a:p>
            <a:pPr marL="285750" indent="-285750" algn="l" rtl="0">
              <a:lnSpc>
                <a:spcPct val="107000"/>
              </a:lnSpc>
            </a:pPr>
            <a:r>
              <a:rPr lang="en-gb" b="0" i="0" u="none" baseline="0">
                <a:ea typeface="Verdana" panose="020B0604030504040204" pitchFamily="34" charset="0"/>
              </a:rPr>
              <a:t>Strong expertise in the form of Hygiene Passports, etc.</a:t>
            </a:r>
          </a:p>
          <a:p>
            <a:pPr marL="285750" indent="-285750" algn="l" rtl="0">
              <a:lnSpc>
                <a:spcPct val="107000"/>
              </a:lnSpc>
            </a:pPr>
            <a:r>
              <a:rPr lang="en-gb" b="0" i="0" u="none" baseline="0">
                <a:ea typeface="Verdana" panose="020B0604030504040204" pitchFamily="34" charset="0"/>
              </a:rPr>
              <a:t>Logistics competence, coordination skills in forming chains and issuing roles</a:t>
            </a:r>
          </a:p>
          <a:p>
            <a:pPr marL="285750" indent="-285750" algn="l" rtl="0">
              <a:lnSpc>
                <a:spcPct val="107000"/>
              </a:lnSpc>
            </a:pPr>
            <a:r>
              <a:rPr lang="en-gb" b="0" i="0" u="none" baseline="0">
                <a:ea typeface="Verdana" panose="020B0604030504040204" pitchFamily="34" charset="0"/>
              </a:rPr>
              <a:t>Gaining situational awareness, the organisation and coordination of operations </a:t>
            </a:r>
          </a:p>
          <a:p>
            <a:pPr marL="0" indent="0" algn="l" rtl="0">
              <a:lnSpc>
                <a:spcPct val="107000"/>
              </a:lnSpc>
              <a:buNone/>
            </a:pPr>
            <a:endParaRPr lang="en-gb" sz="2000">
              <a:ea typeface="Verdana" panose="020B0604030504040204" pitchFamily="34" charset="0"/>
            </a:endParaRPr>
          </a:p>
          <a:p>
            <a:pPr marL="742950" lvl="1" indent="-285750" algn="l" rtl="0">
              <a:lnSpc>
                <a:spcPct val="107000"/>
              </a:lnSpc>
              <a:buFont typeface="Courier New" panose="02070309020205020404" pitchFamily="49" charset="0"/>
              <a:buChar char="o"/>
            </a:pPr>
            <a:endParaRPr lang="en-gb" sz="1600">
              <a:effectLst/>
              <a:ea typeface="Verdana" panose="020B0604030504040204" pitchFamily="34" charset="0"/>
              <a:cs typeface="Times New Roman" panose="02020603050405020304" pitchFamily="18" charset="0"/>
            </a:endParaRPr>
          </a:p>
          <a:p>
            <a:pPr marL="742950" lvl="1" indent="-285750" algn="l" rtl="0">
              <a:lnSpc>
                <a:spcPct val="107000"/>
              </a:lnSpc>
              <a:buFont typeface="Courier New" panose="02070309020205020404" pitchFamily="49" charset="0"/>
              <a:buChar char="o"/>
            </a:pPr>
            <a:endParaRPr lang="en-gb" sz="1600"/>
          </a:p>
          <a:p>
            <a:pPr marL="742950" lvl="1" indent="-285750" algn="l" rtl="0">
              <a:lnSpc>
                <a:spcPct val="107000"/>
              </a:lnSpc>
              <a:buFont typeface="Courier New" panose="02070309020205020404" pitchFamily="49" charset="0"/>
              <a:buChar char="o"/>
            </a:pPr>
            <a:endParaRPr lang="en-gb" sz="1600"/>
          </a:p>
          <a:p>
            <a:endParaRPr lang="en-gb" sz="2000"/>
          </a:p>
        </p:txBody>
      </p:sp>
    </p:spTree>
    <p:extLst>
      <p:ext uri="{BB962C8B-B14F-4D97-AF65-F5344CB8AC3E}">
        <p14:creationId xmlns:p14="http://schemas.microsoft.com/office/powerpoint/2010/main" val="158015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854E09-B546-4F96-8FE7-E5AF5FB52F27}"/>
              </a:ext>
            </a:extLst>
          </p:cNvPr>
          <p:cNvSpPr>
            <a:spLocks noGrp="1"/>
          </p:cNvSpPr>
          <p:nvPr>
            <p:ph type="title"/>
          </p:nvPr>
        </p:nvSpPr>
        <p:spPr/>
        <p:txBody>
          <a:bodyPr/>
          <a:lstStyle/>
          <a:p>
            <a:pPr algn="l" rtl="0"/>
            <a:r>
              <a:rPr lang="en-gb" b="1" i="0" u="none" baseline="0"/>
              <a:t>Foundation and role of the Finnish Red Cross preparedness </a:t>
            </a:r>
            <a:br>
              <a:rPr lang="en-gb"/>
            </a:br>
            <a:endParaRPr lang="en-gb" dirty="0"/>
          </a:p>
        </p:txBody>
      </p:sp>
      <p:sp>
        <p:nvSpPr>
          <p:cNvPr id="3" name="Tekstin paikkamerkki 2">
            <a:extLst>
              <a:ext uri="{FF2B5EF4-FFF2-40B4-BE49-F238E27FC236}">
                <a16:creationId xmlns:a16="http://schemas.microsoft.com/office/drawing/2014/main" id="{E143BE75-E255-468A-8881-56A10B84A752}"/>
              </a:ext>
            </a:extLst>
          </p:cNvPr>
          <p:cNvSpPr>
            <a:spLocks noGrp="1"/>
          </p:cNvSpPr>
          <p:nvPr>
            <p:ph type="body" sz="quarter" idx="11"/>
          </p:nvPr>
        </p:nvSpPr>
        <p:spPr/>
        <p:txBody>
          <a:bodyPr/>
          <a:lstStyle/>
          <a:p>
            <a:pPr algn="l" rtl="0">
              <a:defRPr/>
            </a:pPr>
            <a:r>
              <a:rPr lang="en-gb" sz="2400" b="0" i="0" u="none" baseline="0"/>
              <a:t>The principles and values of the Red Cross are the foundation of preparedness and readiness. The Red Cross is prepared to </a:t>
            </a:r>
            <a:r>
              <a:rPr lang="en-gb" sz="2400" b="1" i="0" u="none" baseline="0"/>
              <a:t>be able to help as soon as something happens</a:t>
            </a:r>
            <a:r>
              <a:rPr lang="en-gb" sz="2400" b="0" i="0" u="none" baseline="0"/>
              <a:t>. These are called preparedness operations.</a:t>
            </a:r>
          </a:p>
          <a:p>
            <a:pPr algn="l" rtl="0">
              <a:defRPr/>
            </a:pPr>
            <a:r>
              <a:rPr lang="en-gb" sz="2400" b="0" i="0" u="none" baseline="0"/>
              <a:t>The Red Cross </a:t>
            </a:r>
            <a:r>
              <a:rPr lang="en-gb" sz="2400" b="1" i="0" u="none" baseline="0"/>
              <a:t>is obligated</a:t>
            </a:r>
            <a:r>
              <a:rPr lang="en-gb" sz="2400" b="0" i="0" u="none" baseline="0"/>
              <a:t> to support authorities and save human lives in various emergencies.</a:t>
            </a:r>
            <a:endParaRPr lang="en-gb" dirty="0"/>
          </a:p>
          <a:p>
            <a:pPr algn="l" rtl="0">
              <a:defRPr/>
            </a:pPr>
            <a:r>
              <a:rPr lang="en-gb" sz="2400" b="0" i="0" u="none" baseline="0"/>
              <a:t>The operations are based on the Act on the Finnish Red Cross (238/2000) and the Presidential Decree on the Finnish Red Cross (827/2017). </a:t>
            </a:r>
            <a:endParaRPr lang="en-gb" dirty="0"/>
          </a:p>
          <a:p>
            <a:pPr marL="0" indent="0" algn="l" rtl="0">
              <a:buFont typeface="Times" panose="02020603050405020304" pitchFamily="18" charset="0"/>
              <a:buNone/>
              <a:defRPr/>
            </a:pPr>
            <a:r>
              <a:rPr lang="en-gb" b="0" i="0" u="none" baseline="0"/>
              <a:t> </a:t>
            </a:r>
          </a:p>
          <a:p>
            <a:pPr marL="0" indent="0" algn="l" rtl="0">
              <a:buFont typeface="Times" panose="02020603050405020304" pitchFamily="18" charset="0"/>
              <a:buNone/>
              <a:defRPr/>
            </a:pPr>
            <a:endParaRPr lang="en-gb" dirty="0"/>
          </a:p>
          <a:p>
            <a:endParaRPr lang="en-gb" dirty="0"/>
          </a:p>
          <a:p>
            <a:endParaRPr lang="en-gb" dirty="0"/>
          </a:p>
        </p:txBody>
      </p:sp>
    </p:spTree>
    <p:extLst>
      <p:ext uri="{BB962C8B-B14F-4D97-AF65-F5344CB8AC3E}">
        <p14:creationId xmlns:p14="http://schemas.microsoft.com/office/powerpoint/2010/main" val="1457339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D9EBCB-E01B-455C-9A6B-2FA9D6861738}"/>
              </a:ext>
            </a:extLst>
          </p:cNvPr>
          <p:cNvSpPr>
            <a:spLocks noGrp="1"/>
          </p:cNvSpPr>
          <p:nvPr>
            <p:ph type="title"/>
          </p:nvPr>
        </p:nvSpPr>
        <p:spPr/>
        <p:txBody>
          <a:bodyPr/>
          <a:lstStyle/>
          <a:p>
            <a:pPr algn="l" rtl="0"/>
            <a:r>
              <a:rPr lang="en-gb" sz="3200" b="1" i="0" u="none" baseline="0"/>
              <a:t>Special expertise of food aid volunteers 2/2</a:t>
            </a:r>
          </a:p>
        </p:txBody>
      </p:sp>
      <p:sp>
        <p:nvSpPr>
          <p:cNvPr id="3" name="Tekstin paikkamerkki 2">
            <a:extLst>
              <a:ext uri="{FF2B5EF4-FFF2-40B4-BE49-F238E27FC236}">
                <a16:creationId xmlns:a16="http://schemas.microsoft.com/office/drawing/2014/main" id="{FD777D53-D873-4D42-9860-494689A61461}"/>
              </a:ext>
            </a:extLst>
          </p:cNvPr>
          <p:cNvSpPr>
            <a:spLocks noGrp="1"/>
          </p:cNvSpPr>
          <p:nvPr>
            <p:ph type="body" sz="quarter" idx="11"/>
          </p:nvPr>
        </p:nvSpPr>
        <p:spPr/>
        <p:txBody>
          <a:bodyPr/>
          <a:lstStyle/>
          <a:p>
            <a:pPr algn="l" rtl="0">
              <a:lnSpc>
                <a:spcPct val="107000"/>
              </a:lnSpc>
            </a:pPr>
            <a:r>
              <a:rPr lang="en-gb" b="0" i="0" u="none" baseline="0">
                <a:ea typeface="Verdana" panose="020B0604030504040204" pitchFamily="34" charset="0"/>
              </a:rPr>
              <a:t>Adapting to changing, urgent situations and functioning in them</a:t>
            </a:r>
          </a:p>
          <a:p>
            <a:pPr algn="l" rtl="0">
              <a:lnSpc>
                <a:spcPct val="107000"/>
              </a:lnSpc>
            </a:pPr>
            <a:r>
              <a:rPr lang="en-gb" b="0" i="0" u="none" baseline="0">
                <a:ea typeface="Verdana" panose="020B0604030504040204" pitchFamily="34" charset="0"/>
              </a:rPr>
              <a:t>Knowledge of the neighbourhood: people, public transport, etc. </a:t>
            </a:r>
          </a:p>
          <a:p>
            <a:pPr algn="l" rtl="0">
              <a:lnSpc>
                <a:spcPct val="107000"/>
              </a:lnSpc>
            </a:pPr>
            <a:r>
              <a:rPr lang="en-gb" b="0" i="0" u="none" baseline="0">
                <a:ea typeface="Verdana" panose="020B0604030504040204" pitchFamily="34" charset="0"/>
              </a:rPr>
              <a:t>Local and regional network expertise </a:t>
            </a:r>
          </a:p>
          <a:p>
            <a:pPr algn="l" rtl="0">
              <a:lnSpc>
                <a:spcPct val="107000"/>
              </a:lnSpc>
            </a:pPr>
            <a:r>
              <a:rPr lang="en-gb" b="0" i="0" u="none" baseline="0">
                <a:ea typeface="Verdana" panose="020B0604030504040204" pitchFamily="34" charset="0"/>
              </a:rPr>
              <a:t>Extensive understanding of everyday routines and factors impacting them </a:t>
            </a:r>
          </a:p>
          <a:p>
            <a:pPr algn="l" rtl="0">
              <a:lnSpc>
                <a:spcPct val="107000"/>
              </a:lnSpc>
            </a:pPr>
            <a:r>
              <a:rPr lang="en-gb" b="0" i="0" u="none" baseline="0"/>
              <a:t>The ability to meet and support people, calm companionship and presence, discussion support, the ability to support diversity </a:t>
            </a:r>
          </a:p>
          <a:p>
            <a:pPr algn="l" rtl="0">
              <a:lnSpc>
                <a:spcPct val="107000"/>
              </a:lnSpc>
            </a:pPr>
            <a:r>
              <a:rPr lang="en-gb" b="0" i="0" u="none" baseline="0"/>
              <a:t>Understanding of the possible barriers and limitations of beneficiaries, also in aid situations </a:t>
            </a:r>
          </a:p>
          <a:p>
            <a:endParaRPr lang="en-gb" sz="2800"/>
          </a:p>
        </p:txBody>
      </p:sp>
    </p:spTree>
    <p:extLst>
      <p:ext uri="{BB962C8B-B14F-4D97-AF65-F5344CB8AC3E}">
        <p14:creationId xmlns:p14="http://schemas.microsoft.com/office/powerpoint/2010/main" val="1660427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An image containing the following: person, clothing, human face, accessory&#10;&#10;AI-generated content may contain errors.">
            <a:extLst>
              <a:ext uri="{FF2B5EF4-FFF2-40B4-BE49-F238E27FC236}">
                <a16:creationId xmlns:a16="http://schemas.microsoft.com/office/drawing/2014/main" id="{CBE3DAFC-AED0-78C6-6AC2-42220A34A37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1317484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E8A026-B589-4CF6-8DD5-4E7BECAE3906}"/>
              </a:ext>
            </a:extLst>
          </p:cNvPr>
          <p:cNvSpPr>
            <a:spLocks noGrp="1"/>
          </p:cNvSpPr>
          <p:nvPr>
            <p:ph type="title"/>
          </p:nvPr>
        </p:nvSpPr>
        <p:spPr/>
        <p:txBody>
          <a:bodyPr/>
          <a:lstStyle/>
          <a:p>
            <a:pPr algn="l" rtl="0"/>
            <a:r>
              <a:rPr lang="en-gb" b="1" i="0" u="none" baseline="0"/>
              <a:t>Concrete tasks that food aid volunteers can perform in exceptional situations 1/2</a:t>
            </a:r>
          </a:p>
        </p:txBody>
      </p:sp>
      <p:sp>
        <p:nvSpPr>
          <p:cNvPr id="3" name="Tekstin paikkamerkki 2">
            <a:extLst>
              <a:ext uri="{FF2B5EF4-FFF2-40B4-BE49-F238E27FC236}">
                <a16:creationId xmlns:a16="http://schemas.microsoft.com/office/drawing/2014/main" id="{F852371F-CE19-4581-BE02-F13018CAD345}"/>
              </a:ext>
            </a:extLst>
          </p:cNvPr>
          <p:cNvSpPr>
            <a:spLocks noGrp="1"/>
          </p:cNvSpPr>
          <p:nvPr>
            <p:ph type="body" sz="quarter" idx="11"/>
          </p:nvPr>
        </p:nvSpPr>
        <p:spPr/>
        <p:txBody>
          <a:bodyPr/>
          <a:lstStyle/>
          <a:p>
            <a:pPr algn="l" rtl="0"/>
            <a:r>
              <a:rPr lang="en-gb" sz="2400" b="0" i="0" u="none" baseline="0"/>
              <a:t>Food supply, provisioning, the distribution and manufacturing of food and drink, packing, logistics, supply distribution</a:t>
            </a:r>
          </a:p>
          <a:p>
            <a:pPr algn="l" rtl="0"/>
            <a:r>
              <a:rPr lang="en-gb" sz="2400" b="0" i="0" u="none" baseline="0"/>
              <a:t>Guiding people to the correct information, information sharing</a:t>
            </a:r>
          </a:p>
          <a:p>
            <a:pPr algn="l" rtl="0"/>
            <a:r>
              <a:rPr lang="en-gb" sz="2400" b="0" i="0" u="none" baseline="0"/>
              <a:t>Providing unhurried presence</a:t>
            </a:r>
            <a:r>
              <a:rPr lang="en-gb" b="0" i="0" u="none" baseline="0"/>
              <a:t> in an exceptional situation</a:t>
            </a:r>
            <a:r>
              <a:rPr lang="en-gb" sz="2400" b="0" i="0" u="none" baseline="0"/>
              <a:t>, calm discussion, personal attention, offering something to drink</a:t>
            </a:r>
          </a:p>
          <a:p>
            <a:pPr algn="l" rtl="0"/>
            <a:r>
              <a:rPr lang="en-gb" sz="2400" b="0" i="0" u="none" baseline="0"/>
              <a:t>Arranging a peaceful space for discussions and offering discussion support</a:t>
            </a:r>
          </a:p>
          <a:p>
            <a:pPr algn="l" rtl="0"/>
            <a:r>
              <a:rPr lang="en-gb" sz="2400" b="0" i="0" u="none" baseline="0"/>
              <a:t>Making use of networks, contacting partners and sharing information</a:t>
            </a:r>
          </a:p>
          <a:p>
            <a:pPr algn="l" rtl="0"/>
            <a:r>
              <a:rPr lang="en-gb" b="0" i="0" u="none" baseline="0">
                <a:solidFill>
                  <a:prstClr val="black"/>
                </a:solidFill>
              </a:rPr>
              <a:t>Contacting</a:t>
            </a:r>
            <a:r>
              <a:rPr kumimoji="0" lang="en-gb" b="0" i="0" u="none" strike="noStrike" kern="1200" cap="none" spc="0" normalizeH="0" baseline="0">
                <a:ln>
                  <a:noFill/>
                </a:ln>
                <a:solidFill>
                  <a:prstClr val="black"/>
                </a:solidFill>
                <a:effectLst/>
                <a:uLnTx/>
                <a:uFillTx/>
              </a:rPr>
              <a:t> and coordinating your own volunteer group as the designated volunteer in charge</a:t>
            </a:r>
            <a:r>
              <a:rPr kumimoji="0" lang="en-gb" b="0" i="0" u="none" strike="noStrike" kern="1200" cap="none" spc="0" normalizeH="0" baseline="0">
                <a:ln>
                  <a:noFill/>
                </a:ln>
                <a:solidFill>
                  <a:prstClr val="black"/>
                </a:solidFill>
                <a:effectLst/>
                <a:uLnTx/>
                <a:uFillTx/>
                <a:latin typeface="Verdana" panose="020B0604030504040204" pitchFamily="34" charset="0"/>
                <a:ea typeface="+mn-ea"/>
                <a:cs typeface="+mn-cs"/>
              </a:rPr>
              <a:t>.</a:t>
            </a:r>
          </a:p>
        </p:txBody>
      </p:sp>
    </p:spTree>
    <p:extLst>
      <p:ext uri="{BB962C8B-B14F-4D97-AF65-F5344CB8AC3E}">
        <p14:creationId xmlns:p14="http://schemas.microsoft.com/office/powerpoint/2010/main" val="1312834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DC3676-7ACC-42C6-897C-D9FAFFDF9E85}"/>
              </a:ext>
            </a:extLst>
          </p:cNvPr>
          <p:cNvSpPr>
            <a:spLocks noGrp="1"/>
          </p:cNvSpPr>
          <p:nvPr>
            <p:ph type="title"/>
          </p:nvPr>
        </p:nvSpPr>
        <p:spPr/>
        <p:txBody>
          <a:bodyPr/>
          <a:lstStyle/>
          <a:p>
            <a:pPr algn="l" rtl="0"/>
            <a:r>
              <a:rPr lang="en-gb" b="1" i="0" u="none" baseline="0"/>
              <a:t>Concrete tasks that food aid volunteers can perform in exceptional situations 2/2</a:t>
            </a:r>
          </a:p>
        </p:txBody>
      </p:sp>
      <p:sp>
        <p:nvSpPr>
          <p:cNvPr id="3" name="Tekstin paikkamerkki 2">
            <a:extLst>
              <a:ext uri="{FF2B5EF4-FFF2-40B4-BE49-F238E27FC236}">
                <a16:creationId xmlns:a16="http://schemas.microsoft.com/office/drawing/2014/main" id="{3A05833A-D901-4D78-BB5E-0ADAA9BA2E08}"/>
              </a:ext>
            </a:extLst>
          </p:cNvPr>
          <p:cNvSpPr>
            <a:spLocks noGrp="1"/>
          </p:cNvSpPr>
          <p:nvPr>
            <p:ph type="body" sz="quarter" idx="11"/>
          </p:nvPr>
        </p:nvSpPr>
        <p:spPr/>
        <p:txBody>
          <a:bodyPr/>
          <a:lstStyle/>
          <a:p>
            <a:pPr algn="l" rtl="0">
              <a:lnSpc>
                <a:spcPct val="90000"/>
              </a:lnSpc>
              <a:buSzPct val="100000"/>
              <a:defRPr/>
            </a:pPr>
            <a:r>
              <a:rPr kumimoji="0" lang="en-gb" b="0" i="0" u="none" strike="noStrike" kern="1200" cap="none" spc="0" normalizeH="0" baseline="0">
                <a:ln>
                  <a:noFill/>
                </a:ln>
                <a:solidFill>
                  <a:prstClr val="black"/>
                </a:solidFill>
                <a:effectLst/>
                <a:uLnTx/>
                <a:uFillTx/>
              </a:rPr>
              <a:t>Tasks requiring language skills</a:t>
            </a:r>
          </a:p>
          <a:p>
            <a:pPr algn="l" rtl="0">
              <a:defRPr/>
            </a:pPr>
            <a:r>
              <a:rPr kumimoji="0" lang="en-gb" b="0" i="0" u="none" strike="noStrike" kern="1200" cap="none" spc="0" normalizeH="0" baseline="0">
                <a:ln>
                  <a:noFill/>
                </a:ln>
                <a:solidFill>
                  <a:prstClr val="black"/>
                </a:solidFill>
                <a:effectLst/>
                <a:uLnTx/>
                <a:uFillTx/>
              </a:rPr>
              <a:t>Guiding bystanders and sharing information with them</a:t>
            </a:r>
          </a:p>
          <a:p>
            <a:pPr algn="l" rtl="0">
              <a:lnSpc>
                <a:spcPct val="90000"/>
              </a:lnSpc>
              <a:buSzPct val="100000"/>
              <a:defRPr/>
            </a:pPr>
            <a:r>
              <a:rPr kumimoji="0" lang="en-gb" b="0" i="0" u="none" strike="noStrike" kern="1200" cap="none" spc="0" normalizeH="0" baseline="0">
                <a:ln>
                  <a:noFill/>
                </a:ln>
                <a:solidFill>
                  <a:prstClr val="black"/>
                </a:solidFill>
                <a:effectLst/>
                <a:uLnTx/>
                <a:uFillTx/>
              </a:rPr>
              <a:t>Accompanying and assisting in an evacuation situation</a:t>
            </a:r>
          </a:p>
          <a:p>
            <a:pPr algn="l" rtl="0">
              <a:lnSpc>
                <a:spcPct val="90000"/>
              </a:lnSpc>
              <a:buSzPct val="100000"/>
              <a:defRPr/>
            </a:pPr>
            <a:r>
              <a:rPr lang="en-gb" b="0" i="0" u="none" baseline="0">
                <a:solidFill>
                  <a:prstClr val="black"/>
                </a:solidFill>
              </a:rPr>
              <a:t>Contacting</a:t>
            </a:r>
            <a:r>
              <a:rPr kumimoji="0" lang="en-gb" b="0" i="0" u="none" strike="noStrike" kern="1200" cap="none" spc="0" normalizeH="0" baseline="0">
                <a:ln>
                  <a:noFill/>
                </a:ln>
                <a:solidFill>
                  <a:prstClr val="black"/>
                </a:solidFill>
                <a:effectLst/>
                <a:uLnTx/>
                <a:uFillTx/>
              </a:rPr>
              <a:t> and coordinating your own volunteer group as the designated volunteer in charge.</a:t>
            </a:r>
          </a:p>
          <a:p>
            <a:pPr algn="l" rtl="0">
              <a:lnSpc>
                <a:spcPct val="90000"/>
              </a:lnSpc>
              <a:buSzPct val="100000"/>
              <a:defRPr/>
            </a:pPr>
            <a:r>
              <a:rPr kumimoji="0" lang="en-gb" b="0" i="0" u="none" strike="noStrike" kern="1200" cap="none" spc="0" normalizeH="0" baseline="0">
                <a:ln>
                  <a:noFill/>
                </a:ln>
                <a:solidFill>
                  <a:prstClr val="black"/>
                </a:solidFill>
                <a:effectLst/>
                <a:uLnTx/>
                <a:uFillTx/>
              </a:rPr>
              <a:t>Communications tasks and information sharing, incl. social media </a:t>
            </a:r>
            <a:endParaRPr lang="en-gb">
              <a:solidFill>
                <a:prstClr val="black"/>
              </a:solidFill>
            </a:endParaRPr>
          </a:p>
          <a:p>
            <a:pPr algn="l" rtl="0">
              <a:lnSpc>
                <a:spcPct val="90000"/>
              </a:lnSpc>
              <a:buSzPct val="100000"/>
              <a:defRPr/>
            </a:pPr>
            <a:r>
              <a:rPr kumimoji="0" lang="en-gb" b="0" i="0" u="none" strike="noStrike" kern="1200" cap="none" spc="0" normalizeH="0" baseline="0">
                <a:ln>
                  <a:noFill/>
                </a:ln>
                <a:solidFill>
                  <a:prstClr val="black"/>
                </a:solidFill>
                <a:effectLst/>
                <a:uLnTx/>
                <a:uFillTx/>
              </a:rPr>
              <a:t>Logging and registration</a:t>
            </a:r>
          </a:p>
        </p:txBody>
      </p:sp>
    </p:spTree>
    <p:extLst>
      <p:ext uri="{BB962C8B-B14F-4D97-AF65-F5344CB8AC3E}">
        <p14:creationId xmlns:p14="http://schemas.microsoft.com/office/powerpoint/2010/main" val="741065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252ED9-2597-4620-B6F5-C80879AB3287}"/>
              </a:ext>
            </a:extLst>
          </p:cNvPr>
          <p:cNvSpPr>
            <a:spLocks noGrp="1"/>
          </p:cNvSpPr>
          <p:nvPr>
            <p:ph type="title"/>
          </p:nvPr>
        </p:nvSpPr>
        <p:spPr/>
        <p:txBody>
          <a:bodyPr/>
          <a:lstStyle/>
          <a:p>
            <a:pPr algn="l" rtl="0"/>
            <a:r>
              <a:rPr lang="en-gb" b="1" i="0" u="none" baseline="0"/>
              <a:t>Friendship coordinators and food aid contact persons as part of preparedness</a:t>
            </a:r>
            <a:endParaRPr lang="en-gb"/>
          </a:p>
        </p:txBody>
      </p:sp>
      <p:sp>
        <p:nvSpPr>
          <p:cNvPr id="3" name="Tekstin paikkamerkki 2">
            <a:extLst>
              <a:ext uri="{FF2B5EF4-FFF2-40B4-BE49-F238E27FC236}">
                <a16:creationId xmlns:a16="http://schemas.microsoft.com/office/drawing/2014/main" id="{2081C6CC-0FAB-4C05-839A-B460C6550594}"/>
              </a:ext>
            </a:extLst>
          </p:cNvPr>
          <p:cNvSpPr>
            <a:spLocks noGrp="1"/>
          </p:cNvSpPr>
          <p:nvPr>
            <p:ph type="body" sz="quarter" idx="11"/>
          </p:nvPr>
        </p:nvSpPr>
        <p:spPr/>
        <p:txBody>
          <a:bodyPr vert="horz" lIns="91440" tIns="45720" rIns="91440" bIns="45720" rtlCol="0" anchor="t">
            <a:noAutofit/>
          </a:bodyPr>
          <a:lstStyle/>
          <a:p>
            <a:pPr algn="l" rtl="0"/>
            <a:r>
              <a:rPr lang="en-gb" sz="2000" b="0" i="0" u="none" baseline="0">
                <a:latin typeface="Arial"/>
                <a:ea typeface="Arial"/>
                <a:cs typeface="Arial"/>
              </a:rPr>
              <a:t>Friendship coordinators and food aid contact persons have a key role in reaching their volunteers in the case of accidents and disruptions.</a:t>
            </a:r>
            <a:endParaRPr lang="en-gb" altLang="fi-FI" sz="900">
              <a:latin typeface="Arial"/>
              <a:cs typeface="Arial"/>
            </a:endParaRPr>
          </a:p>
          <a:p>
            <a:pPr algn="l" rtl="0"/>
            <a:r>
              <a:rPr lang="en-gb" sz="2000" b="0" i="0" u="none" baseline="0">
                <a:latin typeface="Arial"/>
                <a:ea typeface="Arial"/>
                <a:cs typeface="Arial"/>
              </a:rPr>
              <a:t>In practice, this can take place in the following manner:</a:t>
            </a:r>
          </a:p>
          <a:p>
            <a:pPr lvl="1" algn="l" rtl="0"/>
            <a:r>
              <a:rPr lang="en-gb" sz="1800" b="0" i="0" u="none" baseline="0">
                <a:latin typeface="Arial"/>
                <a:ea typeface="Arial"/>
                <a:cs typeface="Arial"/>
              </a:rPr>
              <a:t>Authorities issue a support request to a FRC district/branch.</a:t>
            </a:r>
          </a:p>
          <a:p>
            <a:pPr lvl="1" algn="l" rtl="0"/>
            <a:r>
              <a:rPr lang="en-gb" sz="1800" b="0" i="0" u="none" baseline="0">
                <a:latin typeface="Arial"/>
                <a:ea typeface="Arial"/>
                <a:cs typeface="Arial"/>
              </a:rPr>
              <a:t>The district/branch deems that volunteer friends and/or food aid volunteers could be of help in the situation.</a:t>
            </a:r>
          </a:p>
          <a:p>
            <a:pPr lvl="1" algn="l" rtl="0"/>
            <a:r>
              <a:rPr lang="en-gb" sz="1800" b="0" i="0" u="none" baseline="0">
                <a:latin typeface="Arial"/>
                <a:ea typeface="Arial"/>
                <a:cs typeface="Arial"/>
              </a:rPr>
              <a:t>The district/branch alerts the friendship coordinator and/or food aid contact person and describes the tasks for which volunteers are needed.</a:t>
            </a:r>
          </a:p>
          <a:p>
            <a:pPr lvl="1" algn="l" rtl="0"/>
            <a:r>
              <a:rPr lang="en-gb" sz="1800" b="0" i="0" u="none" baseline="0">
                <a:latin typeface="Arial"/>
                <a:ea typeface="Arial"/>
                <a:cs typeface="Arial"/>
              </a:rPr>
              <a:t>The friendship coordinator and/or food aid contact person contacts volunteers they deem to be suitable and agrees on participation with them.</a:t>
            </a:r>
          </a:p>
          <a:p>
            <a:pPr lvl="1" algn="l" rtl="0"/>
            <a:r>
              <a:rPr lang="en-gb" sz="1800" b="0" i="0" u="none" baseline="0">
                <a:latin typeface="Arial"/>
                <a:ea typeface="Arial"/>
                <a:cs typeface="Arial"/>
              </a:rPr>
              <a:t>The selected volunteers take part in the aid situation or operation of the district/branch in tasks that suit them.</a:t>
            </a:r>
          </a:p>
          <a:p>
            <a:pPr marL="0" indent="0" algn="l" rtl="0">
              <a:buNone/>
              <a:defRPr/>
            </a:pPr>
            <a:endParaRPr lang="en-gb" altLang="fi-FI" sz="2200"/>
          </a:p>
          <a:p>
            <a:pPr marL="0" indent="0" algn="l" rtl="0">
              <a:buNone/>
            </a:pPr>
            <a:endParaRPr lang="en-gb" sz="2000"/>
          </a:p>
          <a:p>
            <a:endParaRPr lang="en-gb" sz="2000"/>
          </a:p>
          <a:p>
            <a:endParaRPr lang="en-gb" sz="2000"/>
          </a:p>
        </p:txBody>
      </p:sp>
    </p:spTree>
    <p:extLst>
      <p:ext uri="{BB962C8B-B14F-4D97-AF65-F5344CB8AC3E}">
        <p14:creationId xmlns:p14="http://schemas.microsoft.com/office/powerpoint/2010/main" val="1905482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2F368E1-9216-4CB6-926C-DF192DC9087E}"/>
              </a:ext>
            </a:extLst>
          </p:cNvPr>
          <p:cNvSpPr>
            <a:spLocks noGrp="1"/>
          </p:cNvSpPr>
          <p:nvPr>
            <p:ph type="title"/>
          </p:nvPr>
        </p:nvSpPr>
        <p:spPr>
          <a:xfrm>
            <a:off x="382588" y="437132"/>
            <a:ext cx="10515600" cy="781050"/>
          </a:xfrm>
        </p:spPr>
        <p:txBody>
          <a:bodyPr>
            <a:normAutofit fontScale="90000"/>
          </a:bodyPr>
          <a:lstStyle/>
          <a:p>
            <a:pPr algn="l" rtl="0"/>
            <a:r>
              <a:rPr lang="en-gb" b="1" i="0" u="none" baseline="0"/>
              <a:t>Friendship coordinator and food aid contact person as part of an emergency team</a:t>
            </a:r>
          </a:p>
        </p:txBody>
      </p:sp>
      <p:grpSp>
        <p:nvGrpSpPr>
          <p:cNvPr id="32" name="Ryhmä 31">
            <a:extLst>
              <a:ext uri="{FF2B5EF4-FFF2-40B4-BE49-F238E27FC236}">
                <a16:creationId xmlns:a16="http://schemas.microsoft.com/office/drawing/2014/main" id="{14F182B8-E3F1-4130-B545-97B5A9E03A15}"/>
              </a:ext>
            </a:extLst>
          </p:cNvPr>
          <p:cNvGrpSpPr/>
          <p:nvPr/>
        </p:nvGrpSpPr>
        <p:grpSpPr>
          <a:xfrm>
            <a:off x="136525" y="1708150"/>
            <a:ext cx="10536238" cy="5097463"/>
            <a:chOff x="136525" y="1708150"/>
            <a:chExt cx="10536238" cy="5097463"/>
          </a:xfrm>
        </p:grpSpPr>
        <p:graphicFrame>
          <p:nvGraphicFramePr>
            <p:cNvPr id="33" name="Content Placeholder 4">
              <a:extLst>
                <a:ext uri="{FF2B5EF4-FFF2-40B4-BE49-F238E27FC236}">
                  <a16:creationId xmlns:a16="http://schemas.microsoft.com/office/drawing/2014/main" id="{8B4B5AB1-5DCA-4C09-A749-2E64AF68716A}"/>
                </a:ext>
              </a:extLst>
            </p:cNvPr>
            <p:cNvGraphicFramePr>
              <a:graphicFrameLocks/>
            </p:cNvGraphicFramePr>
            <p:nvPr>
              <p:extLst>
                <p:ext uri="{D42A27DB-BD31-4B8C-83A1-F6EECF244321}">
                  <p14:modId xmlns:p14="http://schemas.microsoft.com/office/powerpoint/2010/main" val="781424265"/>
                </p:ext>
              </p:extLst>
            </p:nvPr>
          </p:nvGraphicFramePr>
          <p:xfrm>
            <a:off x="271994" y="1998707"/>
            <a:ext cx="10277474" cy="3664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25">
              <a:extLst>
                <a:ext uri="{FF2B5EF4-FFF2-40B4-BE49-F238E27FC236}">
                  <a16:creationId xmlns:a16="http://schemas.microsoft.com/office/drawing/2014/main" id="{0B21516F-839A-4574-85CF-DF0B29F2EA55}"/>
                </a:ext>
              </a:extLst>
            </p:cNvPr>
            <p:cNvSpPr>
              <a:spLocks noChangeArrowheads="1"/>
            </p:cNvSpPr>
            <p:nvPr/>
          </p:nvSpPr>
          <p:spPr bwMode="auto">
            <a:xfrm>
              <a:off x="136525" y="4924425"/>
              <a:ext cx="3764005" cy="1881188"/>
            </a:xfrm>
            <a:prstGeom prst="ellipse">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The volunteer friends of the branch have given their permission to be asked to join other aid operations. They have ticked the box ‘I may be asked to participate in other aid activities’ in their OMA friend profile.</a:t>
              </a:r>
            </a:p>
          </p:txBody>
        </p:sp>
        <p:grpSp>
          <p:nvGrpSpPr>
            <p:cNvPr id="35" name="Group 35845">
              <a:extLst>
                <a:ext uri="{FF2B5EF4-FFF2-40B4-BE49-F238E27FC236}">
                  <a16:creationId xmlns:a16="http://schemas.microsoft.com/office/drawing/2014/main" id="{8D98F124-CB28-41E5-A317-2DC5EBC3D87A}"/>
                </a:ext>
              </a:extLst>
            </p:cNvPr>
            <p:cNvGrpSpPr>
              <a:grpSpLocks/>
            </p:cNvGrpSpPr>
            <p:nvPr/>
          </p:nvGrpSpPr>
          <p:grpSpPr bwMode="auto">
            <a:xfrm>
              <a:off x="382588" y="1708150"/>
              <a:ext cx="10290175" cy="1816100"/>
              <a:chOff x="383008" y="1708469"/>
              <a:chExt cx="10289255" cy="1815165"/>
            </a:xfrm>
          </p:grpSpPr>
          <p:pic>
            <p:nvPicPr>
              <p:cNvPr id="36" name="Graphic 2" descr="Group of women">
                <a:extLst>
                  <a:ext uri="{FF2B5EF4-FFF2-40B4-BE49-F238E27FC236}">
                    <a16:creationId xmlns:a16="http://schemas.microsoft.com/office/drawing/2014/main" id="{9AE7EE34-83F5-4B07-9E0D-12A6D3024B5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3008" y="1728677"/>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raphic 9" descr="Meeting">
                <a:extLst>
                  <a:ext uri="{FF2B5EF4-FFF2-40B4-BE49-F238E27FC236}">
                    <a16:creationId xmlns:a16="http://schemas.microsoft.com/office/drawing/2014/main" id="{AF0B78A7-59C8-46AA-B354-67163C6FD69D}"/>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42153" y="1728678"/>
                <a:ext cx="1254818" cy="114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Graphic 2" descr="Group of women">
                <a:extLst>
                  <a:ext uri="{FF2B5EF4-FFF2-40B4-BE49-F238E27FC236}">
                    <a16:creationId xmlns:a16="http://schemas.microsoft.com/office/drawing/2014/main" id="{60824557-4650-43E0-AF3E-F22070C9CA0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31168" y="1708469"/>
                <a:ext cx="1169467" cy="10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28">
                <a:extLst>
                  <a:ext uri="{FF2B5EF4-FFF2-40B4-BE49-F238E27FC236}">
                    <a16:creationId xmlns:a16="http://schemas.microsoft.com/office/drawing/2014/main" id="{54457EA9-E929-41A5-B139-9A4B3CBD4DA3}"/>
                  </a:ext>
                </a:extLst>
              </p:cNvPr>
              <p:cNvGrpSpPr>
                <a:grpSpLocks/>
              </p:cNvGrpSpPr>
              <p:nvPr/>
            </p:nvGrpSpPr>
            <p:grpSpPr bwMode="auto">
              <a:xfrm>
                <a:off x="1583677" y="2178455"/>
                <a:ext cx="1254818" cy="1199118"/>
                <a:chOff x="1583677" y="2178455"/>
                <a:chExt cx="1254818" cy="1199118"/>
              </a:xfrm>
            </p:grpSpPr>
            <p:sp>
              <p:nvSpPr>
                <p:cNvPr id="49" name="Explosion: 14 Points 20">
                  <a:extLst>
                    <a:ext uri="{FF2B5EF4-FFF2-40B4-BE49-F238E27FC236}">
                      <a16:creationId xmlns:a16="http://schemas.microsoft.com/office/drawing/2014/main" id="{F51AE735-C30C-4315-8F9D-FB92321AA6BA}"/>
                    </a:ext>
                  </a:extLst>
                </p:cNvPr>
                <p:cNvSpPr>
                  <a:spLocks noChangeArrowheads="1"/>
                </p:cNvSpPr>
                <p:nvPr/>
              </p:nvSpPr>
              <p:spPr bwMode="auto">
                <a:xfrm>
                  <a:off x="1583677" y="2178455"/>
                  <a:ext cx="1254818" cy="1199118"/>
                </a:xfrm>
                <a:prstGeom prst="irregularSeal2">
                  <a:avLst/>
                </a:prstGeom>
                <a:solidFill>
                  <a:srgbClr val="CC00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8850">
                    <a:defRPr sz="2500">
                      <a:solidFill>
                        <a:schemeClr val="tx1"/>
                      </a:solidFill>
                      <a:latin typeface="Times New Roman" panose="02020603050405020304" pitchFamily="18" charset="0"/>
                    </a:defRPr>
                  </a:lvl1pPr>
                  <a:lvl2pPr marL="742950" indent="-285750" defTabSz="958850">
                    <a:defRPr sz="2500">
                      <a:solidFill>
                        <a:schemeClr val="tx1"/>
                      </a:solidFill>
                      <a:latin typeface="Times New Roman" panose="02020603050405020304" pitchFamily="18" charset="0"/>
                    </a:defRPr>
                  </a:lvl2pPr>
                  <a:lvl3pPr marL="1143000" indent="-228600" defTabSz="958850">
                    <a:defRPr sz="2500">
                      <a:solidFill>
                        <a:schemeClr val="tx1"/>
                      </a:solidFill>
                      <a:latin typeface="Times New Roman" panose="02020603050405020304" pitchFamily="18" charset="0"/>
                    </a:defRPr>
                  </a:lvl3pPr>
                  <a:lvl4pPr marL="1600200" indent="-228600" defTabSz="958850">
                    <a:defRPr sz="2500">
                      <a:solidFill>
                        <a:schemeClr val="tx1"/>
                      </a:solidFill>
                      <a:latin typeface="Times New Roman" panose="02020603050405020304" pitchFamily="18" charset="0"/>
                    </a:defRPr>
                  </a:lvl4pPr>
                  <a:lvl5pPr marL="2057400" indent="-228600" defTabSz="958850">
                    <a:defRPr sz="2500">
                      <a:solidFill>
                        <a:schemeClr val="tx1"/>
                      </a:solidFill>
                      <a:latin typeface="Times New Roman" panose="02020603050405020304" pitchFamily="18" charset="0"/>
                    </a:defRPr>
                  </a:lvl5pPr>
                  <a:lvl6pPr marL="2514600" indent="-228600" defTabSz="95885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defTabSz="95885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defTabSz="95885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defTabSz="95885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endParaRPr kumimoji="0" lang="en-gb" altLang="fi-FI" sz="25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50" name="TextBox 21">
                  <a:extLst>
                    <a:ext uri="{FF2B5EF4-FFF2-40B4-BE49-F238E27FC236}">
                      <a16:creationId xmlns:a16="http://schemas.microsoft.com/office/drawing/2014/main" id="{107FAB99-5790-4346-A77B-9C919FC54A9B}"/>
                    </a:ext>
                  </a:extLst>
                </p:cNvPr>
                <p:cNvSpPr txBox="1">
                  <a:spLocks noChangeArrowheads="1"/>
                </p:cNvSpPr>
                <p:nvPr/>
              </p:nvSpPr>
              <p:spPr bwMode="auto">
                <a:xfrm rot="-1751649">
                  <a:off x="1773839" y="2600453"/>
                  <a:ext cx="793696" cy="31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Disruption</a:t>
                  </a:r>
                </a:p>
              </p:txBody>
            </p:sp>
          </p:grpSp>
          <p:grpSp>
            <p:nvGrpSpPr>
              <p:cNvPr id="40" name="Group 29">
                <a:extLst>
                  <a:ext uri="{FF2B5EF4-FFF2-40B4-BE49-F238E27FC236}">
                    <a16:creationId xmlns:a16="http://schemas.microsoft.com/office/drawing/2014/main" id="{F51D5082-23C8-47CD-A958-FD879C32DAB5}"/>
                  </a:ext>
                </a:extLst>
              </p:cNvPr>
              <p:cNvGrpSpPr>
                <a:grpSpLocks/>
              </p:cNvGrpSpPr>
              <p:nvPr/>
            </p:nvGrpSpPr>
            <p:grpSpPr bwMode="auto">
              <a:xfrm>
                <a:off x="8977109" y="1800092"/>
                <a:ext cx="1695154" cy="1723542"/>
                <a:chOff x="8965328" y="1818667"/>
                <a:chExt cx="1695154" cy="1723542"/>
              </a:xfrm>
            </p:grpSpPr>
            <p:pic>
              <p:nvPicPr>
                <p:cNvPr id="44" name="Graphic 10" descr="Cheers">
                  <a:extLst>
                    <a:ext uri="{FF2B5EF4-FFF2-40B4-BE49-F238E27FC236}">
                      <a16:creationId xmlns:a16="http://schemas.microsoft.com/office/drawing/2014/main" id="{186CE2CD-A4BA-40EC-B1DB-8D7FF155266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965328" y="1818668"/>
                  <a:ext cx="792070" cy="84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Graphic 7" descr="Universal access">
                  <a:extLst>
                    <a:ext uri="{FF2B5EF4-FFF2-40B4-BE49-F238E27FC236}">
                      <a16:creationId xmlns:a16="http://schemas.microsoft.com/office/drawing/2014/main" id="{C9E3606B-734A-4867-949F-DE8FF9B27C5B}"/>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868412" y="1818667"/>
                  <a:ext cx="792070" cy="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Graphic 14" descr="Coffee">
                  <a:extLst>
                    <a:ext uri="{FF2B5EF4-FFF2-40B4-BE49-F238E27FC236}">
                      <a16:creationId xmlns:a16="http://schemas.microsoft.com/office/drawing/2014/main" id="{2BF013B9-B767-4BA3-B84E-A09AA3BDDA02}"/>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965328" y="262780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Graphic 18" descr="Fork and knife">
                  <a:extLst>
                    <a:ext uri="{FF2B5EF4-FFF2-40B4-BE49-F238E27FC236}">
                      <a16:creationId xmlns:a16="http://schemas.microsoft.com/office/drawing/2014/main" id="{8341762B-3D68-4010-AAAC-0B731AA43043}"/>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879728" y="2480195"/>
                  <a:ext cx="495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6" descr="Result of an image search with blanket symbol">
                  <a:extLst>
                    <a:ext uri="{FF2B5EF4-FFF2-40B4-BE49-F238E27FC236}">
                      <a16:creationId xmlns:a16="http://schemas.microsoft.com/office/drawing/2014/main" id="{B7E35A86-B3F1-4295-BB08-75D94E79A13A}"/>
                    </a:ext>
                  </a:extLst>
                </p:cNvPr>
                <p:cNvPicPr/>
                <p:nvPr/>
              </p:nvPicPr>
              <p:blipFill rotWithShape="1">
                <a:blip r:embed="rId14" cstate="email">
                  <a:duotone>
                    <a:srgbClr val="CC0000">
                      <a:shade val="45000"/>
                      <a:satMod val="135000"/>
                    </a:srgbClr>
                    <a:prstClr val="white"/>
                  </a:duotone>
                  <a:extLst>
                    <a:ext uri="{28A0092B-C50C-407E-A947-70E740481C1C}">
                      <a14:useLocalDpi xmlns:a14="http://schemas.microsoft.com/office/drawing/2010/main"/>
                    </a:ext>
                  </a:extLst>
                </a:blip>
                <a:srcRect/>
                <a:stretch/>
              </p:blipFill>
              <p:spPr bwMode="auto">
                <a:xfrm>
                  <a:off x="9848708" y="2922254"/>
                  <a:ext cx="689818" cy="521463"/>
                </a:xfrm>
                <a:prstGeom prst="rect">
                  <a:avLst/>
                </a:prstGeom>
                <a:noFill/>
                <a:ln>
                  <a:noFill/>
                </a:ln>
                <a:extLst>
                  <a:ext uri="{53640926-AAD7-44D8-BBD7-CCE9431645EC}">
                    <a14:shadowObscured xmlns:a14="http://schemas.microsoft.com/office/drawing/2010/main"/>
                  </a:ext>
                </a:extLst>
              </p:spPr>
            </p:pic>
          </p:grpSp>
          <p:grpSp>
            <p:nvGrpSpPr>
              <p:cNvPr id="41" name="Group 35844">
                <a:extLst>
                  <a:ext uri="{FF2B5EF4-FFF2-40B4-BE49-F238E27FC236}">
                    <a16:creationId xmlns:a16="http://schemas.microsoft.com/office/drawing/2014/main" id="{E6B9736A-B366-41D0-BC63-88287AB2ABD3}"/>
                  </a:ext>
                </a:extLst>
              </p:cNvPr>
              <p:cNvGrpSpPr>
                <a:grpSpLocks/>
              </p:cNvGrpSpPr>
              <p:nvPr/>
            </p:nvGrpSpPr>
            <p:grpSpPr bwMode="auto">
              <a:xfrm>
                <a:off x="6639149" y="1785203"/>
                <a:ext cx="1757877" cy="968643"/>
                <a:chOff x="6639149" y="1785203"/>
                <a:chExt cx="1757877" cy="968643"/>
              </a:xfrm>
            </p:grpSpPr>
            <p:pic>
              <p:nvPicPr>
                <p:cNvPr id="42" name="Graphic 5" descr="Group of people">
                  <a:extLst>
                    <a:ext uri="{FF2B5EF4-FFF2-40B4-BE49-F238E27FC236}">
                      <a16:creationId xmlns:a16="http://schemas.microsoft.com/office/drawing/2014/main" id="{8F404A82-BBE4-435D-80D3-A4AAB4B5E134}"/>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297108" y="1785203"/>
                  <a:ext cx="1099918" cy="96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Graphic 13" descr="Receiver">
                  <a:extLst>
                    <a:ext uri="{FF2B5EF4-FFF2-40B4-BE49-F238E27FC236}">
                      <a16:creationId xmlns:a16="http://schemas.microsoft.com/office/drawing/2014/main" id="{6E23CDEE-5903-4728-A77A-3385EF1851AF}"/>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639149" y="1998706"/>
                  <a:ext cx="729422" cy="755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224294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 name="Freeform: Shape 26">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 name="Otsikko 1">
            <a:extLst>
              <a:ext uri="{FF2B5EF4-FFF2-40B4-BE49-F238E27FC236}">
                <a16:creationId xmlns:a16="http://schemas.microsoft.com/office/drawing/2014/main" id="{CE38F44F-149C-1C73-31A9-0281BDC620C7}"/>
              </a:ext>
            </a:extLst>
          </p:cNvPr>
          <p:cNvSpPr>
            <a:spLocks noGrp="1"/>
          </p:cNvSpPr>
          <p:nvPr>
            <p:ph type="title"/>
          </p:nvPr>
        </p:nvSpPr>
        <p:spPr>
          <a:xfrm>
            <a:off x="1137034" y="609599"/>
            <a:ext cx="6836927" cy="1322888"/>
          </a:xfrm>
        </p:spPr>
        <p:txBody>
          <a:bodyPr vert="horz" lIns="91440" tIns="45720" rIns="91440" bIns="45720" rtlCol="0" anchor="ctr">
            <a:normAutofit/>
          </a:bodyPr>
          <a:lstStyle/>
          <a:p>
            <a:pPr algn="l" rtl="0">
              <a:lnSpc>
                <a:spcPct val="90000"/>
              </a:lnSpc>
            </a:pPr>
            <a:r>
              <a:rPr lang="en-gb" sz="4400" b="1" i="0" u="none" baseline="0"/>
              <a:t>Create a profile in OMA!</a:t>
            </a:r>
          </a:p>
        </p:txBody>
      </p:sp>
      <p:sp>
        <p:nvSpPr>
          <p:cNvPr id="3" name="Tekstin paikkamerkki 2">
            <a:extLst>
              <a:ext uri="{FF2B5EF4-FFF2-40B4-BE49-F238E27FC236}">
                <a16:creationId xmlns:a16="http://schemas.microsoft.com/office/drawing/2014/main" id="{39707EED-9D0D-DD4C-7A58-1DDD7194E6A8}"/>
              </a:ext>
            </a:extLst>
          </p:cNvPr>
          <p:cNvSpPr>
            <a:spLocks noGrp="1"/>
          </p:cNvSpPr>
          <p:nvPr>
            <p:ph type="body" sz="quarter" idx="11"/>
          </p:nvPr>
        </p:nvSpPr>
        <p:spPr>
          <a:xfrm>
            <a:off x="1137034" y="2194101"/>
            <a:ext cx="6433805" cy="3970880"/>
          </a:xfrm>
        </p:spPr>
        <p:txBody>
          <a:bodyPr vert="horz" lIns="91440" tIns="45720" rIns="91440" bIns="45720" rtlCol="0">
            <a:normAutofit lnSpcReduction="10000"/>
          </a:bodyPr>
          <a:lstStyle/>
          <a:p>
            <a:pPr algn="l" rtl="0">
              <a:lnSpc>
                <a:spcPct val="90000"/>
              </a:lnSpc>
            </a:pPr>
            <a:r>
              <a:rPr lang="en-gb" sz="2000" b="0" i="0" u="none" baseline="0"/>
              <a:t>It is important that all volunteer friends and food aid volunteers have created a profile in OMA Punainen Risti.</a:t>
            </a:r>
          </a:p>
          <a:p>
            <a:pPr algn="l" rtl="0">
              <a:lnSpc>
                <a:spcPct val="90000"/>
              </a:lnSpc>
            </a:pPr>
            <a:r>
              <a:rPr lang="en-gb" sz="2000" b="0" i="0" u="none" baseline="0"/>
              <a:t>In your OMA profile, select all the tasks you are involved in. This allows us to make the most out of your expertise. </a:t>
            </a:r>
          </a:p>
          <a:p>
            <a:pPr algn="l" rtl="0">
              <a:lnSpc>
                <a:spcPct val="90000"/>
              </a:lnSpc>
            </a:pPr>
            <a:r>
              <a:rPr lang="en-gb" sz="2000" b="0" i="0" u="none" baseline="0"/>
              <a:t>Volunteer friends must also have a profile in the electronic friendship coordination system. In your friend profile, you may also select ‘</a:t>
            </a:r>
            <a:r>
              <a:rPr lang="en-gb" sz="2000" b="0" i="0" u="none" baseline="0">
                <a:effectLst/>
              </a:rPr>
              <a:t>I may be asked to participate in other aid activities’. This information can be utilised in emergency situations. You can also check the box ‘I have training in social services / health care’. </a:t>
            </a:r>
            <a:r>
              <a:rPr lang="en-gb" sz="2000" b="0" i="0" u="none" baseline="0"/>
              <a:t>This </a:t>
            </a:r>
            <a:r>
              <a:rPr lang="en-gb" sz="2000" b="0" i="0" u="none" baseline="0">
                <a:effectLst/>
              </a:rPr>
              <a:t>helps us invite professionals to help, as necessary.</a:t>
            </a:r>
          </a:p>
          <a:p>
            <a:pPr algn="l" rtl="0">
              <a:lnSpc>
                <a:spcPct val="90000"/>
              </a:lnSpc>
            </a:pPr>
            <a:endParaRPr lang="en-gb" sz="2000"/>
          </a:p>
        </p:txBody>
      </p:sp>
      <p:pic>
        <p:nvPicPr>
          <p:cNvPr id="5" name="Kuva 4">
            <a:extLst>
              <a:ext uri="{FF2B5EF4-FFF2-40B4-BE49-F238E27FC236}">
                <a16:creationId xmlns:a16="http://schemas.microsoft.com/office/drawing/2014/main" id="{C3FF2E54-B3A7-CAD5-86E0-8742770C3D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14558" y="392615"/>
            <a:ext cx="2931327" cy="762407"/>
          </a:xfrm>
          <a:prstGeom prst="rect">
            <a:avLst/>
          </a:prstGeom>
        </p:spPr>
      </p:pic>
      <p:pic>
        <p:nvPicPr>
          <p:cNvPr id="7" name="Kuva 6">
            <a:extLst>
              <a:ext uri="{FF2B5EF4-FFF2-40B4-BE49-F238E27FC236}">
                <a16:creationId xmlns:a16="http://schemas.microsoft.com/office/drawing/2014/main" id="{00BF0267-4A5C-1FA1-BD36-B5D50F0C4D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62855" y="3798337"/>
            <a:ext cx="3634732" cy="762407"/>
          </a:xfrm>
          <a:prstGeom prst="rect">
            <a:avLst/>
          </a:prstGeom>
        </p:spPr>
      </p:pic>
      <p:pic>
        <p:nvPicPr>
          <p:cNvPr id="9" name="Kuva 8">
            <a:extLst>
              <a:ext uri="{FF2B5EF4-FFF2-40B4-BE49-F238E27FC236}">
                <a16:creationId xmlns:a16="http://schemas.microsoft.com/office/drawing/2014/main" id="{63EF4545-1711-ACE6-20BF-82FC3D0712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91433" y="4925099"/>
            <a:ext cx="4177578" cy="762407"/>
          </a:xfrm>
          <a:prstGeom prst="rect">
            <a:avLst/>
          </a:prstGeom>
        </p:spPr>
      </p:pic>
      <p:pic>
        <p:nvPicPr>
          <p:cNvPr id="6" name="Kuva 5">
            <a:extLst>
              <a:ext uri="{FF2B5EF4-FFF2-40B4-BE49-F238E27FC236}">
                <a16:creationId xmlns:a16="http://schemas.microsoft.com/office/drawing/2014/main" id="{EF10702F-7273-A4BC-9C7A-BAC11FDD6644}"/>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424814" y="1649694"/>
            <a:ext cx="3561248" cy="1088814"/>
          </a:xfrm>
          <a:prstGeom prst="rect">
            <a:avLst/>
          </a:prstGeom>
        </p:spPr>
      </p:pic>
    </p:spTree>
    <p:extLst>
      <p:ext uri="{BB962C8B-B14F-4D97-AF65-F5344CB8AC3E}">
        <p14:creationId xmlns:p14="http://schemas.microsoft.com/office/powerpoint/2010/main" val="2513012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F0B3FA-1756-AE5D-68DB-2F234E7D9092}"/>
              </a:ext>
            </a:extLst>
          </p:cNvPr>
          <p:cNvSpPr>
            <a:spLocks noGrp="1"/>
          </p:cNvSpPr>
          <p:nvPr>
            <p:ph type="title"/>
          </p:nvPr>
        </p:nvSpPr>
        <p:spPr/>
        <p:txBody>
          <a:bodyPr/>
          <a:lstStyle/>
          <a:p>
            <a:pPr algn="l" rtl="0"/>
            <a:r>
              <a:rPr lang="en-gb" b="1" i="0" u="none" baseline="0"/>
              <a:t>Become a part of online preparedness</a:t>
            </a:r>
          </a:p>
        </p:txBody>
      </p:sp>
      <p:sp>
        <p:nvSpPr>
          <p:cNvPr id="3" name="Tekstin paikkamerkki 2">
            <a:extLst>
              <a:ext uri="{FF2B5EF4-FFF2-40B4-BE49-F238E27FC236}">
                <a16:creationId xmlns:a16="http://schemas.microsoft.com/office/drawing/2014/main" id="{BA8CC113-7A43-B6EF-6BC9-A9BFD6EA3BEE}"/>
              </a:ext>
            </a:extLst>
          </p:cNvPr>
          <p:cNvSpPr>
            <a:spLocks noGrp="1"/>
          </p:cNvSpPr>
          <p:nvPr>
            <p:ph type="body" sz="quarter" idx="11"/>
          </p:nvPr>
        </p:nvSpPr>
        <p:spPr>
          <a:xfrm>
            <a:off x="838200" y="1954618"/>
            <a:ext cx="10515600" cy="3346046"/>
          </a:xfrm>
        </p:spPr>
        <p:txBody>
          <a:bodyPr vert="horz" lIns="91440" tIns="45720" rIns="91440" bIns="45720" rtlCol="0" anchor="t">
            <a:noAutofit/>
          </a:bodyPr>
          <a:lstStyle/>
          <a:p>
            <a:pPr algn="l" rtl="0"/>
            <a:r>
              <a:rPr lang="en-gb" sz="1800" b="0" i="0" u="none" baseline="0">
                <a:latin typeface="Arial"/>
                <a:ea typeface="Arial"/>
                <a:cs typeface="Arial"/>
              </a:rPr>
              <a:t>The tasks of online preparedness include offering psychosocial support and/or distributing correct information to those in need online.</a:t>
            </a:r>
          </a:p>
          <a:p>
            <a:pPr algn="l" rtl="0"/>
            <a:r>
              <a:rPr lang="en-gb" sz="1800" b="0" i="0" u="none" baseline="0">
                <a:latin typeface="Arial"/>
                <a:ea typeface="Arial"/>
                <a:cs typeface="Arial"/>
              </a:rPr>
              <a:t>Online aid is coordinated nationally and can take place nationally or locally.</a:t>
            </a:r>
          </a:p>
          <a:p>
            <a:pPr algn="l" rtl="0"/>
            <a:r>
              <a:rPr lang="en-gb" sz="1800" b="0" i="0" u="none" baseline="0">
                <a:latin typeface="Arial"/>
                <a:ea typeface="Arial"/>
                <a:cs typeface="Arial"/>
              </a:rPr>
              <a:t>In crisis situations, we can </a:t>
            </a:r>
          </a:p>
          <a:p>
            <a:pPr lvl="1" algn="l" rtl="0"/>
            <a:r>
              <a:rPr lang="en-gb" sz="1800" b="0" i="0" u="none" baseline="0">
                <a:latin typeface="Arial"/>
                <a:ea typeface="Arial"/>
                <a:cs typeface="Arial"/>
              </a:rPr>
              <a:t>initiate a one-on-one or group chat on the Red Cross website, when the adult population needs aid</a:t>
            </a:r>
          </a:p>
          <a:p>
            <a:pPr lvl="1" algn="l" rtl="0"/>
            <a:r>
              <a:rPr lang="en-gb" sz="1800" b="0" i="0" u="none" baseline="0">
                <a:latin typeface="Arial"/>
                <a:ea typeface="Arial"/>
                <a:cs typeface="Arial"/>
              </a:rPr>
              <a:t>increase the number of trained volunteers and employees in the SekasinChat and Nettiturvis, when young people need aid. The number of users usually increases in the above-mentioned services in exceptional situations.</a:t>
            </a:r>
          </a:p>
          <a:p>
            <a:pPr algn="l" rtl="0"/>
            <a:r>
              <a:rPr lang="en-gb" sz="1800" b="0" i="0" u="none" baseline="0">
                <a:latin typeface="Arial"/>
                <a:ea typeface="Arial"/>
                <a:cs typeface="Arial"/>
              </a:rPr>
              <a:t>You can become an online preparedness volunteer by completing the Online helper at the Finnish Red Cross online training and the psychosocial support training. There is separate training for SekasinChat volunteers.</a:t>
            </a:r>
          </a:p>
          <a:p>
            <a:pPr algn="l" rtl="0"/>
            <a:r>
              <a:rPr lang="en-gb" sz="1800" b="0" i="0" u="none" baseline="0">
                <a:latin typeface="Arial"/>
                <a:ea typeface="Arial"/>
                <a:cs typeface="Arial"/>
              </a:rPr>
              <a:t>You can join the help chat volunteer reserve by joining the open activity group in OMA Punainen Risti: </a:t>
            </a:r>
            <a:r>
              <a:rPr lang="en-gb" sz="1800" b="0" i="0" u="none" baseline="0">
                <a:latin typeface="Arial"/>
                <a:ea typeface="Arial"/>
                <a:cs typeface="Arial"/>
                <a:hlinkClick r:id="rId2"/>
              </a:rPr>
              <a:t>https://oma.punainenristi.fi/groups/group/2320</a:t>
            </a:r>
            <a:r>
              <a:rPr lang="en-gb" sz="1800" b="0" i="0" u="none" baseline="0">
                <a:latin typeface="Arial"/>
                <a:ea typeface="Arial"/>
                <a:cs typeface="Arial"/>
              </a:rPr>
              <a:t> </a:t>
            </a:r>
          </a:p>
          <a:p>
            <a:pPr marL="457200" lvl="1" indent="0" algn="l" rtl="0">
              <a:buNone/>
            </a:pPr>
            <a:endParaRPr lang="en-gb" sz="1800" dirty="0">
              <a:latin typeface="Arial"/>
              <a:cs typeface="Arial"/>
            </a:endParaRPr>
          </a:p>
        </p:txBody>
      </p:sp>
    </p:spTree>
    <p:extLst>
      <p:ext uri="{BB962C8B-B14F-4D97-AF65-F5344CB8AC3E}">
        <p14:creationId xmlns:p14="http://schemas.microsoft.com/office/powerpoint/2010/main" val="3379121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1CCB38-E406-B4B8-FBD0-6599F65487B4}"/>
              </a:ext>
            </a:extLst>
          </p:cNvPr>
          <p:cNvSpPr>
            <a:spLocks noGrp="1"/>
          </p:cNvSpPr>
          <p:nvPr>
            <p:ph type="title"/>
          </p:nvPr>
        </p:nvSpPr>
        <p:spPr>
          <a:xfrm>
            <a:off x="693516" y="680943"/>
            <a:ext cx="10515600" cy="781750"/>
          </a:xfrm>
        </p:spPr>
        <p:txBody>
          <a:bodyPr/>
          <a:lstStyle/>
          <a:p>
            <a:pPr algn="l" rtl="0"/>
            <a:r>
              <a:rPr lang="en-gb" b="1" i="0" u="none" baseline="0">
                <a:solidFill>
                  <a:srgbClr val="FF0000"/>
                </a:solidFill>
              </a:rPr>
              <a:t>Get everyone involved in emergency team operations!</a:t>
            </a:r>
          </a:p>
        </p:txBody>
      </p:sp>
      <p:sp>
        <p:nvSpPr>
          <p:cNvPr id="3" name="Tekstin paikkamerkki 2">
            <a:extLst>
              <a:ext uri="{FF2B5EF4-FFF2-40B4-BE49-F238E27FC236}">
                <a16:creationId xmlns:a16="http://schemas.microsoft.com/office/drawing/2014/main" id="{94AADBCC-4DEE-715E-67F6-4F7E1595F29D}"/>
              </a:ext>
            </a:extLst>
          </p:cNvPr>
          <p:cNvSpPr>
            <a:spLocks noGrp="1"/>
          </p:cNvSpPr>
          <p:nvPr>
            <p:ph type="body" sz="quarter" idx="11"/>
          </p:nvPr>
        </p:nvSpPr>
        <p:spPr>
          <a:xfrm>
            <a:off x="693516" y="1719242"/>
            <a:ext cx="10515600" cy="2944813"/>
          </a:xfrm>
        </p:spPr>
        <p:txBody>
          <a:bodyPr vert="horz" lIns="91440" tIns="45720" rIns="91440" bIns="45720" rtlCol="0" anchor="t">
            <a:noAutofit/>
          </a:bodyPr>
          <a:lstStyle/>
          <a:p>
            <a:pPr algn="l" rtl="0"/>
            <a:r>
              <a:rPr lang="en-gb" b="0" i="0" u="none" baseline="0"/>
              <a:t>Each friendship coordination or food aid team should have at least one person who is included in the emergency team of the branch or area. This ensures that the emergency team receives information on the volunteer resources available for, e.g. emergency support services in accidents.</a:t>
            </a:r>
          </a:p>
          <a:p>
            <a:pPr algn="l" rtl="0"/>
            <a:r>
              <a:rPr lang="en-gb" b="0" i="0" u="none" baseline="0"/>
              <a:t>The emergency team practices vary by branch. Ask the emergency team coordinator of your branch what training is required to join the emergency team. </a:t>
            </a:r>
          </a:p>
          <a:p>
            <a:pPr algn="l" rtl="0"/>
            <a:r>
              <a:rPr lang="en-gb" b="0" i="0" u="none" baseline="0"/>
              <a:t>We recommend completing the basic course on psychosocial support.</a:t>
            </a:r>
          </a:p>
        </p:txBody>
      </p:sp>
    </p:spTree>
    <p:extLst>
      <p:ext uri="{BB962C8B-B14F-4D97-AF65-F5344CB8AC3E}">
        <p14:creationId xmlns:p14="http://schemas.microsoft.com/office/powerpoint/2010/main" val="1702071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BD2559A1-3112-DF4C-4CD5-AFE599312A1E}"/>
              </a:ext>
            </a:extLst>
          </p:cNvPr>
          <p:cNvSpPr>
            <a:spLocks noGrp="1"/>
          </p:cNvSpPr>
          <p:nvPr>
            <p:ph type="body" sz="quarter" idx="3"/>
          </p:nvPr>
        </p:nvSpPr>
        <p:spPr/>
        <p:txBody>
          <a:bodyPr/>
          <a:lstStyle/>
          <a:p>
            <a:pPr algn="l" rtl="0"/>
            <a:r>
              <a:rPr lang="en-gb" b="1" i="0" u="none" baseline="0"/>
              <a:t>Social well-being tasks prior to a preparedness exercise</a:t>
            </a:r>
          </a:p>
        </p:txBody>
      </p:sp>
      <p:sp>
        <p:nvSpPr>
          <p:cNvPr id="4" name="Tekstin paikkamerkki 3">
            <a:extLst>
              <a:ext uri="{FF2B5EF4-FFF2-40B4-BE49-F238E27FC236}">
                <a16:creationId xmlns:a16="http://schemas.microsoft.com/office/drawing/2014/main" id="{050E13F4-617B-0203-04C6-CD2325E10B75}"/>
              </a:ext>
            </a:extLst>
          </p:cNvPr>
          <p:cNvSpPr>
            <a:spLocks noGrp="1"/>
          </p:cNvSpPr>
          <p:nvPr>
            <p:ph type="body" sz="quarter" idx="16"/>
          </p:nvPr>
        </p:nvSpPr>
        <p:spPr>
          <a:xfrm>
            <a:off x="4516007" y="1793376"/>
            <a:ext cx="7114112" cy="3534125"/>
          </a:xfrm>
        </p:spPr>
        <p:txBody>
          <a:bodyPr/>
          <a:lstStyle/>
          <a:p>
            <a:pPr marL="457200" indent="-457200" algn="l" rtl="0">
              <a:buFont typeface="+mj-lt"/>
              <a:buAutoNum type="arabicPeriod"/>
            </a:pPr>
            <a:r>
              <a:rPr lang="en-gb" sz="1800" b="0" i="0" u="none" baseline="0"/>
              <a:t>All volunteer friends and food aid volunteers should create </a:t>
            </a:r>
            <a:r>
              <a:rPr lang="en-gb" sz="1800" b="1" i="0" u="none" baseline="0"/>
              <a:t>a profile in OMA Punainen Risti</a:t>
            </a:r>
            <a:r>
              <a:rPr lang="en-gb" sz="1800" b="0" i="0" u="none" baseline="0"/>
              <a:t>.</a:t>
            </a:r>
          </a:p>
          <a:p>
            <a:pPr lvl="1" algn="l" rtl="0"/>
            <a:r>
              <a:rPr lang="en-gb" sz="1600" b="0" i="0" u="none" baseline="0"/>
              <a:t>This links every volunteer into preparedness and ensures that they can be alerted if necessary.</a:t>
            </a:r>
          </a:p>
          <a:p>
            <a:pPr marL="457200" indent="-457200" algn="l" rtl="0">
              <a:buFont typeface="+mj-lt"/>
              <a:buAutoNum type="arabicPeriod"/>
            </a:pPr>
            <a:r>
              <a:rPr lang="en-gb" sz="1800" b="0" i="0" u="none" baseline="0"/>
              <a:t>Everyone already in OMA should </a:t>
            </a:r>
            <a:r>
              <a:rPr lang="en-gb" sz="1800" b="1" i="0" u="none" baseline="0"/>
              <a:t>update their profile</a:t>
            </a:r>
            <a:r>
              <a:rPr lang="en-gb" sz="1800" b="0" i="0" u="none" baseline="0"/>
              <a:t>, including the activities they are involved in, and </a:t>
            </a:r>
            <a:r>
              <a:rPr lang="en-gb" sz="1800" b="0" i="0" u="none" baseline="0">
                <a:sym typeface="Wingdings" panose="05000000000000000000" pitchFamily="2" charset="2"/>
              </a:rPr>
              <a:t>tick the box: </a:t>
            </a:r>
            <a:r>
              <a:rPr lang="en-gb" sz="1800" b="1" i="1" u="none" baseline="0">
                <a:solidFill>
                  <a:srgbClr val="FF0000"/>
                </a:solidFill>
                <a:sym typeface="Wingdings" panose="05000000000000000000" pitchFamily="2" charset="2"/>
              </a:rPr>
              <a:t>You can contact me if you need my help in an aid situation.</a:t>
            </a:r>
          </a:p>
          <a:p>
            <a:pPr marL="457200" indent="-457200" algn="l" rtl="0">
              <a:buFont typeface="+mj-lt"/>
              <a:buAutoNum type="arabicPeriod"/>
            </a:pPr>
            <a:r>
              <a:rPr lang="en-gb" sz="1800" b="0" i="0" u="none" baseline="0"/>
              <a:t>Everyone should join the national, regional and local </a:t>
            </a:r>
            <a:r>
              <a:rPr lang="en-gb" sz="1800" b="1" i="0" u="none" baseline="0"/>
              <a:t>groups in OMA</a:t>
            </a:r>
          </a:p>
          <a:p>
            <a:pPr lvl="1" algn="l" rtl="0"/>
            <a:r>
              <a:rPr lang="en-gb" sz="1600" b="0" i="0" u="none" baseline="0"/>
              <a:t>Important channels for reaching volunteers.</a:t>
            </a:r>
          </a:p>
          <a:p>
            <a:pPr lvl="1" algn="l" rtl="0"/>
            <a:r>
              <a:rPr lang="en-gb" sz="1600" b="0" i="0" u="none" baseline="0"/>
              <a:t>Friend activities volunteer group, friendship coordinator group, national food aid volunteer group, etc.</a:t>
            </a:r>
          </a:p>
          <a:p>
            <a:pPr marL="457200" indent="-457200" algn="l" rtl="0">
              <a:buFont typeface="+mj-lt"/>
              <a:buAutoNum type="arabicPeriod"/>
            </a:pPr>
            <a:r>
              <a:rPr lang="en-gb" sz="1800" b="0" i="0" u="none" kern="100" baseline="0">
                <a:ea typeface="Calibri" panose="020F0502020204030204" pitchFamily="34" charset="0"/>
              </a:rPr>
              <a:t>Everyone should take </a:t>
            </a:r>
            <a:r>
              <a:rPr lang="en-gb" sz="1800" b="1" i="0" u="none" kern="100" baseline="0">
                <a:ea typeface="Calibri" panose="020F0502020204030204" pitchFamily="34" charset="0"/>
              </a:rPr>
              <a:t>the basic courses on preparedness to help and psychosocial support </a:t>
            </a:r>
          </a:p>
          <a:p>
            <a:pPr marL="457200" indent="-457200" algn="l" rtl="0">
              <a:buFont typeface="+mj-lt"/>
              <a:buAutoNum type="arabicPeriod"/>
            </a:pPr>
            <a:r>
              <a:rPr lang="en-gb" sz="1800" b="0" i="0" u="none" baseline="0"/>
              <a:t>Together ensure that the branch has a designated </a:t>
            </a:r>
            <a:r>
              <a:rPr lang="en-gb" sz="1800" b="1" i="0" u="none" baseline="0"/>
              <a:t>food aid contact person</a:t>
            </a:r>
            <a:r>
              <a:rPr lang="en-gb" sz="1800" b="0" i="0" u="none" baseline="0"/>
              <a:t> in OSSI</a:t>
            </a:r>
            <a:endParaRPr lang="en-gb" sz="1800" kern="100" dirty="0">
              <a:ea typeface="Calibri" panose="020F0502020204030204" pitchFamily="34" charset="0"/>
            </a:endParaRPr>
          </a:p>
          <a:p>
            <a:pPr lvl="1" algn="l" rtl="0"/>
            <a:endParaRPr lang="en-gb" dirty="0"/>
          </a:p>
          <a:p>
            <a:pPr lvl="1" algn="l" rtl="0"/>
            <a:endParaRPr lang="en-gb" dirty="0"/>
          </a:p>
        </p:txBody>
      </p:sp>
      <p:pic>
        <p:nvPicPr>
          <p:cNvPr id="8" name="Kuva 7" descr="An image containing the following: clothing, person, shoes, interior&#10;&#10;AI-generated content may contain errors.">
            <a:extLst>
              <a:ext uri="{FF2B5EF4-FFF2-40B4-BE49-F238E27FC236}">
                <a16:creationId xmlns:a16="http://schemas.microsoft.com/office/drawing/2014/main" id="{54DACA9A-B06F-6519-0F0E-AF5AEF68CA3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
            <a:ext cx="3952876" cy="6858000"/>
          </a:xfrm>
          <a:prstGeom prst="rect">
            <a:avLst/>
          </a:prstGeom>
        </p:spPr>
      </p:pic>
    </p:spTree>
    <p:extLst>
      <p:ext uri="{BB962C8B-B14F-4D97-AF65-F5344CB8AC3E}">
        <p14:creationId xmlns:p14="http://schemas.microsoft.com/office/powerpoint/2010/main" val="286901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2BE5426-03F7-DF73-B433-5640111AFB43}"/>
              </a:ext>
            </a:extLst>
          </p:cNvPr>
          <p:cNvSpPr>
            <a:spLocks noGrp="1"/>
          </p:cNvSpPr>
          <p:nvPr>
            <p:ph type="body" idx="14"/>
          </p:nvPr>
        </p:nvSpPr>
        <p:spPr>
          <a:xfrm>
            <a:off x="218104" y="1880817"/>
            <a:ext cx="5562764" cy="3890449"/>
          </a:xfrm>
        </p:spPr>
        <p:txBody>
          <a:bodyPr/>
          <a:lstStyle/>
          <a:p>
            <a:pPr marL="342900" indent="-342900" algn="l" rtl="0">
              <a:buFont typeface="Arial" panose="020B0604020202020204" pitchFamily="34" charset="0"/>
              <a:buChar char="•"/>
              <a:defRPr/>
            </a:pPr>
            <a:r>
              <a:rPr lang="en-gb" sz="1800" b="0" i="0" u="none" baseline="0" dirty="0">
                <a:latin typeface="Arial"/>
                <a:ea typeface="Arial"/>
                <a:cs typeface="Arial"/>
              </a:rPr>
              <a:t>More than 400 branches throughout the entire country, with thousands of volunteers in the various forms of operations</a:t>
            </a:r>
          </a:p>
          <a:p>
            <a:pPr marL="342900" indent="-342900" algn="l" rtl="0">
              <a:buFont typeface="Arial" panose="020B0604020202020204" pitchFamily="34" charset="0"/>
              <a:buChar char="•"/>
              <a:defRPr/>
            </a:pPr>
            <a:r>
              <a:rPr lang="en-gb" sz="1800" b="0" i="0" u="none" baseline="0" dirty="0">
                <a:latin typeface="Arial"/>
                <a:ea typeface="Arial"/>
                <a:cs typeface="Arial"/>
              </a:rPr>
              <a:t>The Disaster Relief Fund (help in sudden domestic emergencies, such as fires)</a:t>
            </a:r>
          </a:p>
          <a:p>
            <a:pPr marL="342900" indent="-342900" algn="l" rtl="0">
              <a:buFont typeface="Arial" panose="020B0604020202020204" pitchFamily="34" charset="0"/>
              <a:buChar char="•"/>
              <a:defRPr/>
            </a:pPr>
            <a:r>
              <a:rPr lang="en-gb" sz="1800" b="0" i="0" u="none" baseline="0" dirty="0">
                <a:latin typeface="Arial"/>
                <a:ea typeface="Arial"/>
                <a:cs typeface="Arial"/>
              </a:rPr>
              <a:t>A total of more than 400 emergency teams (including first aid, psychosocial support) with over 4,000 volunteers in the teams</a:t>
            </a:r>
          </a:p>
          <a:p>
            <a:pPr marL="342900" indent="-342900" algn="l" rtl="0">
              <a:buFont typeface="Arial" panose="020B0604020202020204" pitchFamily="34" charset="0"/>
              <a:buChar char="•"/>
              <a:defRPr/>
            </a:pPr>
            <a:r>
              <a:rPr lang="en-gb" sz="1800" b="0" i="0" u="none" baseline="0" dirty="0">
                <a:latin typeface="Arial"/>
                <a:ea typeface="Arial"/>
                <a:cs typeface="Arial"/>
              </a:rPr>
              <a:t>FRC coordinates the Voluntary Rescue Service (Vapepa), which covers 52 member organisations</a:t>
            </a:r>
          </a:p>
          <a:p>
            <a:pPr marL="342900" indent="-342900" algn="l" rtl="0">
              <a:buFont typeface="Arial" panose="020B0604020202020204" pitchFamily="34" charset="0"/>
              <a:buChar char="•"/>
              <a:defRPr/>
            </a:pPr>
            <a:r>
              <a:rPr lang="en-gb" sz="1800" b="0" i="0" u="none" baseline="0" dirty="0">
                <a:latin typeface="Arial"/>
                <a:ea typeface="Arial"/>
                <a:cs typeface="Arial"/>
              </a:rPr>
              <a:t>The preparedness group of psychologists and disaster preparedness units (a national helpline and chat can be opened when necessary)</a:t>
            </a:r>
          </a:p>
          <a:p>
            <a:pPr marL="342900" indent="-342900" algn="l" rtl="0">
              <a:buFont typeface="Arial" panose="020B0604020202020204" pitchFamily="34" charset="0"/>
              <a:buChar char="•"/>
              <a:defRPr/>
            </a:pPr>
            <a:r>
              <a:rPr lang="en-gb" sz="1800" b="0" i="0" u="none" baseline="0" dirty="0">
                <a:latin typeface="Arial"/>
                <a:ea typeface="Arial"/>
                <a:cs typeface="Arial"/>
              </a:rPr>
              <a:t>Youth Shelters, including </a:t>
            </a:r>
            <a:r>
              <a:rPr lang="en-gb" sz="1800" b="0" i="0" u="none" baseline="0" dirty="0" err="1">
                <a:latin typeface="Arial"/>
                <a:ea typeface="Arial"/>
                <a:cs typeface="Arial"/>
              </a:rPr>
              <a:t>Nettiturvis</a:t>
            </a:r>
            <a:r>
              <a:rPr lang="en-gb" sz="1800" b="0" i="0" u="none" baseline="0" dirty="0">
                <a:latin typeface="Arial"/>
                <a:ea typeface="Arial"/>
                <a:cs typeface="Arial"/>
              </a:rPr>
              <a:t>, </a:t>
            </a:r>
            <a:r>
              <a:rPr lang="en-gb" sz="1800" b="0" i="0" u="none" baseline="0" dirty="0" err="1">
                <a:latin typeface="Arial"/>
                <a:ea typeface="Arial"/>
                <a:cs typeface="Arial"/>
              </a:rPr>
              <a:t>SekasinChat</a:t>
            </a:r>
            <a:r>
              <a:rPr lang="en-gb" sz="1800" b="0" i="0" u="none" baseline="0" dirty="0">
                <a:latin typeface="Arial"/>
                <a:ea typeface="Arial"/>
                <a:cs typeface="Arial"/>
              </a:rPr>
              <a:t>, </a:t>
            </a:r>
            <a:r>
              <a:rPr lang="en-gb" sz="1800" b="0" i="0" u="none" baseline="0" dirty="0" err="1">
                <a:latin typeface="Arial"/>
                <a:ea typeface="Arial"/>
                <a:cs typeface="Arial"/>
              </a:rPr>
              <a:t>Kontti</a:t>
            </a:r>
            <a:r>
              <a:rPr lang="en-gb" sz="1800" b="0" i="0" u="none" baseline="0" dirty="0">
                <a:latin typeface="Arial"/>
                <a:ea typeface="Arial"/>
                <a:cs typeface="Arial"/>
              </a:rPr>
              <a:t> second-hand department stores, Blood Service, reception centres, Logistics Centre, Health Points</a:t>
            </a:r>
            <a:endParaRPr lang="en-gb" sz="1800" dirty="0">
              <a:latin typeface="Arial"/>
              <a:cs typeface="Arial"/>
            </a:endParaRPr>
          </a:p>
          <a:p>
            <a:endParaRPr lang="en-gb" dirty="0"/>
          </a:p>
        </p:txBody>
      </p:sp>
      <p:sp>
        <p:nvSpPr>
          <p:cNvPr id="3" name="Kuvan paikkamerkki 2">
            <a:extLst>
              <a:ext uri="{FF2B5EF4-FFF2-40B4-BE49-F238E27FC236}">
                <a16:creationId xmlns:a16="http://schemas.microsoft.com/office/drawing/2014/main" id="{FD83C6F1-DAF3-72E7-8A66-916609D6FFC3}"/>
              </a:ext>
            </a:extLst>
          </p:cNvPr>
          <p:cNvSpPr>
            <a:spLocks noGrp="1"/>
          </p:cNvSpPr>
          <p:nvPr>
            <p:ph type="pic" sz="quarter" idx="15"/>
          </p:nvPr>
        </p:nvSpPr>
        <p:spPr/>
        <p:txBody>
          <a:bodyPr/>
          <a:lstStyle/>
          <a:p>
            <a:endParaRPr lang="en-gb"/>
          </a:p>
        </p:txBody>
      </p:sp>
      <p:pic>
        <p:nvPicPr>
          <p:cNvPr id="4" name="Kuvan paikkamerkki 4" descr="An image containing the following: yard, tree, person, snow&#10;&#10;Description automatically generated">
            <a:extLst>
              <a:ext uri="{FF2B5EF4-FFF2-40B4-BE49-F238E27FC236}">
                <a16:creationId xmlns:a16="http://schemas.microsoft.com/office/drawing/2014/main" id="{7C79EEE0-2F3E-FDE2-3628-9E95A5B4133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08646" y="-1"/>
            <a:ext cx="6083354" cy="6858002"/>
          </a:xfrm>
          <a:prstGeom prst="rect">
            <a:avLst/>
          </a:prstGeom>
        </p:spPr>
      </p:pic>
      <p:sp>
        <p:nvSpPr>
          <p:cNvPr id="5" name="Tekstiruutu 4">
            <a:extLst>
              <a:ext uri="{FF2B5EF4-FFF2-40B4-BE49-F238E27FC236}">
                <a16:creationId xmlns:a16="http://schemas.microsoft.com/office/drawing/2014/main" id="{98539AEB-C3DC-84F3-702D-BC024E6CE538}"/>
              </a:ext>
            </a:extLst>
          </p:cNvPr>
          <p:cNvSpPr txBox="1"/>
          <p:nvPr/>
        </p:nvSpPr>
        <p:spPr>
          <a:xfrm>
            <a:off x="464457" y="290286"/>
            <a:ext cx="5316411" cy="523220"/>
          </a:xfrm>
          <a:prstGeom prst="rect">
            <a:avLst/>
          </a:prstGeom>
          <a:noFill/>
        </p:spPr>
        <p:txBody>
          <a:bodyPr wrap="square" rtlCol="0">
            <a:spAutoFit/>
          </a:bodyPr>
          <a:lstStyle/>
          <a:p>
            <a:pPr algn="l" rtl="0"/>
            <a:r>
              <a:rPr lang="en-gb" sz="2800" b="1" i="0" u="none" baseline="0"/>
              <a:t>FRC preparedness resources in Finland</a:t>
            </a:r>
            <a:endParaRPr lang="en-gb" sz="2800" b="1" dirty="0"/>
          </a:p>
        </p:txBody>
      </p:sp>
    </p:spTree>
    <p:extLst>
      <p:ext uri="{BB962C8B-B14F-4D97-AF65-F5344CB8AC3E}">
        <p14:creationId xmlns:p14="http://schemas.microsoft.com/office/powerpoint/2010/main" val="738128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A8FE05A-8E56-0FE5-1099-F9DCBE623612}"/>
              </a:ext>
            </a:extLst>
          </p:cNvPr>
          <p:cNvSpPr>
            <a:spLocks noGrp="1"/>
          </p:cNvSpPr>
          <p:nvPr>
            <p:ph type="title"/>
          </p:nvPr>
        </p:nvSpPr>
        <p:spPr/>
        <p:txBody>
          <a:bodyPr/>
          <a:lstStyle/>
          <a:p>
            <a:endParaRPr lang="en-gb"/>
          </a:p>
        </p:txBody>
      </p:sp>
      <p:sp>
        <p:nvSpPr>
          <p:cNvPr id="3" name="Tekstin paikkamerkki 2">
            <a:extLst>
              <a:ext uri="{FF2B5EF4-FFF2-40B4-BE49-F238E27FC236}">
                <a16:creationId xmlns:a16="http://schemas.microsoft.com/office/drawing/2014/main" id="{E4B07FCF-FF3A-74E1-5B1F-965C5A16CF52}"/>
              </a:ext>
            </a:extLst>
          </p:cNvPr>
          <p:cNvSpPr>
            <a:spLocks noGrp="1"/>
          </p:cNvSpPr>
          <p:nvPr>
            <p:ph type="body" sz="quarter" idx="11"/>
          </p:nvPr>
        </p:nvSpPr>
        <p:spPr/>
        <p:txBody>
          <a:bodyPr/>
          <a:lstStyle/>
          <a:p>
            <a:endParaRPr lang="en-gb"/>
          </a:p>
        </p:txBody>
      </p:sp>
      <p:pic>
        <p:nvPicPr>
          <p:cNvPr id="5" name="Kuva 4">
            <a:extLst>
              <a:ext uri="{FF2B5EF4-FFF2-40B4-BE49-F238E27FC236}">
                <a16:creationId xmlns:a16="http://schemas.microsoft.com/office/drawing/2014/main" id="{5FC072B1-4F18-E2F1-D115-96B604859A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1216" y="838200"/>
            <a:ext cx="11315612" cy="5404211"/>
          </a:xfrm>
          <a:prstGeom prst="rect">
            <a:avLst/>
          </a:prstGeom>
        </p:spPr>
      </p:pic>
      <p:sp>
        <p:nvSpPr>
          <p:cNvPr id="6" name="Ellipsi 5">
            <a:extLst>
              <a:ext uri="{FF2B5EF4-FFF2-40B4-BE49-F238E27FC236}">
                <a16:creationId xmlns:a16="http://schemas.microsoft.com/office/drawing/2014/main" id="{18981606-6511-FCF7-1D41-21441E481EA8}"/>
              </a:ext>
            </a:extLst>
          </p:cNvPr>
          <p:cNvSpPr/>
          <p:nvPr/>
        </p:nvSpPr>
        <p:spPr>
          <a:xfrm>
            <a:off x="555172" y="3870251"/>
            <a:ext cx="561247" cy="2977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 name="Ellipsi 6">
            <a:extLst>
              <a:ext uri="{FF2B5EF4-FFF2-40B4-BE49-F238E27FC236}">
                <a16:creationId xmlns:a16="http://schemas.microsoft.com/office/drawing/2014/main" id="{DB76F3EB-6512-1024-C3DF-8FBE935C64FD}"/>
              </a:ext>
            </a:extLst>
          </p:cNvPr>
          <p:cNvSpPr/>
          <p:nvPr/>
        </p:nvSpPr>
        <p:spPr>
          <a:xfrm>
            <a:off x="658586" y="4956544"/>
            <a:ext cx="3477479" cy="1096929"/>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2765366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EC8A8-4DC2-CAB1-2C3C-616C430DA3E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8884A0A3-B6E5-DCD1-F376-68A6355BBD1A}"/>
              </a:ext>
            </a:extLst>
          </p:cNvPr>
          <p:cNvSpPr>
            <a:spLocks noGrp="1"/>
          </p:cNvSpPr>
          <p:nvPr>
            <p:ph type="ctrTitle"/>
          </p:nvPr>
        </p:nvSpPr>
        <p:spPr/>
        <p:txBody>
          <a:bodyPr/>
          <a:lstStyle/>
          <a:p>
            <a:pPr algn="l" rtl="0"/>
            <a:r>
              <a:rPr lang="en-gb" b="1" i="0" u="none" baseline="0"/>
              <a:t>Food supply team</a:t>
            </a:r>
          </a:p>
        </p:txBody>
      </p:sp>
    </p:spTree>
    <p:extLst>
      <p:ext uri="{BB962C8B-B14F-4D97-AF65-F5344CB8AC3E}">
        <p14:creationId xmlns:p14="http://schemas.microsoft.com/office/powerpoint/2010/main" val="776639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An image containing the following: clothing, person, yard, group&#10;&#10;AI-generated content may contain errors.">
            <a:extLst>
              <a:ext uri="{FF2B5EF4-FFF2-40B4-BE49-F238E27FC236}">
                <a16:creationId xmlns:a16="http://schemas.microsoft.com/office/drawing/2014/main" id="{750D6837-8546-E7FF-066F-9B6EC5B79DB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1600369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A2B94D-B2F3-2881-B370-0310F8C5ECFD}"/>
              </a:ext>
            </a:extLst>
          </p:cNvPr>
          <p:cNvSpPr>
            <a:spLocks noGrp="1"/>
          </p:cNvSpPr>
          <p:nvPr>
            <p:ph type="title"/>
          </p:nvPr>
        </p:nvSpPr>
        <p:spPr/>
        <p:txBody>
          <a:bodyPr/>
          <a:lstStyle/>
          <a:p>
            <a:pPr algn="l" rtl="0"/>
            <a:r>
              <a:rPr lang="en-gb" b="1" i="0" u="none" baseline="0"/>
              <a:t>Food supply team – Making use of food aid volunteer expertise in preparedness</a:t>
            </a:r>
          </a:p>
        </p:txBody>
      </p:sp>
      <p:sp>
        <p:nvSpPr>
          <p:cNvPr id="3" name="Tekstin paikkamerkki 2">
            <a:extLst>
              <a:ext uri="{FF2B5EF4-FFF2-40B4-BE49-F238E27FC236}">
                <a16:creationId xmlns:a16="http://schemas.microsoft.com/office/drawing/2014/main" id="{BCEAC5E4-88A0-A837-9413-CDB2E99A6636}"/>
              </a:ext>
            </a:extLst>
          </p:cNvPr>
          <p:cNvSpPr>
            <a:spLocks noGrp="1"/>
          </p:cNvSpPr>
          <p:nvPr>
            <p:ph type="body" sz="quarter" idx="11"/>
          </p:nvPr>
        </p:nvSpPr>
        <p:spPr/>
        <p:txBody>
          <a:bodyPr/>
          <a:lstStyle/>
          <a:p>
            <a:pPr algn="l" rtl="0"/>
            <a:r>
              <a:rPr lang="en-gb" sz="2200" b="0" i="0" u="none" baseline="0"/>
              <a:t>Developed in the Oulu branch, a model where the food aid volunteers of the branch make up a team that participates in food supply in connection with preparedness exercises and accidents and disruptions. The team is in the OHTO alert system.</a:t>
            </a:r>
          </a:p>
          <a:p>
            <a:pPr algn="l" rtl="0"/>
            <a:r>
              <a:rPr lang="en-gb" sz="2200" b="0" i="0" u="none" baseline="0"/>
              <a:t>The team operates as a part of the branch’s food aid and regularly makes food to be distributed to those in need. This develops and maintains expertise.</a:t>
            </a:r>
          </a:p>
          <a:p>
            <a:pPr algn="l" rtl="0"/>
            <a:r>
              <a:rPr lang="en-gb" sz="2200" b="0" i="0" u="none" baseline="0"/>
              <a:t>The team is experienced in the use of field kitchens and similar as well as preparing warm food for large groups of people. The team is available for different events throughout the district.</a:t>
            </a:r>
          </a:p>
          <a:p>
            <a:pPr algn="l" rtl="0"/>
            <a:r>
              <a:rPr lang="en-gb" sz="2200" b="0" i="0" u="none" baseline="0"/>
              <a:t>The team is also suitable for those interested in one-off volunteering tasks. The variety of tasks includes food preparation, distribution, cleaning up and discussion.</a:t>
            </a:r>
          </a:p>
        </p:txBody>
      </p:sp>
    </p:spTree>
    <p:extLst>
      <p:ext uri="{BB962C8B-B14F-4D97-AF65-F5344CB8AC3E}">
        <p14:creationId xmlns:p14="http://schemas.microsoft.com/office/powerpoint/2010/main" val="2523911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p:txBody>
          <a:bodyPr>
            <a:normAutofit fontScale="90000"/>
          </a:bodyPr>
          <a:lstStyle/>
          <a:p>
            <a:pPr algn="l" rtl="0"/>
            <a:r>
              <a:rPr lang="en-gb" b="1" i="0" u="none" baseline="0"/>
              <a:t>Consider the following: Should you set up a food supply team?</a:t>
            </a:r>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933818"/>
            <a:ext cx="10515600" cy="4173346"/>
          </a:xfrm>
        </p:spPr>
        <p:txBody>
          <a:bodyPr>
            <a:normAutofit fontScale="92500" lnSpcReduction="10000"/>
          </a:bodyPr>
          <a:lstStyle/>
          <a:p>
            <a:pPr marL="0" indent="0" algn="l" rtl="0">
              <a:buNone/>
            </a:pPr>
            <a:r>
              <a:rPr lang="en-gb" sz="2600" b="1" i="0" u="none" baseline="0"/>
              <a:t>Food supply teams are set up at the discretion of branches. </a:t>
            </a:r>
          </a:p>
          <a:p>
            <a:pPr marL="0" indent="0" algn="l" rtl="0">
              <a:buNone/>
            </a:pPr>
            <a:r>
              <a:rPr lang="en-gb" sz="2600" b="0" i="0" u="none" baseline="0"/>
              <a:t>Consider at least the following:</a:t>
            </a:r>
          </a:p>
          <a:p>
            <a:pPr algn="l" rtl="0"/>
            <a:r>
              <a:rPr lang="en-gb" sz="2600" b="0" i="0" u="none" baseline="0"/>
              <a:t>Regional needs and special features.</a:t>
            </a:r>
          </a:p>
          <a:p>
            <a:pPr algn="l" rtl="0"/>
            <a:r>
              <a:rPr lang="en-gb" sz="2600" b="0" i="0" u="none" baseline="0"/>
              <a:t>The food supply capability of other regional operators (e.g. the Martha Association). Could you cooperate instead of establishing a separate team?</a:t>
            </a:r>
          </a:p>
          <a:p>
            <a:pPr algn="l" rtl="0"/>
            <a:r>
              <a:rPr lang="en-gb" sz="2600" b="0" i="0" u="none" baseline="0"/>
              <a:t>However, there may be situations where no other operator can arrange a food supply. In such situations, the Red Cross food supply teams are vital.</a:t>
            </a:r>
          </a:p>
          <a:p>
            <a:pPr algn="l" rtl="0"/>
            <a:r>
              <a:rPr lang="en-gb" sz="2600" b="0" i="0" u="none" baseline="0"/>
              <a:t>Discuss the matter with the persons in charge of emergency teams in your branch.</a:t>
            </a:r>
          </a:p>
          <a:p>
            <a:pPr marL="0" indent="0" algn="l" rtl="0">
              <a:buNone/>
            </a:pPr>
            <a:endParaRPr lang="en-gb" sz="2600"/>
          </a:p>
        </p:txBody>
      </p:sp>
    </p:spTree>
    <p:extLst>
      <p:ext uri="{BB962C8B-B14F-4D97-AF65-F5344CB8AC3E}">
        <p14:creationId xmlns:p14="http://schemas.microsoft.com/office/powerpoint/2010/main" val="1683622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03F23-7F90-404B-BB63-4B98271D49DE}"/>
              </a:ext>
            </a:extLst>
          </p:cNvPr>
          <p:cNvSpPr>
            <a:spLocks noGrp="1"/>
          </p:cNvSpPr>
          <p:nvPr>
            <p:ph type="title"/>
          </p:nvPr>
        </p:nvSpPr>
        <p:spPr/>
        <p:txBody>
          <a:bodyPr>
            <a:normAutofit/>
          </a:bodyPr>
          <a:lstStyle/>
          <a:p>
            <a:pPr algn="l" rtl="0"/>
            <a:r>
              <a:rPr lang="en-gb" b="1" i="0" u="none" baseline="0"/>
              <a:t>Taking the food supply team to OHTO</a:t>
            </a:r>
            <a:endParaRPr lang="en-gb"/>
          </a:p>
        </p:txBody>
      </p:sp>
      <p:sp>
        <p:nvSpPr>
          <p:cNvPr id="3" name="Text Placeholder 2">
            <a:extLst>
              <a:ext uri="{FF2B5EF4-FFF2-40B4-BE49-F238E27FC236}">
                <a16:creationId xmlns:a16="http://schemas.microsoft.com/office/drawing/2014/main" id="{26103435-612D-E541-951A-C64365352425}"/>
              </a:ext>
            </a:extLst>
          </p:cNvPr>
          <p:cNvSpPr>
            <a:spLocks noGrp="1"/>
          </p:cNvSpPr>
          <p:nvPr>
            <p:ph type="body" sz="quarter" idx="11"/>
          </p:nvPr>
        </p:nvSpPr>
        <p:spPr>
          <a:xfrm>
            <a:off x="838200" y="1933819"/>
            <a:ext cx="10515600" cy="4350440"/>
          </a:xfrm>
        </p:spPr>
        <p:txBody>
          <a:bodyPr>
            <a:normAutofit fontScale="85000" lnSpcReduction="20000"/>
          </a:bodyPr>
          <a:lstStyle/>
          <a:p>
            <a:pPr marL="0" indent="0" algn="l" rtl="0">
              <a:buNone/>
            </a:pPr>
            <a:r>
              <a:rPr lang="en-gb" b="0" i="0" u="none" baseline="0"/>
              <a:t>We hope that as many food supply teams as possible are included as an emergency team in OHTO:</a:t>
            </a:r>
            <a:r>
              <a:rPr lang="en-gb" b="1" i="0" u="none" baseline="0"/>
              <a:t> </a:t>
            </a:r>
            <a:r>
              <a:rPr lang="en-gb" sz="2400" b="0" i="0" u="none" baseline="0">
                <a:hlinkClick r:id="rId3"/>
              </a:rPr>
              <a:t>OHTO alert system – Vapepa</a:t>
            </a:r>
            <a:endParaRPr lang="en-gb" sz="2400"/>
          </a:p>
          <a:p>
            <a:pPr marL="0" indent="0" algn="l" rtl="0">
              <a:buNone/>
            </a:pPr>
            <a:endParaRPr lang="en-gb" b="1">
              <a:solidFill>
                <a:srgbClr val="FF0000"/>
              </a:solidFill>
            </a:endParaRPr>
          </a:p>
          <a:p>
            <a:pPr marL="0" indent="0" algn="l" rtl="0">
              <a:buNone/>
            </a:pPr>
            <a:r>
              <a:rPr lang="en-gb" b="1" i="0" u="none" baseline="0"/>
              <a:t>Setting up an emergency team: </a:t>
            </a:r>
          </a:p>
          <a:p>
            <a:pPr marL="0" indent="0" algn="l" rtl="0">
              <a:buNone/>
            </a:pPr>
            <a:r>
              <a:rPr lang="en-gb" b="1" i="0" u="none" baseline="0"/>
              <a:t>Persons in charge of the emergency operations of the branch</a:t>
            </a:r>
            <a:r>
              <a:rPr lang="en-gb" b="0" i="0" u="none" baseline="0"/>
              <a:t> are responsible for setting up the team. Together with them, consider whether the team can be added to OHTO and request them to create the team.</a:t>
            </a:r>
          </a:p>
          <a:p>
            <a:pPr marL="0" indent="0" algn="l" rtl="0">
              <a:buNone/>
            </a:pPr>
            <a:endParaRPr lang="en-gb" b="1">
              <a:solidFill>
                <a:srgbClr val="FF0000"/>
              </a:solidFill>
            </a:endParaRPr>
          </a:p>
          <a:p>
            <a:pPr marL="0" indent="0" algn="l" rtl="0">
              <a:buNone/>
            </a:pPr>
            <a:r>
              <a:rPr lang="en-gb" b="0" i="0" u="none" baseline="0"/>
              <a:t>We encourage the establishment of emergency teams, as they allow us to use and view the volunteer resources and expertise in food aid. The alerted food supply teams strengthen preparedness for any exceptional situations. </a:t>
            </a:r>
          </a:p>
          <a:p>
            <a:pPr marL="0" indent="0" algn="l" rtl="0">
              <a:buNone/>
            </a:pPr>
            <a:r>
              <a:rPr lang="en-gb" b="0" i="0" u="none" baseline="0"/>
              <a:t>The food supply teams in OHTO </a:t>
            </a:r>
            <a:r>
              <a:rPr lang="en-gb" b="1" i="0" u="none" baseline="0"/>
              <a:t>only work in food supply</a:t>
            </a:r>
            <a:r>
              <a:rPr lang="en-gb" b="0" i="0" u="none" baseline="0"/>
              <a:t>, and they cannot be alerted to other emergency support tasks.</a:t>
            </a:r>
          </a:p>
        </p:txBody>
      </p:sp>
    </p:spTree>
    <p:extLst>
      <p:ext uri="{BB962C8B-B14F-4D97-AF65-F5344CB8AC3E}">
        <p14:creationId xmlns:p14="http://schemas.microsoft.com/office/powerpoint/2010/main" val="141399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B7A86-2AB4-20D3-49D3-AB9EBCC3358D}"/>
              </a:ext>
            </a:extLst>
          </p:cNvPr>
          <p:cNvSpPr>
            <a:spLocks noGrp="1"/>
          </p:cNvSpPr>
          <p:nvPr>
            <p:ph type="title"/>
          </p:nvPr>
        </p:nvSpPr>
        <p:spPr/>
        <p:txBody>
          <a:bodyPr/>
          <a:lstStyle/>
          <a:p>
            <a:pPr algn="l" rtl="0"/>
            <a:r>
              <a:rPr lang="en-gb" b="1" i="0" u="none" baseline="0">
                <a:latin typeface="Arial"/>
                <a:ea typeface="Arial"/>
                <a:cs typeface="Arial"/>
              </a:rPr>
              <a:t>Further information and instructions for volunteers (in Finnish):</a:t>
            </a:r>
            <a:endParaRPr lang="en-gb" dirty="0"/>
          </a:p>
        </p:txBody>
      </p:sp>
      <p:sp>
        <p:nvSpPr>
          <p:cNvPr id="3" name="Text Placeholder 2">
            <a:extLst>
              <a:ext uri="{FF2B5EF4-FFF2-40B4-BE49-F238E27FC236}">
                <a16:creationId xmlns:a16="http://schemas.microsoft.com/office/drawing/2014/main" id="{915EF916-B2C1-33EC-C212-2FD49A145F29}"/>
              </a:ext>
            </a:extLst>
          </p:cNvPr>
          <p:cNvSpPr>
            <a:spLocks noGrp="1"/>
          </p:cNvSpPr>
          <p:nvPr>
            <p:ph type="body" sz="quarter" idx="11"/>
          </p:nvPr>
        </p:nvSpPr>
        <p:spPr>
          <a:xfrm>
            <a:off x="838200" y="2155324"/>
            <a:ext cx="10515600" cy="3145339"/>
          </a:xfrm>
        </p:spPr>
        <p:txBody>
          <a:bodyPr vert="horz" lIns="91440" tIns="45720" rIns="91440" bIns="45720" rtlCol="0" anchor="t">
            <a:noAutofit/>
          </a:bodyPr>
          <a:lstStyle/>
          <a:p>
            <a:pPr algn="l" rtl="0"/>
            <a:r>
              <a:rPr lang="en-gb" sz="2800" b="0" i="0" u="sng" baseline="0">
                <a:hlinkClick r:id="rId2" tooltip="Fact sheet_Muonitusryhmä.pdf"/>
              </a:rPr>
              <a:t>https://vapaaehtoistieto.punainenristi.fi/ruoka-apu/ruoka-apu-osana-auttamisvalmiutta/</a:t>
            </a:r>
          </a:p>
          <a:p>
            <a:pPr lvl="1" algn="l" rtl="0"/>
            <a:r>
              <a:rPr lang="en-gb" sz="2400" b="0" i="0" u="sng" baseline="0">
                <a:hlinkClick r:id="rId2" tooltip="Fact sheet_Muonitusryhmä.pdf"/>
              </a:rPr>
              <a:t>Basic information on setting up a food supply team</a:t>
            </a:r>
            <a:endParaRPr lang="en-gb" sz="2400" dirty="0"/>
          </a:p>
          <a:p>
            <a:pPr lvl="1" algn="l" rtl="0"/>
            <a:r>
              <a:rPr lang="en-gb" sz="2400" b="0" i="0" u="sng" baseline="0">
                <a:hlinkClick r:id="rId3" tooltip="Fact-Sheet_kenttäkeitin_1.pdf"/>
              </a:rPr>
              <a:t>Basic information on the use of a field kitchen</a:t>
            </a:r>
            <a:endParaRPr lang="en-gb" sz="2400" u="sng" dirty="0"/>
          </a:p>
          <a:p>
            <a:pPr algn="l" rtl="0"/>
            <a:r>
              <a:rPr lang="en-gb" sz="2800" b="1" i="0" u="none" baseline="0">
                <a:latin typeface="Arial"/>
                <a:ea typeface="Arial"/>
                <a:cs typeface="Arial"/>
                <a:hlinkClick r:id="rId4"/>
              </a:rPr>
              <a:t>Webinar recording on food supply in large-scale disruptions</a:t>
            </a:r>
            <a:r>
              <a:rPr lang="en-gb" sz="2800" b="0" i="0" u="none" baseline="0">
                <a:latin typeface="Arial"/>
                <a:ea typeface="Arial"/>
                <a:cs typeface="Arial"/>
                <a:hlinkClick r:id="rId4"/>
              </a:rPr>
              <a:t> #AvunKetju2025</a:t>
            </a:r>
            <a:r>
              <a:rPr lang="en-gb" sz="2800" b="0" i="0" u="none" baseline="0">
                <a:latin typeface="Arial"/>
                <a:ea typeface="Arial"/>
                <a:cs typeface="Arial"/>
              </a:rPr>
              <a:t> (Oulu district’s Pia Jylänki starts her presentation at 1:31:00) </a:t>
            </a:r>
          </a:p>
          <a:p>
            <a:pPr marL="0" indent="0" algn="l" rtl="0">
              <a:buNone/>
            </a:pPr>
            <a:endParaRPr lang="en-gb" b="1" dirty="0">
              <a:latin typeface="Arial"/>
              <a:cs typeface="Arial"/>
            </a:endParaRPr>
          </a:p>
        </p:txBody>
      </p:sp>
    </p:spTree>
    <p:extLst>
      <p:ext uri="{BB962C8B-B14F-4D97-AF65-F5344CB8AC3E}">
        <p14:creationId xmlns:p14="http://schemas.microsoft.com/office/powerpoint/2010/main" val="1078206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An image containing the following: clothing, person, man, yard&#10;&#10;AI-generated content may contain errors.">
            <a:extLst>
              <a:ext uri="{FF2B5EF4-FFF2-40B4-BE49-F238E27FC236}">
                <a16:creationId xmlns:a16="http://schemas.microsoft.com/office/drawing/2014/main" id="{9AE6273F-336A-E883-FDF8-38410DC14F9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a:noFill/>
        </p:spPr>
      </p:pic>
      <p:sp>
        <p:nvSpPr>
          <p:cNvPr id="10" name="Text Placeholder 2">
            <a:extLst>
              <a:ext uri="{FF2B5EF4-FFF2-40B4-BE49-F238E27FC236}">
                <a16:creationId xmlns:a16="http://schemas.microsoft.com/office/drawing/2014/main" id="{24981A9B-082D-9BA4-AA25-7A73127634AD}"/>
              </a:ext>
            </a:extLst>
          </p:cNvPr>
          <p:cNvSpPr>
            <a:spLocks noGrp="1"/>
          </p:cNvSpPr>
          <p:nvPr>
            <p:ph type="body" idx="14"/>
          </p:nvPr>
        </p:nvSpPr>
        <p:spPr>
          <a:xfrm>
            <a:off x="7428931" y="682387"/>
            <a:ext cx="4763069" cy="818867"/>
          </a:xfrm>
        </p:spPr>
        <p:txBody>
          <a:bodyPr/>
          <a:lstStyle/>
          <a:p>
            <a:pPr algn="r" rtl="0"/>
            <a:r>
              <a:rPr lang="en-gb" b="0" i="1" u="none" baseline="0"/>
              <a:t>Thank you for participating!</a:t>
            </a:r>
          </a:p>
        </p:txBody>
      </p:sp>
    </p:spTree>
    <p:extLst>
      <p:ext uri="{BB962C8B-B14F-4D97-AF65-F5344CB8AC3E}">
        <p14:creationId xmlns:p14="http://schemas.microsoft.com/office/powerpoint/2010/main" val="1270542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5ADC07-1F49-4BC9-818E-A9C10A464B3B}"/>
              </a:ext>
            </a:extLst>
          </p:cNvPr>
          <p:cNvSpPr>
            <a:spLocks noGrp="1"/>
          </p:cNvSpPr>
          <p:nvPr>
            <p:ph type="title"/>
          </p:nvPr>
        </p:nvSpPr>
        <p:spPr/>
        <p:txBody>
          <a:bodyPr/>
          <a:lstStyle/>
          <a:p>
            <a:pPr algn="l" rtl="0"/>
            <a:r>
              <a:rPr lang="en-gb" b="1" i="0" u="none" baseline="0"/>
              <a:t>Friends and food aid as part of preparedness</a:t>
            </a:r>
            <a:endParaRPr lang="en-gb"/>
          </a:p>
        </p:txBody>
      </p:sp>
      <p:sp>
        <p:nvSpPr>
          <p:cNvPr id="3" name="Tekstin paikkamerkki 2">
            <a:extLst>
              <a:ext uri="{FF2B5EF4-FFF2-40B4-BE49-F238E27FC236}">
                <a16:creationId xmlns:a16="http://schemas.microsoft.com/office/drawing/2014/main" id="{BA03A01F-7877-486E-8654-C160D0937A01}"/>
              </a:ext>
            </a:extLst>
          </p:cNvPr>
          <p:cNvSpPr>
            <a:spLocks noGrp="1"/>
          </p:cNvSpPr>
          <p:nvPr>
            <p:ph type="body" sz="quarter" idx="11"/>
          </p:nvPr>
        </p:nvSpPr>
        <p:spPr/>
        <p:txBody>
          <a:bodyPr vert="horz" lIns="91440" tIns="45720" rIns="91440" bIns="45720" rtlCol="0" anchor="t">
            <a:noAutofit/>
          </a:bodyPr>
          <a:lstStyle/>
          <a:p>
            <a:pPr algn="l" rtl="0"/>
            <a:r>
              <a:rPr lang="en-gb" b="1" i="0" u="none" baseline="0"/>
              <a:t>Friend activities and food aid are part of preparedness to help. </a:t>
            </a:r>
          </a:p>
          <a:p>
            <a:endParaRPr lang="en-gb" altLang="fi-FI" sz="900" dirty="0"/>
          </a:p>
          <a:p>
            <a:pPr algn="l" rtl="0"/>
            <a:r>
              <a:rPr lang="en-gb" b="0" i="0" u="none" baseline="0">
                <a:latin typeface="Arial"/>
                <a:ea typeface="Arial"/>
                <a:cs typeface="Arial"/>
              </a:rPr>
              <a:t>Volunteers from friend activities and food aid meet people in various situations in life. These include vulnerable people, such as lonely individuals, family caregivers and people in need of material aid.</a:t>
            </a:r>
          </a:p>
          <a:p>
            <a:pPr algn="l" rtl="0"/>
            <a:r>
              <a:rPr lang="en-gb" b="1" i="0" u="none" baseline="0"/>
              <a:t>Human interaction, listening, recognising the need for help and guiding people to services are part of the preparedness to help.</a:t>
            </a:r>
          </a:p>
          <a:p>
            <a:endParaRPr lang="en-gb" altLang="fi-FI" sz="900" dirty="0"/>
          </a:p>
          <a:p>
            <a:pPr algn="l" rtl="0"/>
            <a:r>
              <a:rPr lang="en-gb" b="0" i="0" u="none" baseline="0">
                <a:latin typeface="Arial"/>
                <a:ea typeface="Arial"/>
                <a:cs typeface="Arial"/>
              </a:rPr>
              <a:t>Local-level knowledge and awareness of other operators is important.</a:t>
            </a:r>
          </a:p>
          <a:p>
            <a:pPr marL="0" indent="0" algn="l" rtl="0">
              <a:buNone/>
              <a:defRPr/>
            </a:pPr>
            <a:endParaRPr lang="en-gb" sz="2400" dirty="0"/>
          </a:p>
          <a:p>
            <a:pPr marL="0" indent="0" algn="l" rtl="0">
              <a:buFont typeface="Times" panose="02020603050405020304" pitchFamily="18" charset="0"/>
              <a:buNone/>
              <a:defRPr/>
            </a:pPr>
            <a:endParaRPr lang="en-gb" dirty="0"/>
          </a:p>
          <a:p>
            <a:pPr marL="0" indent="0" algn="l" rtl="0">
              <a:buFont typeface="Times" panose="02020603050405020304" pitchFamily="18" charset="0"/>
              <a:buNone/>
              <a:defRPr/>
            </a:pPr>
            <a:endParaRPr lang="en-gb" dirty="0"/>
          </a:p>
          <a:p>
            <a:pPr algn="l" rtl="0">
              <a:defRPr/>
            </a:pPr>
            <a:endParaRPr lang="en-gb" dirty="0"/>
          </a:p>
          <a:p>
            <a:endParaRPr lang="en-gb" dirty="0"/>
          </a:p>
        </p:txBody>
      </p:sp>
    </p:spTree>
    <p:extLst>
      <p:ext uri="{BB962C8B-B14F-4D97-AF65-F5344CB8AC3E}">
        <p14:creationId xmlns:p14="http://schemas.microsoft.com/office/powerpoint/2010/main" val="261555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1AB156-2710-ECF9-12A8-163E6422FC28}"/>
              </a:ext>
            </a:extLst>
          </p:cNvPr>
          <p:cNvSpPr>
            <a:spLocks noGrp="1"/>
          </p:cNvSpPr>
          <p:nvPr>
            <p:ph type="title"/>
          </p:nvPr>
        </p:nvSpPr>
        <p:spPr/>
        <p:txBody>
          <a:bodyPr/>
          <a:lstStyle/>
          <a:p>
            <a:endParaRPr lang="en-gb"/>
          </a:p>
        </p:txBody>
      </p:sp>
      <p:sp>
        <p:nvSpPr>
          <p:cNvPr id="3" name="Tekstin paikkamerkki 2">
            <a:extLst>
              <a:ext uri="{FF2B5EF4-FFF2-40B4-BE49-F238E27FC236}">
                <a16:creationId xmlns:a16="http://schemas.microsoft.com/office/drawing/2014/main" id="{8A9238E6-2E74-5045-ECEF-1E8BE19656F2}"/>
              </a:ext>
            </a:extLst>
          </p:cNvPr>
          <p:cNvSpPr>
            <a:spLocks noGrp="1"/>
          </p:cNvSpPr>
          <p:nvPr>
            <p:ph type="body" sz="quarter" idx="11"/>
          </p:nvPr>
        </p:nvSpPr>
        <p:spPr/>
        <p:txBody>
          <a:bodyPr/>
          <a:lstStyle/>
          <a:p>
            <a:endParaRPr lang="en-gb" dirty="0"/>
          </a:p>
        </p:txBody>
      </p:sp>
      <p:pic>
        <p:nvPicPr>
          <p:cNvPr id="5" name="Kuva 4">
            <a:extLst>
              <a:ext uri="{FF2B5EF4-FFF2-40B4-BE49-F238E27FC236}">
                <a16:creationId xmlns:a16="http://schemas.microsoft.com/office/drawing/2014/main" id="{FC845F7A-89E2-A404-582D-1C93CD48F42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32627"/>
            <a:ext cx="5459104" cy="6825373"/>
          </a:xfrm>
          <a:prstGeom prst="rect">
            <a:avLst/>
          </a:prstGeom>
        </p:spPr>
      </p:pic>
      <p:pic>
        <p:nvPicPr>
          <p:cNvPr id="9" name="Kuva 8" descr="An image containing the following: clothing, person, shoes, wall">
            <a:extLst>
              <a:ext uri="{FF2B5EF4-FFF2-40B4-BE49-F238E27FC236}">
                <a16:creationId xmlns:a16="http://schemas.microsoft.com/office/drawing/2014/main" id="{93953D63-F4AE-C97D-2499-F429AE22C039}"/>
              </a:ext>
            </a:extLst>
          </p:cNvPr>
          <p:cNvPicPr>
            <a:picLocks noChangeAspect="1"/>
          </p:cNvPicPr>
          <p:nvPr/>
        </p:nvPicPr>
        <p:blipFill>
          <a:blip r:embed="rId4" cstate="email">
            <a:extLst>
              <a:ext uri="{28A0092B-C50C-407E-A947-70E740481C1C}">
                <a14:useLocalDpi xmlns:a14="http://schemas.microsoft.com/office/drawing/2010/main"/>
              </a:ext>
            </a:extLst>
          </a:blip>
          <a:srcRect l="5784" r="10080"/>
          <a:stretch/>
        </p:blipFill>
        <p:spPr>
          <a:xfrm>
            <a:off x="5523340" y="32627"/>
            <a:ext cx="6668660" cy="3639058"/>
          </a:xfrm>
          <a:prstGeom prst="rect">
            <a:avLst/>
          </a:prstGeom>
        </p:spPr>
      </p:pic>
      <p:pic>
        <p:nvPicPr>
          <p:cNvPr id="1026" name="Picture 2">
            <a:extLst>
              <a:ext uri="{FF2B5EF4-FFF2-40B4-BE49-F238E27FC236}">
                <a16:creationId xmlns:a16="http://schemas.microsoft.com/office/drawing/2014/main" id="{10F2AA1F-8391-5063-352D-D9D612DBC36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23340" y="3639057"/>
            <a:ext cx="6668660" cy="318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652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472423-EA9D-F3A8-ADAB-B84262028242}"/>
              </a:ext>
            </a:extLst>
          </p:cNvPr>
          <p:cNvSpPr>
            <a:spLocks noGrp="1"/>
          </p:cNvSpPr>
          <p:nvPr>
            <p:ph type="title"/>
          </p:nvPr>
        </p:nvSpPr>
        <p:spPr>
          <a:xfrm>
            <a:off x="695400" y="548680"/>
            <a:ext cx="10515600" cy="781750"/>
          </a:xfrm>
        </p:spPr>
        <p:txBody>
          <a:bodyPr/>
          <a:lstStyle/>
          <a:p>
            <a:pPr algn="l" rtl="0"/>
            <a:r>
              <a:rPr lang="en-gb" b="1" i="0" u="none" baseline="0"/>
              <a:t>Community-based operations as part of preparedness to help</a:t>
            </a:r>
          </a:p>
        </p:txBody>
      </p:sp>
      <p:sp>
        <p:nvSpPr>
          <p:cNvPr id="3" name="Tekstin paikkamerkki 2">
            <a:extLst>
              <a:ext uri="{FF2B5EF4-FFF2-40B4-BE49-F238E27FC236}">
                <a16:creationId xmlns:a16="http://schemas.microsoft.com/office/drawing/2014/main" id="{42F43597-63C6-3CF2-7A34-4EBABF3D0E17}"/>
              </a:ext>
            </a:extLst>
          </p:cNvPr>
          <p:cNvSpPr>
            <a:spLocks noGrp="1"/>
          </p:cNvSpPr>
          <p:nvPr>
            <p:ph type="body" sz="quarter" idx="11"/>
          </p:nvPr>
        </p:nvSpPr>
        <p:spPr>
          <a:xfrm>
            <a:off x="695400" y="1628800"/>
            <a:ext cx="10515600" cy="2944813"/>
          </a:xfrm>
        </p:spPr>
        <p:txBody>
          <a:bodyPr/>
          <a:lstStyle/>
          <a:p>
            <a:pPr algn="l" rtl="0" fontAlgn="base"/>
            <a:r>
              <a:rPr lang="en-gb" sz="1800" b="0" i="0" u="none" baseline="0">
                <a:solidFill>
                  <a:srgbClr val="000000"/>
                </a:solidFill>
              </a:rPr>
              <a:t>Community-based operations increase the community’s resilience or flexibility, i.e. </a:t>
            </a:r>
            <a:r>
              <a:rPr lang="en-gb" sz="1800" b="0" i="0" u="none" strike="noStrike" baseline="0">
                <a:solidFill>
                  <a:srgbClr val="000000"/>
                </a:solidFill>
                <a:effectLst/>
              </a:rPr>
              <a:t>the ability to prepare for, </a:t>
            </a:r>
            <a:r>
              <a:rPr lang="en-gb" sz="1800" b="0" i="0" u="none" baseline="0">
                <a:solidFill>
                  <a:srgbClr val="000000"/>
                </a:solidFill>
              </a:rPr>
              <a:t>act in </a:t>
            </a:r>
            <a:r>
              <a:rPr lang="en-gb" sz="1800" b="0" i="0" u="none" strike="noStrike" baseline="0">
                <a:solidFill>
                  <a:srgbClr val="000000"/>
                </a:solidFill>
                <a:effectLst/>
              </a:rPr>
              <a:t>and </a:t>
            </a:r>
            <a:r>
              <a:rPr lang="en-gb" sz="1800" b="0" i="0" u="none" baseline="0">
                <a:solidFill>
                  <a:srgbClr val="000000"/>
                </a:solidFill>
              </a:rPr>
              <a:t>recover from challenging situations</a:t>
            </a:r>
            <a:r>
              <a:rPr lang="en-gb" sz="1800" b="0" i="0" u="none" strike="noStrike" baseline="0">
                <a:solidFill>
                  <a:srgbClr val="000000"/>
                </a:solidFill>
                <a:effectLst/>
              </a:rPr>
              <a:t>.</a:t>
            </a:r>
            <a:r>
              <a:rPr lang="en-gb" sz="1800" b="0" i="0" u="none" baseline="0">
                <a:solidFill>
                  <a:srgbClr val="000000"/>
                </a:solidFill>
              </a:rPr>
              <a:t> </a:t>
            </a:r>
          </a:p>
          <a:p>
            <a:pPr algn="l" rtl="0" fontAlgn="base"/>
            <a:r>
              <a:rPr lang="en-gb" sz="1800" b="0" i="0" u="none" baseline="0">
                <a:solidFill>
                  <a:srgbClr val="000000"/>
                </a:solidFill>
              </a:rPr>
              <a:t>This means that community-based operations are an important part of preparedness and readiness.</a:t>
            </a:r>
            <a:endParaRPr lang="en-gb" sz="1800" dirty="0"/>
          </a:p>
          <a:p>
            <a:pPr algn="l" rtl="0" fontAlgn="base"/>
            <a:r>
              <a:rPr lang="en-gb" sz="1800" b="0" i="0" u="none" baseline="0">
                <a:solidFill>
                  <a:srgbClr val="000000"/>
                </a:solidFill>
                <a:effectLst/>
              </a:rPr>
              <a:t>Community-based operations are needed in order to identify local needs for aid.</a:t>
            </a:r>
          </a:p>
          <a:p>
            <a:pPr algn="l" rtl="0" fontAlgn="base"/>
            <a:r>
              <a:rPr lang="en-gb" sz="1800" b="0" i="0" u="none" baseline="0">
                <a:solidFill>
                  <a:srgbClr val="000000"/>
                </a:solidFill>
                <a:effectLst/>
              </a:rPr>
              <a:t>When the regional</a:t>
            </a:r>
            <a:r>
              <a:rPr lang="en-gb" sz="1800" b="0" i="0" u="none" baseline="0">
                <a:solidFill>
                  <a:srgbClr val="241F20"/>
                </a:solidFill>
                <a:effectLst/>
              </a:rPr>
              <a:t> </a:t>
            </a:r>
            <a:r>
              <a:rPr lang="en-gb" sz="1800" b="0" i="0" u="none" baseline="0">
                <a:solidFill>
                  <a:srgbClr val="000000"/>
                </a:solidFill>
                <a:effectLst/>
              </a:rPr>
              <a:t>needs and resources are identified, the Red</a:t>
            </a:r>
            <a:r>
              <a:rPr lang="en-gb" sz="1800" b="0" i="0" u="none" baseline="0">
                <a:solidFill>
                  <a:srgbClr val="241F20"/>
                </a:solidFill>
                <a:effectLst/>
              </a:rPr>
              <a:t> </a:t>
            </a:r>
            <a:r>
              <a:rPr lang="en-gb" sz="1800" b="0" i="0" u="none" baseline="0">
                <a:solidFill>
                  <a:srgbClr val="000000"/>
                </a:solidFill>
                <a:effectLst/>
              </a:rPr>
              <a:t>Cross</a:t>
            </a:r>
            <a:r>
              <a:rPr lang="en-gb" sz="1800" b="0" i="0" u="none" baseline="0">
                <a:solidFill>
                  <a:srgbClr val="241F20"/>
                </a:solidFill>
                <a:effectLst/>
              </a:rPr>
              <a:t> </a:t>
            </a:r>
            <a:r>
              <a:rPr lang="en-gb" sz="1800" b="0" i="0" u="none" baseline="0">
                <a:solidFill>
                  <a:srgbClr val="000000"/>
                </a:solidFill>
                <a:effectLst/>
              </a:rPr>
              <a:t>aid can be targeted accordingly, and the activities can help those in the greatest need. </a:t>
            </a:r>
          </a:p>
          <a:p>
            <a:pPr algn="l" rtl="0" fontAlgn="base"/>
            <a:r>
              <a:rPr lang="en-gb" sz="1800" b="0" i="0" u="none" baseline="0">
                <a:solidFill>
                  <a:srgbClr val="241F20"/>
                </a:solidFill>
                <a:effectLst/>
              </a:rPr>
              <a:t>The community-based approach can also be used under normal conditions in order to activate and strengthen the community. This also improves the community’s </a:t>
            </a:r>
            <a:r>
              <a:rPr lang="en-gb" sz="1800" b="0" i="0" u="none" baseline="0">
                <a:solidFill>
                  <a:srgbClr val="241F20"/>
                </a:solidFill>
              </a:rPr>
              <a:t>ability to cope. </a:t>
            </a:r>
          </a:p>
          <a:p>
            <a:pPr algn="l" rtl="0" fontAlgn="base"/>
            <a:r>
              <a:rPr lang="en-gb" sz="1800" b="0" i="0" u="none" baseline="0">
                <a:solidFill>
                  <a:srgbClr val="241F20"/>
                </a:solidFill>
                <a:effectLst/>
              </a:rPr>
              <a:t>When an active community has identified the needs for aid and the vulnerable people beforehand, this speeds up aid activities in</a:t>
            </a:r>
            <a:r>
              <a:rPr lang="en-gb" sz="1800" b="0" i="0" u="none" baseline="0">
                <a:solidFill>
                  <a:srgbClr val="241F20"/>
                </a:solidFill>
              </a:rPr>
              <a:t> the case of accidents and disruptions as well.</a:t>
            </a:r>
          </a:p>
          <a:p>
            <a:pPr algn="l" rtl="0" fontAlgn="base"/>
            <a:r>
              <a:rPr lang="en-gb" sz="1800" b="0" i="0" u="none" baseline="0">
                <a:solidFill>
                  <a:srgbClr val="000000"/>
                </a:solidFill>
                <a:effectLst/>
              </a:rPr>
              <a:t>There are various tools available for assessing the need for aid. Material is available on the Volunteer Info website </a:t>
            </a:r>
            <a:r>
              <a:rPr lang="en-gb" sz="1800" b="0" i="0" u="none" baseline="0">
                <a:hlinkClick r:id="rId3"/>
              </a:rPr>
              <a:t>(in Finnish)</a:t>
            </a:r>
            <a:endParaRPr lang="en-gb" sz="1800" dirty="0"/>
          </a:p>
        </p:txBody>
      </p:sp>
    </p:spTree>
    <p:extLst>
      <p:ext uri="{BB962C8B-B14F-4D97-AF65-F5344CB8AC3E}">
        <p14:creationId xmlns:p14="http://schemas.microsoft.com/office/powerpoint/2010/main" val="75253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E2D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2296-BAAA-EE48-8B74-3CAC39B2089E}"/>
              </a:ext>
            </a:extLst>
          </p:cNvPr>
          <p:cNvSpPr>
            <a:spLocks noGrp="1"/>
          </p:cNvSpPr>
          <p:nvPr>
            <p:ph type="title"/>
          </p:nvPr>
        </p:nvSpPr>
        <p:spPr/>
        <p:txBody>
          <a:bodyPr/>
          <a:lstStyle/>
          <a:p>
            <a:pPr algn="l" rtl="0"/>
            <a:r>
              <a:rPr lang="en-gb" b="1" i="0" u="none" baseline="0">
                <a:solidFill>
                  <a:schemeClr val="tx1"/>
                </a:solidFill>
              </a:rPr>
              <a:t>Things to consider</a:t>
            </a:r>
          </a:p>
        </p:txBody>
      </p:sp>
      <p:sp>
        <p:nvSpPr>
          <p:cNvPr id="3" name="Content Placeholder 2">
            <a:extLst>
              <a:ext uri="{FF2B5EF4-FFF2-40B4-BE49-F238E27FC236}">
                <a16:creationId xmlns:a16="http://schemas.microsoft.com/office/drawing/2014/main" id="{84BD5485-BA39-B043-BFAD-0D10C03E1B3F}"/>
              </a:ext>
            </a:extLst>
          </p:cNvPr>
          <p:cNvSpPr>
            <a:spLocks noGrp="1"/>
          </p:cNvSpPr>
          <p:nvPr>
            <p:ph idx="1"/>
          </p:nvPr>
        </p:nvSpPr>
        <p:spPr/>
        <p:txBody>
          <a:bodyPr/>
          <a:lstStyle/>
          <a:p>
            <a:pPr algn="l" rtl="0"/>
            <a:r>
              <a:rPr lang="en-gb" b="0" i="0" u="none" baseline="0">
                <a:solidFill>
                  <a:schemeClr val="tx1"/>
                </a:solidFill>
              </a:rPr>
              <a:t> How is your community doing? </a:t>
            </a:r>
          </a:p>
          <a:p>
            <a:pPr algn="l" rtl="0"/>
            <a:r>
              <a:rPr lang="en-gb" b="0" i="0" u="none" baseline="0">
                <a:solidFill>
                  <a:schemeClr val="tx1"/>
                </a:solidFill>
              </a:rPr>
              <a:t> Are there vulnerable people in your area with no aid or activities available to them?</a:t>
            </a:r>
          </a:p>
          <a:p>
            <a:endParaRPr lang="en-gb" altLang="fi-FI" sz="1000" dirty="0">
              <a:solidFill>
                <a:schemeClr val="tx1"/>
              </a:solidFill>
            </a:endParaRPr>
          </a:p>
          <a:p>
            <a:pPr algn="l" rtl="0"/>
            <a:r>
              <a:rPr lang="en-gb" b="0" i="0" u="none" baseline="0">
                <a:solidFill>
                  <a:schemeClr val="tx1"/>
                </a:solidFill>
              </a:rPr>
              <a:t> How could volunteer friends and food aid volunteers in your branch reach them and support them?</a:t>
            </a:r>
          </a:p>
          <a:p>
            <a:endParaRPr lang="en-gb" altLang="fi-FI" sz="1000" dirty="0">
              <a:solidFill>
                <a:schemeClr val="tx1"/>
              </a:solidFill>
            </a:endParaRPr>
          </a:p>
          <a:p>
            <a:pPr algn="l" rtl="0"/>
            <a:r>
              <a:rPr lang="en-gb" b="0" i="0" u="none" baseline="0">
                <a:solidFill>
                  <a:schemeClr val="tx1"/>
                </a:solidFill>
              </a:rPr>
              <a:t> Should something be done differently in order to reach them?</a:t>
            </a:r>
          </a:p>
          <a:p>
            <a:pPr marL="0" indent="0" algn="l" rtl="0">
              <a:buNone/>
            </a:pPr>
            <a:endParaRPr lang="en-gb" dirty="0">
              <a:solidFill>
                <a:schemeClr val="tx1"/>
              </a:solidFill>
            </a:endParaRPr>
          </a:p>
        </p:txBody>
      </p:sp>
    </p:spTree>
    <p:extLst>
      <p:ext uri="{BB962C8B-B14F-4D97-AF65-F5344CB8AC3E}">
        <p14:creationId xmlns:p14="http://schemas.microsoft.com/office/powerpoint/2010/main" val="454449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F3ADE9-E545-6C4B-DEEB-24382B1EA406}"/>
              </a:ext>
            </a:extLst>
          </p:cNvPr>
          <p:cNvSpPr>
            <a:spLocks noGrp="1"/>
          </p:cNvSpPr>
          <p:nvPr>
            <p:ph type="title"/>
          </p:nvPr>
        </p:nvSpPr>
        <p:spPr>
          <a:xfrm>
            <a:off x="838200" y="806335"/>
            <a:ext cx="10515600" cy="781750"/>
          </a:xfrm>
        </p:spPr>
        <p:txBody>
          <a:bodyPr/>
          <a:lstStyle/>
          <a:p>
            <a:pPr algn="l" rtl="0"/>
            <a:r>
              <a:rPr lang="en-gb" b="1" i="0" u="none" baseline="0"/>
              <a:t>Emergency support services</a:t>
            </a:r>
          </a:p>
        </p:txBody>
      </p:sp>
      <p:sp>
        <p:nvSpPr>
          <p:cNvPr id="3" name="Tekstin paikkamerkki 2">
            <a:extLst>
              <a:ext uri="{FF2B5EF4-FFF2-40B4-BE49-F238E27FC236}">
                <a16:creationId xmlns:a16="http://schemas.microsoft.com/office/drawing/2014/main" id="{915FCA61-D401-1C28-B4AD-6A27054BCB4C}"/>
              </a:ext>
            </a:extLst>
          </p:cNvPr>
          <p:cNvSpPr>
            <a:spLocks noGrp="1"/>
          </p:cNvSpPr>
          <p:nvPr>
            <p:ph type="body" sz="quarter" idx="11"/>
          </p:nvPr>
        </p:nvSpPr>
        <p:spPr>
          <a:xfrm>
            <a:off x="838200" y="1719242"/>
            <a:ext cx="10515600" cy="2944813"/>
          </a:xfrm>
        </p:spPr>
        <p:txBody>
          <a:bodyPr/>
          <a:lstStyle/>
          <a:p>
            <a:pPr algn="l" rtl="0"/>
            <a:r>
              <a:rPr lang="en-gb" sz="2000" b="0" i="0" u="none" baseline="0"/>
              <a:t>Emergency support services refer to activities aiming to provide people with aid and support in sudden accidents or disruptions, or immediately thereafter. </a:t>
            </a:r>
          </a:p>
          <a:p>
            <a:pPr algn="l" rtl="0"/>
            <a:r>
              <a:rPr lang="en-gb" sz="2000" b="0" i="0" u="none" baseline="0"/>
              <a:t>Emergency support services take comprehensive care of the basic needs of people and, thus, support coping.</a:t>
            </a:r>
          </a:p>
          <a:p>
            <a:pPr algn="l" rtl="0"/>
            <a:r>
              <a:rPr lang="en-gb" sz="2000" b="0" i="0" u="none" baseline="0"/>
              <a:t>Emergency support services can be provided at the request of authorities, or the Red Cross can implement them on its own initiative based on the need for aid.</a:t>
            </a:r>
          </a:p>
          <a:p>
            <a:pPr algn="l" rtl="0"/>
            <a:r>
              <a:rPr lang="en-gb" sz="2000" b="0" i="0" u="none" baseline="0"/>
              <a:t>Emergency support services include assistance with emergency accommodation, the distribution of material aid, food supply, first aid and health checks, guidance and practical aid, presence and psychosocial support, the logging of people and events, the use of the Red Cross Disaster Relief Fund as well as family reunification and tracing work.</a:t>
            </a:r>
          </a:p>
        </p:txBody>
      </p:sp>
    </p:spTree>
    <p:extLst>
      <p:ext uri="{BB962C8B-B14F-4D97-AF65-F5344CB8AC3E}">
        <p14:creationId xmlns:p14="http://schemas.microsoft.com/office/powerpoint/2010/main" val="134127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044FA1-0DC8-C785-9914-B31D2E5E36A6}"/>
              </a:ext>
            </a:extLst>
          </p:cNvPr>
          <p:cNvSpPr>
            <a:spLocks noGrp="1"/>
          </p:cNvSpPr>
          <p:nvPr>
            <p:ph type="title"/>
          </p:nvPr>
        </p:nvSpPr>
        <p:spPr/>
        <p:txBody>
          <a:bodyPr/>
          <a:lstStyle/>
          <a:p>
            <a:endParaRPr lang="en-gb"/>
          </a:p>
        </p:txBody>
      </p:sp>
      <p:sp>
        <p:nvSpPr>
          <p:cNvPr id="3" name="Tekstin paikkamerkki 2">
            <a:extLst>
              <a:ext uri="{FF2B5EF4-FFF2-40B4-BE49-F238E27FC236}">
                <a16:creationId xmlns:a16="http://schemas.microsoft.com/office/drawing/2014/main" id="{54A96012-CD85-2E4E-AEF1-8DE2AE0A0960}"/>
              </a:ext>
            </a:extLst>
          </p:cNvPr>
          <p:cNvSpPr>
            <a:spLocks noGrp="1"/>
          </p:cNvSpPr>
          <p:nvPr>
            <p:ph type="body" sz="quarter" idx="11"/>
          </p:nvPr>
        </p:nvSpPr>
        <p:spPr/>
        <p:txBody>
          <a:bodyPr/>
          <a:lstStyle/>
          <a:p>
            <a:endParaRPr lang="en-gb" dirty="0"/>
          </a:p>
        </p:txBody>
      </p:sp>
      <p:pic>
        <p:nvPicPr>
          <p:cNvPr id="5" name="Kuva 4" descr="An image containing the following: clothing, person, human face, wall&#10;&#10;AI-generated content may contain errors.">
            <a:extLst>
              <a:ext uri="{FF2B5EF4-FFF2-40B4-BE49-F238E27FC236}">
                <a16:creationId xmlns:a16="http://schemas.microsoft.com/office/drawing/2014/main" id="{3330260C-2302-D3A4-4BC8-813A4DB0865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06139845"/>
      </p:ext>
    </p:extLst>
  </p:cSld>
  <p:clrMapOvr>
    <a:masterClrMapping/>
  </p:clrMapOvr>
</p:sld>
</file>

<file path=ppt/theme/theme1.xml><?xml version="1.0" encoding="utf-8"?>
<a:theme xmlns:a="http://schemas.openxmlformats.org/drawingml/2006/main" name="SPR">
  <a:themeElements>
    <a:clrScheme name="Mukautettu 1">
      <a:dk1>
        <a:sysClr val="windowText" lastClr="000000"/>
      </a:dk1>
      <a:lt1>
        <a:sysClr val="window" lastClr="FFFFFF"/>
      </a:lt1>
      <a:dk2>
        <a:srgbClr val="000000"/>
      </a:dk2>
      <a:lt2>
        <a:srgbClr val="E7E6E6"/>
      </a:lt2>
      <a:accent1>
        <a:srgbClr val="CC0000"/>
      </a:accent1>
      <a:accent2>
        <a:srgbClr val="D7D7D7"/>
      </a:accent2>
      <a:accent3>
        <a:srgbClr val="9F9FA3"/>
      </a:accent3>
      <a:accent4>
        <a:srgbClr val="BEA996"/>
      </a:accent4>
      <a:accent5>
        <a:srgbClr val="6D6E70"/>
      </a:accent5>
      <a:accent6>
        <a:srgbClr val="56A0D3"/>
      </a:accent6>
      <a:hlink>
        <a:srgbClr val="0563C1"/>
      </a:hlink>
      <a:folHlink>
        <a:srgbClr val="0070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CDDB501CF588547886A9DAD69F43D79" ma:contentTypeVersion="17" ma:contentTypeDescription="Luo uusi asiakirja." ma:contentTypeScope="" ma:versionID="b06b00ef738b3bc491df9fc0af653b73">
  <xsd:schema xmlns:xsd="http://www.w3.org/2001/XMLSchema" xmlns:xs="http://www.w3.org/2001/XMLSchema" xmlns:p="http://schemas.microsoft.com/office/2006/metadata/properties" xmlns:ns2="4725120a-40fa-476c-8b44-54919fa8385a" xmlns:ns3="6d3b1e0e-6be1-41f8-98a6-4bdd71d5504a" targetNamespace="http://schemas.microsoft.com/office/2006/metadata/properties" ma:root="true" ma:fieldsID="7a88250523e2b097e4c7bbc15ed30418" ns2:_="" ns3:_="">
    <xsd:import namespace="4725120a-40fa-476c-8b44-54919fa8385a"/>
    <xsd:import namespace="6d3b1e0e-6be1-41f8-98a6-4bdd71d5504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5120a-40fa-476c-8b44-54919fa83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96f175c9-e67d-4b16-ad58-edcda44168a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b1e0e-6be1-41f8-98a6-4bdd71d5504a"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05df549b-a1da-456f-a29f-4151aacdf10a}" ma:internalName="TaxCatchAll" ma:showField="CatchAllData" ma:web="6d3b1e0e-6be1-41f8-98a6-4bdd71d550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25120a-40fa-476c-8b44-54919fa8385a">
      <Terms xmlns="http://schemas.microsoft.com/office/infopath/2007/PartnerControls"/>
    </lcf76f155ced4ddcb4097134ff3c332f>
    <TaxCatchAll xmlns="6d3b1e0e-6be1-41f8-98a6-4bdd71d5504a" xsi:nil="true"/>
  </documentManagement>
</p:properties>
</file>

<file path=customXml/itemProps1.xml><?xml version="1.0" encoding="utf-8"?>
<ds:datastoreItem xmlns:ds="http://schemas.openxmlformats.org/officeDocument/2006/customXml" ds:itemID="{A4C32383-46F7-4BAC-AECE-180227A35856}"/>
</file>

<file path=customXml/itemProps2.xml><?xml version="1.0" encoding="utf-8"?>
<ds:datastoreItem xmlns:ds="http://schemas.openxmlformats.org/officeDocument/2006/customXml" ds:itemID="{A2DFD002-1024-48BB-8E74-EDC25A42D1AA}">
  <ds:schemaRefs>
    <ds:schemaRef ds:uri="http://schemas.microsoft.com/sharepoint/v3/contenttype/forms"/>
  </ds:schemaRefs>
</ds:datastoreItem>
</file>

<file path=customXml/itemProps3.xml><?xml version="1.0" encoding="utf-8"?>
<ds:datastoreItem xmlns:ds="http://schemas.openxmlformats.org/officeDocument/2006/customXml" ds:itemID="{562C6CEF-1C30-465A-8A8C-B29CEC4B680A}">
  <ds:schemaRefs>
    <ds:schemaRef ds:uri="ea9bdbdf-9b5e-4c4a-95f1-763fd6530ec3"/>
    <ds:schemaRef ds:uri="http://schemas.microsoft.com/office/2006/documentManagement/types"/>
    <ds:schemaRef ds:uri="273265aa-cae8-4f29-a807-4d7be73e137d"/>
    <ds:schemaRef ds:uri="http://schemas.microsoft.com/office/2006/metadata/properties"/>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758</TotalTime>
  <Words>4050</Words>
  <Application>Microsoft Office PowerPoint</Application>
  <PresentationFormat>Widescreen</PresentationFormat>
  <Paragraphs>269</Paragraphs>
  <Slides>37</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Verdana</vt:lpstr>
      <vt:lpstr>Wingdings</vt:lpstr>
      <vt:lpstr>Courier New</vt:lpstr>
      <vt:lpstr>Arial</vt:lpstr>
      <vt:lpstr>Times New Roman</vt:lpstr>
      <vt:lpstr>Times</vt:lpstr>
      <vt:lpstr>Calibri</vt:lpstr>
      <vt:lpstr>Georgia</vt:lpstr>
      <vt:lpstr>SPR</vt:lpstr>
      <vt:lpstr>1_SPR</vt:lpstr>
      <vt:lpstr>Friends, food aid and online helping as part of preparedness to help</vt:lpstr>
      <vt:lpstr>Foundation and role of the Finnish Red Cross preparedness  </vt:lpstr>
      <vt:lpstr>PowerPoint Presentation</vt:lpstr>
      <vt:lpstr>Friends and food aid as part of preparedness</vt:lpstr>
      <vt:lpstr>PowerPoint Presentation</vt:lpstr>
      <vt:lpstr>Community-based operations as part of preparedness to help</vt:lpstr>
      <vt:lpstr>Things to consider</vt:lpstr>
      <vt:lpstr>Emergency support services</vt:lpstr>
      <vt:lpstr>PowerPoint Presentation</vt:lpstr>
      <vt:lpstr>Friends and food aid volunteers as part of preparedness</vt:lpstr>
      <vt:lpstr>Friend activities, food aid and preparedness</vt:lpstr>
      <vt:lpstr>Red Cross psychosocial support in accidents and disruptions</vt:lpstr>
      <vt:lpstr>Discussion – taking part in operations</vt:lpstr>
      <vt:lpstr>Special expertise of volunteer friends 1/2</vt:lpstr>
      <vt:lpstr>Special expertise of volunteer friends 2/2</vt:lpstr>
      <vt:lpstr>PowerPoint Presentation</vt:lpstr>
      <vt:lpstr>Concrete tasks that volunteer friends can take up in exceptional situations 1/2</vt:lpstr>
      <vt:lpstr>Concrete tasks that volunteer friends can take up in exceptional situations 2/2</vt:lpstr>
      <vt:lpstr>Special expertise of food aid volunteers 1/2 </vt:lpstr>
      <vt:lpstr>Special expertise of food aid volunteers 2/2</vt:lpstr>
      <vt:lpstr>PowerPoint Presentation</vt:lpstr>
      <vt:lpstr>Concrete tasks that food aid volunteers can perform in exceptional situations 1/2</vt:lpstr>
      <vt:lpstr>Concrete tasks that food aid volunteers can perform in exceptional situations 2/2</vt:lpstr>
      <vt:lpstr>Friendship coordinators and food aid contact persons as part of preparedness</vt:lpstr>
      <vt:lpstr>Friendship coordinator and food aid contact person as part of an emergency team</vt:lpstr>
      <vt:lpstr>Create a profile in OMA!</vt:lpstr>
      <vt:lpstr>Become a part of online preparedness</vt:lpstr>
      <vt:lpstr>Get everyone involved in emergency team operations!</vt:lpstr>
      <vt:lpstr>PowerPoint Presentation</vt:lpstr>
      <vt:lpstr>PowerPoint Presentation</vt:lpstr>
      <vt:lpstr>Food supply team</vt:lpstr>
      <vt:lpstr>PowerPoint Presentation</vt:lpstr>
      <vt:lpstr>Food supply team – Making use of food aid volunteer expertise in preparedness</vt:lpstr>
      <vt:lpstr>Consider the following: Should you set up a food supply team?</vt:lpstr>
      <vt:lpstr>Taking the food supply team to OHTO</vt:lpstr>
      <vt:lpstr>Further information and instructions for volunteers (in Finnish):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Keränen Marja</dc:creator>
  <cp:lastModifiedBy>Jenni Kytöharju</cp:lastModifiedBy>
  <cp:revision>48</cp:revision>
  <dcterms:created xsi:type="dcterms:W3CDTF">2020-09-01T09:28:24Z</dcterms:created>
  <dcterms:modified xsi:type="dcterms:W3CDTF">2025-10-23T08:21:30Z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0x0101006CDDB501CF588547886A9DAD69F43D79</vt:lpwstr>
  </property>
  <property fmtid="{D5CDD505-2E9C-101B-9397-08002B2CF9AE}" pid="3" name="MediaServiceImageTags">
    <vt:lpwstr/>
  </property>
</Properties>
</file>